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68" r:id="rId4"/>
    <p:sldId id="266" r:id="rId5"/>
    <p:sldId id="263" r:id="rId6"/>
    <p:sldId id="258" r:id="rId7"/>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ila, režģa tabu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81" d="100"/>
          <a:sy n="81" d="100"/>
        </p:scale>
        <p:origin x="-288"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3D29BA4-E073-4B41-8E20-B3A6C21E383A}"/>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xmlns="" id="{C014A32A-4718-41C2-80B0-11DD791A14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xmlns="" id="{C4395166-F382-4C4B-A130-6FC035F52891}"/>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3194AF06-AB4A-4A49-A60B-3F74F2480C4F}"/>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DC5966D3-98E5-4B52-9B5E-45CE92DF567A}"/>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2493266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44754B33-C775-436F-829E-C86944BD0EBC}"/>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xmlns="" id="{ABC5F3F3-516F-4F24-AE38-37D351229BCF}"/>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F44BD8E2-A4CE-4065-BFE2-66D05596DBAF}"/>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7F2A68F7-DCF5-40CE-AD60-3C0B2C339FA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2B78D177-FE66-4172-96D1-19FA43124FEF}"/>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2354161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xmlns="" id="{A6931493-1308-424C-8CDA-EE554FAFA31F}"/>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xmlns="" id="{058EBDE5-49C7-4C0C-B075-5EBE811E64C2}"/>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C3101D60-CC5A-4A58-833E-287B3C48A6AB}"/>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8BED11AE-67A3-4712-B5A1-DE1BCE84EA24}"/>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CF04E05F-C6DA-4269-AE86-91635C47D72B}"/>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3539099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C5D648DA-A8C2-4E25-8867-5001440EF4E5}"/>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C14C24FD-D951-4A6E-A961-DE477B0E3E69}"/>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E9E81FF4-B374-4FAC-9020-0239290AD083}"/>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C279D8E9-B221-4BBA-9373-B028526B2E92}"/>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DC09B621-CDD3-4963-830E-9417A8E38A7B}"/>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1428575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657C855-D602-4CAB-A6DF-91FEEF13694A}"/>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xmlns="" id="{41771B89-8FB1-479D-B502-76D77DF168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xmlns="" id="{FC82332E-8F15-4DDC-A27D-B064AC7CFF5C}"/>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047F88B5-E40D-4F48-BCE7-D2E199C6814D}"/>
              </a:ext>
            </a:extLst>
          </p:cNvPr>
          <p:cNvSpPr>
            <a:spLocks noGrp="1"/>
          </p:cNvSpPr>
          <p:nvPr>
            <p:ph type="ftr" sz="quarter" idx="11"/>
          </p:nvPr>
        </p:nvSpPr>
        <p:spPr/>
        <p:txBody>
          <a:bodyPr/>
          <a:lstStyle/>
          <a:p>
            <a:endParaRPr lang="lv-LV"/>
          </a:p>
        </p:txBody>
      </p:sp>
      <p:sp>
        <p:nvSpPr>
          <p:cNvPr id="6" name="Slaida numura vietturis 5">
            <a:extLst>
              <a:ext uri="{FF2B5EF4-FFF2-40B4-BE49-F238E27FC236}">
                <a16:creationId xmlns:a16="http://schemas.microsoft.com/office/drawing/2014/main" xmlns="" id="{C5E8BDA9-F827-4047-B0A8-A8165FEDCAD0}"/>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573016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FE3CC25C-7B20-4F7C-8269-1D315F1EF742}"/>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xmlns="" id="{7F84044F-1447-493C-A14B-6AD8699B6E12}"/>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xmlns="" id="{EB5ACD42-BF8C-4AC1-A86C-201E20DDB4A0}"/>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xmlns="" id="{A0F9766F-6626-44E2-AE96-711E51E3DD07}"/>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6" name="Kājenes vietturis 5">
            <a:extLst>
              <a:ext uri="{FF2B5EF4-FFF2-40B4-BE49-F238E27FC236}">
                <a16:creationId xmlns:a16="http://schemas.microsoft.com/office/drawing/2014/main" xmlns="" id="{2D047FA8-96EA-44FC-BEF6-52B2D71E1F03}"/>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E0ED86BD-EF46-4D68-B8CE-E0EC1180856E}"/>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2222275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B1801A70-17FB-4D6E-AA8F-BDB927870635}"/>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xmlns="" id="{FA8B96DB-5E20-4C18-B4B6-ACD8DB711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xmlns="" id="{38D95F81-7D24-4409-B919-FA8534B24805}"/>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xmlns="" id="{D5794BD9-79AD-4CE5-B7A0-513D3A0703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xmlns="" id="{A68EDD87-0DEB-4283-8DA6-7C0B32CA23E1}"/>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xmlns="" id="{3C914774-2EC0-4599-9240-EADF0A008D3C}"/>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8" name="Kājenes vietturis 7">
            <a:extLst>
              <a:ext uri="{FF2B5EF4-FFF2-40B4-BE49-F238E27FC236}">
                <a16:creationId xmlns:a16="http://schemas.microsoft.com/office/drawing/2014/main" xmlns="" id="{96D683A1-3399-4CF1-9694-AE0E55EBC26D}"/>
              </a:ext>
            </a:extLst>
          </p:cNvPr>
          <p:cNvSpPr>
            <a:spLocks noGrp="1"/>
          </p:cNvSpPr>
          <p:nvPr>
            <p:ph type="ftr" sz="quarter" idx="11"/>
          </p:nvPr>
        </p:nvSpPr>
        <p:spPr/>
        <p:txBody>
          <a:bodyPr/>
          <a:lstStyle/>
          <a:p>
            <a:endParaRPr lang="lv-LV"/>
          </a:p>
        </p:txBody>
      </p:sp>
      <p:sp>
        <p:nvSpPr>
          <p:cNvPr id="9" name="Slaida numura vietturis 8">
            <a:extLst>
              <a:ext uri="{FF2B5EF4-FFF2-40B4-BE49-F238E27FC236}">
                <a16:creationId xmlns:a16="http://schemas.microsoft.com/office/drawing/2014/main" xmlns="" id="{8A4FC1EC-7497-49E3-A779-CD7953F1759E}"/>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4032987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68931529-E6A2-4AED-B693-A1180C46F2A8}"/>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xmlns="" id="{E9D3BDA6-7A17-4B13-B70F-30173A8314C1}"/>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4" name="Kājenes vietturis 3">
            <a:extLst>
              <a:ext uri="{FF2B5EF4-FFF2-40B4-BE49-F238E27FC236}">
                <a16:creationId xmlns:a16="http://schemas.microsoft.com/office/drawing/2014/main" xmlns="" id="{E9B7AFBA-B6E4-4B09-A829-FEEBD2CD58CF}"/>
              </a:ext>
            </a:extLst>
          </p:cNvPr>
          <p:cNvSpPr>
            <a:spLocks noGrp="1"/>
          </p:cNvSpPr>
          <p:nvPr>
            <p:ph type="ftr" sz="quarter" idx="11"/>
          </p:nvPr>
        </p:nvSpPr>
        <p:spPr/>
        <p:txBody>
          <a:bodyPr/>
          <a:lstStyle/>
          <a:p>
            <a:endParaRPr lang="lv-LV"/>
          </a:p>
        </p:txBody>
      </p:sp>
      <p:sp>
        <p:nvSpPr>
          <p:cNvPr id="5" name="Slaida numura vietturis 4">
            <a:extLst>
              <a:ext uri="{FF2B5EF4-FFF2-40B4-BE49-F238E27FC236}">
                <a16:creationId xmlns:a16="http://schemas.microsoft.com/office/drawing/2014/main" xmlns="" id="{A4A44DDF-6E27-45CA-B6B7-5BE364D5B6AA}"/>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446307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xmlns="" id="{8181717E-549D-4538-94AF-A96DBA4962F3}"/>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3" name="Kājenes vietturis 2">
            <a:extLst>
              <a:ext uri="{FF2B5EF4-FFF2-40B4-BE49-F238E27FC236}">
                <a16:creationId xmlns:a16="http://schemas.microsoft.com/office/drawing/2014/main" xmlns="" id="{F9E06E64-AEB3-44F0-9ADB-DCC46BF4B397}"/>
              </a:ext>
            </a:extLst>
          </p:cNvPr>
          <p:cNvSpPr>
            <a:spLocks noGrp="1"/>
          </p:cNvSpPr>
          <p:nvPr>
            <p:ph type="ftr" sz="quarter" idx="11"/>
          </p:nvPr>
        </p:nvSpPr>
        <p:spPr/>
        <p:txBody>
          <a:bodyPr/>
          <a:lstStyle/>
          <a:p>
            <a:endParaRPr lang="lv-LV"/>
          </a:p>
        </p:txBody>
      </p:sp>
      <p:sp>
        <p:nvSpPr>
          <p:cNvPr id="4" name="Slaida numura vietturis 3">
            <a:extLst>
              <a:ext uri="{FF2B5EF4-FFF2-40B4-BE49-F238E27FC236}">
                <a16:creationId xmlns:a16="http://schemas.microsoft.com/office/drawing/2014/main" xmlns="" id="{C6CD6945-D9DC-4FE2-9367-5569D71A3F9D}"/>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500984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1AA87A20-A603-43DC-AEE0-005DF464692A}"/>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xmlns="" id="{A9FF30E8-16FC-4B88-9C18-D9C2513638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xmlns="" id="{72F06278-66DE-4D05-B679-9BA2651B29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88B6A70F-6E95-4DDB-89B7-27F7E1A29BDB}"/>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6" name="Kājenes vietturis 5">
            <a:extLst>
              <a:ext uri="{FF2B5EF4-FFF2-40B4-BE49-F238E27FC236}">
                <a16:creationId xmlns:a16="http://schemas.microsoft.com/office/drawing/2014/main" xmlns="" id="{9385E4AA-7142-49C1-9D7D-EC36D6D644FF}"/>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10CEDA4C-9109-46DA-8430-D97B8EDE7A0D}"/>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2017512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042E5B41-6E65-4E8C-A9C0-B00723C66A70}"/>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xmlns="" id="{AAE55785-8317-472E-A817-7CF7DFC579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a:extLst>
              <a:ext uri="{FF2B5EF4-FFF2-40B4-BE49-F238E27FC236}">
                <a16:creationId xmlns:a16="http://schemas.microsoft.com/office/drawing/2014/main" xmlns="" id="{C6F7CD06-EDFC-4B00-A735-13984D57DA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xmlns="" id="{C11ABBEB-3AD2-4A3F-84B4-75A34E9E1D84}"/>
              </a:ext>
            </a:extLst>
          </p:cNvPr>
          <p:cNvSpPr>
            <a:spLocks noGrp="1"/>
          </p:cNvSpPr>
          <p:nvPr>
            <p:ph type="dt" sz="half" idx="10"/>
          </p:nvPr>
        </p:nvSpPr>
        <p:spPr/>
        <p:txBody>
          <a:bodyPr/>
          <a:lstStyle/>
          <a:p>
            <a:fld id="{26751D1A-590B-499D-94C4-502AC681A8FD}" type="datetimeFigureOut">
              <a:rPr lang="lv-LV" smtClean="0"/>
              <a:t>2021.06.02.</a:t>
            </a:fld>
            <a:endParaRPr lang="lv-LV"/>
          </a:p>
        </p:txBody>
      </p:sp>
      <p:sp>
        <p:nvSpPr>
          <p:cNvPr id="6" name="Kājenes vietturis 5">
            <a:extLst>
              <a:ext uri="{FF2B5EF4-FFF2-40B4-BE49-F238E27FC236}">
                <a16:creationId xmlns:a16="http://schemas.microsoft.com/office/drawing/2014/main" xmlns="" id="{297585DC-C1D4-4B85-981C-5CD130E2B369}"/>
              </a:ext>
            </a:extLst>
          </p:cNvPr>
          <p:cNvSpPr>
            <a:spLocks noGrp="1"/>
          </p:cNvSpPr>
          <p:nvPr>
            <p:ph type="ftr" sz="quarter" idx="11"/>
          </p:nvPr>
        </p:nvSpPr>
        <p:spPr/>
        <p:txBody>
          <a:bodyPr/>
          <a:lstStyle/>
          <a:p>
            <a:endParaRPr lang="lv-LV"/>
          </a:p>
        </p:txBody>
      </p:sp>
      <p:sp>
        <p:nvSpPr>
          <p:cNvPr id="7" name="Slaida numura vietturis 6">
            <a:extLst>
              <a:ext uri="{FF2B5EF4-FFF2-40B4-BE49-F238E27FC236}">
                <a16:creationId xmlns:a16="http://schemas.microsoft.com/office/drawing/2014/main" xmlns="" id="{431F125C-1EA3-48E9-9C01-54750E6B687F}"/>
              </a:ext>
            </a:extLst>
          </p:cNvPr>
          <p:cNvSpPr>
            <a:spLocks noGrp="1"/>
          </p:cNvSpPr>
          <p:nvPr>
            <p:ph type="sldNum" sz="quarter" idx="12"/>
          </p:nvPr>
        </p:nvSpPr>
        <p:spPr/>
        <p:txBody>
          <a:bodyPr/>
          <a:lstStyle/>
          <a:p>
            <a:fld id="{05BC134D-B2F5-44A6-8C02-FAB4C092BFEE}" type="slidenum">
              <a:rPr lang="lv-LV" smtClean="0"/>
              <a:t>‹#›</a:t>
            </a:fld>
            <a:endParaRPr lang="lv-LV"/>
          </a:p>
        </p:txBody>
      </p:sp>
    </p:spTree>
    <p:extLst>
      <p:ext uri="{BB962C8B-B14F-4D97-AF65-F5344CB8AC3E}">
        <p14:creationId xmlns:p14="http://schemas.microsoft.com/office/powerpoint/2010/main" val="3469686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xmlns="" id="{639B9C2B-1E60-4368-BC51-4BB22DBCA8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xmlns="" id="{8D858A04-A1A5-4DEC-9BDC-75E908ACE1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xmlns="" id="{B5E3DC21-0547-4298-B2BA-8C9E5AB92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751D1A-590B-499D-94C4-502AC681A8FD}" type="datetimeFigureOut">
              <a:rPr lang="lv-LV" smtClean="0"/>
              <a:t>2021.06.02.</a:t>
            </a:fld>
            <a:endParaRPr lang="lv-LV"/>
          </a:p>
        </p:txBody>
      </p:sp>
      <p:sp>
        <p:nvSpPr>
          <p:cNvPr id="5" name="Kājenes vietturis 4">
            <a:extLst>
              <a:ext uri="{FF2B5EF4-FFF2-40B4-BE49-F238E27FC236}">
                <a16:creationId xmlns:a16="http://schemas.microsoft.com/office/drawing/2014/main" xmlns="" id="{F7E4F391-75E6-4DA6-A924-48B9B2BA60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a:extLst>
              <a:ext uri="{FF2B5EF4-FFF2-40B4-BE49-F238E27FC236}">
                <a16:creationId xmlns:a16="http://schemas.microsoft.com/office/drawing/2014/main" xmlns="" id="{BA5CB5B5-DBE3-4D13-9597-7EE9733F96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C134D-B2F5-44A6-8C02-FAB4C092BFEE}" type="slidenum">
              <a:rPr lang="lv-LV" smtClean="0"/>
              <a:t>‹#›</a:t>
            </a:fld>
            <a:endParaRPr lang="lv-LV"/>
          </a:p>
        </p:txBody>
      </p:sp>
    </p:spTree>
    <p:extLst>
      <p:ext uri="{BB962C8B-B14F-4D97-AF65-F5344CB8AC3E}">
        <p14:creationId xmlns:p14="http://schemas.microsoft.com/office/powerpoint/2010/main" val="1851862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80" y="33528"/>
            <a:ext cx="12280739" cy="6858000"/>
          </a:xfrm>
          <a:prstGeom prst="rect">
            <a:avLst/>
          </a:prstGeom>
          <a:blipFill dpi="0" rotWithShape="1">
            <a:blip r:embed="rId2">
              <a:alphaModFix amt="8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endParaRPr lang="lv-LV" sz="2800" b="1" dirty="0">
              <a:solidFill>
                <a:schemeClr val="tx1"/>
              </a:solidFill>
              <a:effectLst/>
              <a:ea typeface="Calibri" panose="020F0502020204030204" pitchFamily="34" charset="0"/>
              <a:cs typeface="Arial" panose="020B0604020202020204" pitchFamily="34" charset="0"/>
            </a:endParaRPr>
          </a:p>
        </p:txBody>
      </p:sp>
      <p:pic>
        <p:nvPicPr>
          <p:cNvPr id="10" name="Picture 9"/>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559419" y="577484"/>
            <a:ext cx="2937926" cy="2885044"/>
          </a:xfrm>
          <a:prstGeom prst="rect">
            <a:avLst/>
          </a:prstGeom>
        </p:spPr>
      </p:pic>
      <p:pic>
        <p:nvPicPr>
          <p:cNvPr id="5" name="Attēls 4">
            <a:extLst>
              <a:ext uri="{FF2B5EF4-FFF2-40B4-BE49-F238E27FC236}">
                <a16:creationId xmlns:a16="http://schemas.microsoft.com/office/drawing/2014/main" xmlns="" id="{FE7F75B5-0243-4952-B72D-EB513D80108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286" y="1066662"/>
            <a:ext cx="3533407" cy="1906688"/>
          </a:xfrm>
          <a:prstGeom prst="rect">
            <a:avLst/>
          </a:prstGeom>
          <a:noFill/>
          <a:ln>
            <a:noFill/>
          </a:ln>
        </p:spPr>
      </p:pic>
      <p:pic>
        <p:nvPicPr>
          <p:cNvPr id="6" name="Attēls 5">
            <a:extLst>
              <a:ext uri="{FF2B5EF4-FFF2-40B4-BE49-F238E27FC236}">
                <a16:creationId xmlns:a16="http://schemas.microsoft.com/office/drawing/2014/main" xmlns="" id="{B3F171DE-E708-40AD-AA0E-7BFDF62B675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014072" y="912851"/>
            <a:ext cx="3668642" cy="2171802"/>
          </a:xfrm>
          <a:prstGeom prst="rect">
            <a:avLst/>
          </a:prstGeom>
          <a:noFill/>
          <a:ln>
            <a:noFill/>
          </a:ln>
        </p:spPr>
      </p:pic>
      <p:sp>
        <p:nvSpPr>
          <p:cNvPr id="7" name="TextBox 6">
            <a:extLst>
              <a:ext uri="{FF2B5EF4-FFF2-40B4-BE49-F238E27FC236}">
                <a16:creationId xmlns:a16="http://schemas.microsoft.com/office/drawing/2014/main" xmlns="" id="{6D9E6797-4EA7-45FC-AD88-7433F5169F2C}"/>
              </a:ext>
            </a:extLst>
          </p:cNvPr>
          <p:cNvSpPr txBox="1"/>
          <p:nvPr/>
        </p:nvSpPr>
        <p:spPr>
          <a:xfrm>
            <a:off x="733647" y="4210493"/>
            <a:ext cx="10813311" cy="993926"/>
          </a:xfrm>
          <a:prstGeom prst="rect">
            <a:avLst/>
          </a:prstGeom>
          <a:noFill/>
        </p:spPr>
        <p:txBody>
          <a:bodyPr wrap="square" rtlCol="0">
            <a:spAutoFit/>
          </a:bodyPr>
          <a:lstStyle/>
          <a:p>
            <a:pPr algn="ctr">
              <a:lnSpc>
                <a:spcPct val="107000"/>
              </a:lnSpc>
              <a:spcAft>
                <a:spcPts val="800"/>
              </a:spcAft>
            </a:pPr>
            <a:r>
              <a:rPr lang="lv-LV" sz="2800" b="1" dirty="0">
                <a:solidFill>
                  <a:schemeClr val="tx1"/>
                </a:solidFill>
                <a:effectLst/>
                <a:ea typeface="Calibri" panose="020F0502020204030204" pitchFamily="34" charset="0"/>
                <a:cs typeface="Arial" panose="020B0604020202020204" pitchFamily="34" charset="0"/>
              </a:rPr>
              <a:t>Projekts 2019/101867  “Sociālā dialoga uzlabošana izglītībā – Norvēģijas un Latvijas pieredze”</a:t>
            </a:r>
          </a:p>
        </p:txBody>
      </p:sp>
    </p:spTree>
    <p:extLst>
      <p:ext uri="{BB962C8B-B14F-4D97-AF65-F5344CB8AC3E}">
        <p14:creationId xmlns:p14="http://schemas.microsoft.com/office/powerpoint/2010/main" val="3825729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3680" y="33528"/>
            <a:ext cx="12280739" cy="6858000"/>
          </a:xfrm>
          <a:prstGeom prst="rect">
            <a:avLst/>
          </a:prstGeom>
          <a:blipFill dpi="0" rotWithShape="1">
            <a:blip r:embed="rId2">
              <a:alphaModFix amt="8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endParaRPr lang="lv-LV" sz="2800" b="1" dirty="0">
              <a:solidFill>
                <a:schemeClr val="tx1"/>
              </a:solidFill>
              <a:effectLst/>
              <a:ea typeface="Calibri" panose="020F0502020204030204" pitchFamily="34" charset="0"/>
              <a:cs typeface="Arial" panose="020B0604020202020204" pitchFamily="34" charset="0"/>
            </a:endParaRPr>
          </a:p>
        </p:txBody>
      </p:sp>
      <p:pic>
        <p:nvPicPr>
          <p:cNvPr id="10" name="Picture 9"/>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559419" y="577484"/>
            <a:ext cx="2937926" cy="2885044"/>
          </a:xfrm>
          <a:prstGeom prst="rect">
            <a:avLst/>
          </a:prstGeom>
        </p:spPr>
      </p:pic>
      <p:pic>
        <p:nvPicPr>
          <p:cNvPr id="5" name="Attēls 4">
            <a:extLst>
              <a:ext uri="{FF2B5EF4-FFF2-40B4-BE49-F238E27FC236}">
                <a16:creationId xmlns:a16="http://schemas.microsoft.com/office/drawing/2014/main" xmlns="" id="{FE7F75B5-0243-4952-B72D-EB513D801089}"/>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286" y="1066662"/>
            <a:ext cx="3533407" cy="1906688"/>
          </a:xfrm>
          <a:prstGeom prst="rect">
            <a:avLst/>
          </a:prstGeom>
          <a:noFill/>
          <a:ln>
            <a:noFill/>
          </a:ln>
        </p:spPr>
      </p:pic>
      <p:pic>
        <p:nvPicPr>
          <p:cNvPr id="6" name="Attēls 5">
            <a:extLst>
              <a:ext uri="{FF2B5EF4-FFF2-40B4-BE49-F238E27FC236}">
                <a16:creationId xmlns:a16="http://schemas.microsoft.com/office/drawing/2014/main" xmlns="" id="{B3F171DE-E708-40AD-AA0E-7BFDF62B675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014072" y="912851"/>
            <a:ext cx="3668642" cy="2171802"/>
          </a:xfrm>
          <a:prstGeom prst="rect">
            <a:avLst/>
          </a:prstGeom>
          <a:noFill/>
          <a:ln>
            <a:noFill/>
          </a:ln>
        </p:spPr>
      </p:pic>
      <p:sp>
        <p:nvSpPr>
          <p:cNvPr id="7" name="TextBox 6">
            <a:extLst>
              <a:ext uri="{FF2B5EF4-FFF2-40B4-BE49-F238E27FC236}">
                <a16:creationId xmlns:a16="http://schemas.microsoft.com/office/drawing/2014/main" xmlns="" id="{6D9E6797-4EA7-45FC-AD88-7433F5169F2C}"/>
              </a:ext>
            </a:extLst>
          </p:cNvPr>
          <p:cNvSpPr txBox="1"/>
          <p:nvPr/>
        </p:nvSpPr>
        <p:spPr>
          <a:xfrm>
            <a:off x="733647" y="4210493"/>
            <a:ext cx="10813311" cy="3709413"/>
          </a:xfrm>
          <a:prstGeom prst="rect">
            <a:avLst/>
          </a:prstGeom>
          <a:noFill/>
        </p:spPr>
        <p:txBody>
          <a:bodyPr wrap="square" rtlCol="0">
            <a:spAutoFit/>
          </a:bodyPr>
          <a:lstStyle/>
          <a:p>
            <a:pPr algn="ctr">
              <a:lnSpc>
                <a:spcPct val="107000"/>
              </a:lnSpc>
              <a:spcAft>
                <a:spcPts val="800"/>
              </a:spcAft>
            </a:pPr>
            <a:r>
              <a:rPr lang="lv-LV" sz="2800" b="1" dirty="0">
                <a:solidFill>
                  <a:schemeClr val="tx1"/>
                </a:solidFill>
                <a:effectLst/>
                <a:ea typeface="Calibri" panose="020F0502020204030204" pitchFamily="34" charset="0"/>
                <a:cs typeface="Arial" panose="020B0604020202020204" pitchFamily="34" charset="0"/>
              </a:rPr>
              <a:t>Mērķis: sociālā dialoga dažādu līmeņu (nacionālais, pašvaldību, izglītības institūciju) uzlabošana darba ņēmēju un darba devēju skatījumā, izmantojot Norvēģijas pieredzi </a:t>
            </a:r>
          </a:p>
          <a:p>
            <a:pPr algn="ctr">
              <a:lnSpc>
                <a:spcPct val="107000"/>
              </a:lnSpc>
              <a:spcAft>
                <a:spcPts val="800"/>
              </a:spcAft>
            </a:pPr>
            <a:r>
              <a:rPr lang="lv-LV" sz="2800" b="1" dirty="0">
                <a:solidFill>
                  <a:schemeClr val="tx1"/>
                </a:solidFill>
                <a:effectLst/>
                <a:ea typeface="Calibri" panose="020F0502020204030204" pitchFamily="34" charset="0"/>
                <a:cs typeface="Arial" panose="020B0604020202020204" pitchFamily="34" charset="0"/>
              </a:rPr>
              <a:t>2020. </a:t>
            </a:r>
            <a:r>
              <a:rPr lang="lv-LV" sz="2800" b="1" dirty="0">
                <a:ea typeface="Calibri" panose="020F0502020204030204" pitchFamily="34" charset="0"/>
                <a:cs typeface="Arial" panose="020B0604020202020204" pitchFamily="34" charset="0"/>
              </a:rPr>
              <a:t>g</a:t>
            </a:r>
            <a:r>
              <a:rPr lang="lv-LV" sz="2800" b="1" dirty="0">
                <a:solidFill>
                  <a:schemeClr val="tx1"/>
                </a:solidFill>
                <a:effectLst/>
                <a:ea typeface="Calibri" panose="020F0502020204030204" pitchFamily="34" charset="0"/>
                <a:cs typeface="Arial" panose="020B0604020202020204" pitchFamily="34" charset="0"/>
              </a:rPr>
              <a:t>ada maijs – 2021. gada oktobris (17 mēneši)</a:t>
            </a:r>
          </a:p>
          <a:p>
            <a:pPr algn="ctr">
              <a:lnSpc>
                <a:spcPct val="107000"/>
              </a:lnSpc>
              <a:spcAft>
                <a:spcPts val="800"/>
              </a:spcAft>
            </a:pPr>
            <a:r>
              <a:rPr lang="lv-LV" sz="2800" b="1" dirty="0">
                <a:solidFill>
                  <a:schemeClr val="tx1"/>
                </a:solidFill>
                <a:effectLst/>
                <a:ea typeface="Calibri" panose="020F0502020204030204" pitchFamily="34" charset="0"/>
                <a:cs typeface="Arial" panose="020B0604020202020204" pitchFamily="34" charset="0"/>
              </a:rPr>
              <a:t>Sadarbības partneri: IZM, LLPA, LIVA, Norvēģijas Izglītības arodbiedrība</a:t>
            </a:r>
          </a:p>
          <a:p>
            <a:pPr algn="ctr">
              <a:lnSpc>
                <a:spcPct val="107000"/>
              </a:lnSpc>
              <a:spcAft>
                <a:spcPts val="800"/>
              </a:spcAft>
            </a:pPr>
            <a:endParaRPr lang="lv-LV" sz="2800" b="1" dirty="0">
              <a:solidFill>
                <a:schemeClr val="tx1"/>
              </a:solidFill>
              <a:effectLst/>
              <a:ea typeface="Calibri" panose="020F0502020204030204" pitchFamily="34" charset="0"/>
              <a:cs typeface="Arial" panose="020B0604020202020204" pitchFamily="34" charset="0"/>
            </a:endParaRPr>
          </a:p>
          <a:p>
            <a:pPr algn="ctr">
              <a:lnSpc>
                <a:spcPct val="107000"/>
              </a:lnSpc>
              <a:spcAft>
                <a:spcPts val="800"/>
              </a:spcAft>
            </a:pPr>
            <a:endParaRPr lang="lv-LV" sz="2800" b="1" dirty="0">
              <a:solidFill>
                <a:schemeClr val="tx1"/>
              </a:solidFill>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8226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a:extLst>
              <a:ext uri="{FF2B5EF4-FFF2-40B4-BE49-F238E27FC236}">
                <a16:creationId xmlns:a16="http://schemas.microsoft.com/office/drawing/2014/main" xmlns="" id="{8A4D1233-A4AD-44F7-BE09-764DF108C16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0052" y="460455"/>
            <a:ext cx="1959317" cy="1924050"/>
          </a:xfrm>
          <a:prstGeom prst="rect">
            <a:avLst/>
          </a:prstGeom>
        </p:spPr>
      </p:pic>
      <p:pic>
        <p:nvPicPr>
          <p:cNvPr id="5" name="Attēls 4">
            <a:extLst>
              <a:ext uri="{FF2B5EF4-FFF2-40B4-BE49-F238E27FC236}">
                <a16:creationId xmlns:a16="http://schemas.microsoft.com/office/drawing/2014/main" xmlns="" id="{439E32A9-3E47-449A-B5A7-419ACFC9683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9052" y="4140098"/>
            <a:ext cx="3147795" cy="2036865"/>
          </a:xfrm>
          <a:prstGeom prst="rect">
            <a:avLst/>
          </a:prstGeom>
          <a:noFill/>
          <a:ln>
            <a:noFill/>
          </a:ln>
        </p:spPr>
      </p:pic>
      <p:sp>
        <p:nvSpPr>
          <p:cNvPr id="8" name="Satura vietturis 7">
            <a:extLst>
              <a:ext uri="{FF2B5EF4-FFF2-40B4-BE49-F238E27FC236}">
                <a16:creationId xmlns:a16="http://schemas.microsoft.com/office/drawing/2014/main" xmlns="" id="{5772CBF4-FECE-4ED8-8D3B-4BCE2C5EBD3B}"/>
              </a:ext>
            </a:extLst>
          </p:cNvPr>
          <p:cNvSpPr>
            <a:spLocks noGrp="1"/>
          </p:cNvSpPr>
          <p:nvPr>
            <p:ph idx="1"/>
          </p:nvPr>
        </p:nvSpPr>
        <p:spPr>
          <a:xfrm>
            <a:off x="3583170" y="1828800"/>
            <a:ext cx="7910624" cy="2466753"/>
          </a:xfrm>
        </p:spPr>
        <p:txBody>
          <a:bodyPr>
            <a:normAutofit fontScale="92500" lnSpcReduction="20000"/>
          </a:bodyPr>
          <a:lstStyle/>
          <a:p>
            <a:pPr marL="0" indent="0" algn="just">
              <a:buNone/>
            </a:pPr>
            <a:r>
              <a:rPr lang="lv-LV" b="1" dirty="0"/>
              <a:t>Norvēģija </a:t>
            </a:r>
            <a:r>
              <a:rPr lang="lv-LV" dirty="0"/>
              <a:t>– piemērs sistēmai, kurā sociālie partneri spēlē svarīgu lomu nozaru politikas veidošanā. Tautsaimniecības nozaru attīstības modelī trīspusējas sarunas kombinētas ar intensīvu sociālo dialogu valsts, sektoru, t.sk. izglītības, un vietējā līmenī pieņem lēmumus nozaru politikas īstenošanā</a:t>
            </a:r>
          </a:p>
          <a:p>
            <a:pPr marL="0" indent="0" algn="r">
              <a:buNone/>
            </a:pPr>
            <a:r>
              <a:rPr lang="lv-LV" sz="2100" i="1" dirty="0"/>
              <a:t>Avots: https://www.eurofound.europa.eu/publications/report/2014/norway-role-of-social-dialogue-in-industrial-policies</a:t>
            </a:r>
          </a:p>
        </p:txBody>
      </p:sp>
      <p:sp>
        <p:nvSpPr>
          <p:cNvPr id="11" name="TextBox 10">
            <a:extLst>
              <a:ext uri="{FF2B5EF4-FFF2-40B4-BE49-F238E27FC236}">
                <a16:creationId xmlns:a16="http://schemas.microsoft.com/office/drawing/2014/main" xmlns="" id="{72FB3417-7F9F-4B66-A2FB-9FB0EFD50505}"/>
              </a:ext>
            </a:extLst>
          </p:cNvPr>
          <p:cNvSpPr txBox="1"/>
          <p:nvPr/>
        </p:nvSpPr>
        <p:spPr>
          <a:xfrm>
            <a:off x="3583170" y="425302"/>
            <a:ext cx="7814932" cy="1323439"/>
          </a:xfrm>
          <a:prstGeom prst="rect">
            <a:avLst/>
          </a:prstGeom>
          <a:noFill/>
        </p:spPr>
        <p:txBody>
          <a:bodyPr wrap="square" rtlCol="0">
            <a:spAutoFit/>
          </a:bodyPr>
          <a:lstStyle/>
          <a:p>
            <a:pPr algn="ctr"/>
            <a:r>
              <a:rPr lang="lv-LV" sz="4000" b="1" dirty="0" err="1">
                <a:latin typeface="+mj-lt"/>
              </a:rPr>
              <a:t>Eurofound</a:t>
            </a:r>
            <a:r>
              <a:rPr lang="lv-LV" sz="4000" b="1" dirty="0">
                <a:latin typeface="+mj-lt"/>
              </a:rPr>
              <a:t> – pārskati par sociālo dialogu </a:t>
            </a:r>
          </a:p>
        </p:txBody>
      </p:sp>
      <p:sp>
        <p:nvSpPr>
          <p:cNvPr id="13" name="TextBox 12">
            <a:extLst>
              <a:ext uri="{FF2B5EF4-FFF2-40B4-BE49-F238E27FC236}">
                <a16:creationId xmlns:a16="http://schemas.microsoft.com/office/drawing/2014/main" xmlns="" id="{854198D8-D78A-4ABE-A496-256764F64AB7}"/>
              </a:ext>
            </a:extLst>
          </p:cNvPr>
          <p:cNvSpPr txBox="1"/>
          <p:nvPr/>
        </p:nvSpPr>
        <p:spPr>
          <a:xfrm>
            <a:off x="3902149" y="4277909"/>
            <a:ext cx="7347098" cy="1754326"/>
          </a:xfrm>
          <a:prstGeom prst="rect">
            <a:avLst/>
          </a:prstGeom>
          <a:noFill/>
        </p:spPr>
        <p:txBody>
          <a:bodyPr wrap="square" rtlCol="0">
            <a:spAutoFit/>
          </a:bodyPr>
          <a:lstStyle/>
          <a:p>
            <a:r>
              <a:rPr lang="lv-LV" b="1" dirty="0"/>
              <a:t>Kritēriji:</a:t>
            </a:r>
          </a:p>
          <a:p>
            <a:pPr marL="342900" indent="-342900">
              <a:buAutoNum type="arabicPeriod"/>
            </a:pPr>
            <a:r>
              <a:rPr lang="lv-LV" dirty="0"/>
              <a:t>Vai politikas veidošanas procesi ir birokrātiski un laikietilpīgi</a:t>
            </a:r>
          </a:p>
          <a:p>
            <a:pPr marL="342900" indent="-342900">
              <a:buAutoNum type="arabicPeriod"/>
            </a:pPr>
            <a:r>
              <a:rPr lang="lv-LV" dirty="0"/>
              <a:t>Cik ilgs ir sarunu, vienošanās process</a:t>
            </a:r>
          </a:p>
          <a:p>
            <a:pPr marL="342900" indent="-342900">
              <a:buAutoNum type="arabicPeriod"/>
            </a:pPr>
            <a:r>
              <a:rPr lang="lv-LV" dirty="0"/>
              <a:t>Politikas caurspīdīgums</a:t>
            </a:r>
          </a:p>
          <a:p>
            <a:pPr marL="342900" indent="-342900">
              <a:buAutoNum type="arabicPeriod"/>
            </a:pPr>
            <a:r>
              <a:rPr lang="lv-LV" dirty="0"/>
              <a:t>Vai pastāv  vispārpieņemta prakse un kultūra iesaistīt sociālos partnerus</a:t>
            </a:r>
          </a:p>
          <a:p>
            <a:endParaRPr lang="lv-LV" dirty="0"/>
          </a:p>
        </p:txBody>
      </p:sp>
      <p:pic>
        <p:nvPicPr>
          <p:cNvPr id="1026" name="Picture 2" descr="Eurofound |">
            <a:extLst>
              <a:ext uri="{FF2B5EF4-FFF2-40B4-BE49-F238E27FC236}">
                <a16:creationId xmlns:a16="http://schemas.microsoft.com/office/drawing/2014/main" xmlns="" id="{C44E109C-7102-45A2-99AF-8C50CBED9A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5597" y="2371503"/>
            <a:ext cx="2381250" cy="1924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340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2D206AEC-ADC3-4BE8-8EF7-546BF4FAC9C8}"/>
              </a:ext>
            </a:extLst>
          </p:cNvPr>
          <p:cNvSpPr>
            <a:spLocks noGrp="1"/>
          </p:cNvSpPr>
          <p:nvPr>
            <p:ph type="title"/>
          </p:nvPr>
        </p:nvSpPr>
        <p:spPr>
          <a:xfrm>
            <a:off x="3254954" y="365125"/>
            <a:ext cx="8098846" cy="1325563"/>
          </a:xfrm>
        </p:spPr>
        <p:txBody>
          <a:bodyPr/>
          <a:lstStyle/>
          <a:p>
            <a:pPr algn="ctr"/>
            <a:r>
              <a:rPr lang="lv-LV" b="1" dirty="0"/>
              <a:t>Koplīgumu pārklājums strādājošajiem (%) </a:t>
            </a:r>
          </a:p>
        </p:txBody>
      </p:sp>
      <p:graphicFrame>
        <p:nvGraphicFramePr>
          <p:cNvPr id="6" name="Tabula 6">
            <a:extLst>
              <a:ext uri="{FF2B5EF4-FFF2-40B4-BE49-F238E27FC236}">
                <a16:creationId xmlns:a16="http://schemas.microsoft.com/office/drawing/2014/main" xmlns="" id="{614A142E-98FF-4A66-BFD3-4428BB5C0E51}"/>
              </a:ext>
            </a:extLst>
          </p:cNvPr>
          <p:cNvGraphicFramePr>
            <a:graphicFrameLocks noGrp="1"/>
          </p:cNvGraphicFramePr>
          <p:nvPr>
            <p:ph idx="1"/>
          </p:nvPr>
        </p:nvGraphicFramePr>
        <p:xfrm>
          <a:off x="3615070" y="1814992"/>
          <a:ext cx="8226435" cy="1818162"/>
        </p:xfrm>
        <a:graphic>
          <a:graphicData uri="http://schemas.openxmlformats.org/drawingml/2006/table">
            <a:tbl>
              <a:tblPr firstRow="1" bandRow="1">
                <a:tableStyleId>{5940675A-B579-460E-94D1-54222C63F5DA}</a:tableStyleId>
              </a:tblPr>
              <a:tblGrid>
                <a:gridCol w="1509684">
                  <a:extLst>
                    <a:ext uri="{9D8B030D-6E8A-4147-A177-3AD203B41FA5}">
                      <a16:colId xmlns:a16="http://schemas.microsoft.com/office/drawing/2014/main" xmlns="" val="157163977"/>
                    </a:ext>
                  </a:extLst>
                </a:gridCol>
                <a:gridCol w="1094809">
                  <a:extLst>
                    <a:ext uri="{9D8B030D-6E8A-4147-A177-3AD203B41FA5}">
                      <a16:colId xmlns:a16="http://schemas.microsoft.com/office/drawing/2014/main" xmlns="" val="3143660289"/>
                    </a:ext>
                  </a:extLst>
                </a:gridCol>
                <a:gridCol w="1106333">
                  <a:extLst>
                    <a:ext uri="{9D8B030D-6E8A-4147-A177-3AD203B41FA5}">
                      <a16:colId xmlns:a16="http://schemas.microsoft.com/office/drawing/2014/main" xmlns="" val="2209167122"/>
                    </a:ext>
                  </a:extLst>
                </a:gridCol>
                <a:gridCol w="1083286">
                  <a:extLst>
                    <a:ext uri="{9D8B030D-6E8A-4147-A177-3AD203B41FA5}">
                      <a16:colId xmlns:a16="http://schemas.microsoft.com/office/drawing/2014/main" xmlns="" val="1242356286"/>
                    </a:ext>
                  </a:extLst>
                </a:gridCol>
                <a:gridCol w="1152431">
                  <a:extLst>
                    <a:ext uri="{9D8B030D-6E8A-4147-A177-3AD203B41FA5}">
                      <a16:colId xmlns:a16="http://schemas.microsoft.com/office/drawing/2014/main" xmlns="" val="1108254990"/>
                    </a:ext>
                  </a:extLst>
                </a:gridCol>
                <a:gridCol w="1140906">
                  <a:extLst>
                    <a:ext uri="{9D8B030D-6E8A-4147-A177-3AD203B41FA5}">
                      <a16:colId xmlns:a16="http://schemas.microsoft.com/office/drawing/2014/main" xmlns="" val="2680758151"/>
                    </a:ext>
                  </a:extLst>
                </a:gridCol>
                <a:gridCol w="1138986">
                  <a:extLst>
                    <a:ext uri="{9D8B030D-6E8A-4147-A177-3AD203B41FA5}">
                      <a16:colId xmlns:a16="http://schemas.microsoft.com/office/drawing/2014/main" xmlns="" val="2202628155"/>
                    </a:ext>
                  </a:extLst>
                </a:gridCol>
              </a:tblGrid>
              <a:tr h="538002">
                <a:tc>
                  <a:txBody>
                    <a:bodyPr/>
                    <a:lstStyle/>
                    <a:p>
                      <a:pPr algn="ctr"/>
                      <a:endParaRPr lang="lv-LV" dirty="0"/>
                    </a:p>
                  </a:txBody>
                  <a:tcPr/>
                </a:tc>
                <a:tc>
                  <a:txBody>
                    <a:bodyPr/>
                    <a:lstStyle/>
                    <a:p>
                      <a:pPr algn="ctr"/>
                      <a:r>
                        <a:rPr lang="lv-LV" b="1" dirty="0"/>
                        <a:t>2015</a:t>
                      </a:r>
                    </a:p>
                  </a:txBody>
                  <a:tcPr/>
                </a:tc>
                <a:tc>
                  <a:txBody>
                    <a:bodyPr/>
                    <a:lstStyle/>
                    <a:p>
                      <a:pPr algn="ctr"/>
                      <a:r>
                        <a:rPr lang="lv-LV" b="1" dirty="0"/>
                        <a:t>2016</a:t>
                      </a:r>
                    </a:p>
                  </a:txBody>
                  <a:tcPr/>
                </a:tc>
                <a:tc>
                  <a:txBody>
                    <a:bodyPr/>
                    <a:lstStyle/>
                    <a:p>
                      <a:pPr algn="ctr"/>
                      <a:r>
                        <a:rPr lang="lv-LV" b="1" dirty="0"/>
                        <a:t>2017</a:t>
                      </a:r>
                    </a:p>
                  </a:txBody>
                  <a:tcPr/>
                </a:tc>
                <a:tc>
                  <a:txBody>
                    <a:bodyPr/>
                    <a:lstStyle/>
                    <a:p>
                      <a:pPr algn="ctr"/>
                      <a:r>
                        <a:rPr lang="lv-LV" b="1" dirty="0"/>
                        <a:t>2018</a:t>
                      </a:r>
                    </a:p>
                  </a:txBody>
                  <a:tcPr/>
                </a:tc>
                <a:tc>
                  <a:txBody>
                    <a:bodyPr/>
                    <a:lstStyle/>
                    <a:p>
                      <a:pPr algn="ctr"/>
                      <a:r>
                        <a:rPr lang="lv-LV" b="1" dirty="0"/>
                        <a:t>2019</a:t>
                      </a:r>
                    </a:p>
                  </a:txBody>
                  <a:tcPr/>
                </a:tc>
                <a:tc>
                  <a:txBody>
                    <a:bodyPr/>
                    <a:lstStyle/>
                    <a:p>
                      <a:pPr algn="ctr"/>
                      <a:r>
                        <a:rPr lang="lv-LV" b="1" dirty="0"/>
                        <a:t>2020</a:t>
                      </a:r>
                    </a:p>
                  </a:txBody>
                  <a:tcPr/>
                </a:tc>
                <a:extLst>
                  <a:ext uri="{0D108BD9-81ED-4DB2-BD59-A6C34878D82A}">
                    <a16:rowId xmlns:a16="http://schemas.microsoft.com/office/drawing/2014/main" xmlns="" val="3289958384"/>
                  </a:ext>
                </a:extLst>
              </a:tr>
              <a:tr h="538002">
                <a:tc>
                  <a:txBody>
                    <a:bodyPr/>
                    <a:lstStyle/>
                    <a:p>
                      <a:pPr algn="ctr"/>
                      <a:r>
                        <a:rPr lang="lv-LV" dirty="0"/>
                        <a:t>Publiskais sektors</a:t>
                      </a:r>
                    </a:p>
                  </a:txBody>
                  <a:tcPr/>
                </a:tc>
                <a:tc>
                  <a:txBody>
                    <a:bodyPr/>
                    <a:lstStyle/>
                    <a:p>
                      <a:pPr algn="ctr"/>
                      <a:r>
                        <a:rPr lang="lv-LV" dirty="0"/>
                        <a:t>100</a:t>
                      </a:r>
                    </a:p>
                  </a:txBody>
                  <a:tcPr/>
                </a:tc>
                <a:tc>
                  <a:txBody>
                    <a:bodyPr/>
                    <a:lstStyle/>
                    <a:p>
                      <a:pPr algn="ctr"/>
                      <a:r>
                        <a:rPr lang="lv-LV" dirty="0"/>
                        <a:t>100</a:t>
                      </a:r>
                    </a:p>
                  </a:txBody>
                  <a:tcPr/>
                </a:tc>
                <a:tc>
                  <a:txBody>
                    <a:bodyPr/>
                    <a:lstStyle/>
                    <a:p>
                      <a:pPr algn="ctr"/>
                      <a:r>
                        <a:rPr lang="lv-LV" dirty="0"/>
                        <a:t>100</a:t>
                      </a:r>
                    </a:p>
                  </a:txBody>
                  <a:tcPr/>
                </a:tc>
                <a:tc>
                  <a:txBody>
                    <a:bodyPr/>
                    <a:lstStyle/>
                    <a:p>
                      <a:pPr algn="ctr"/>
                      <a:r>
                        <a:rPr lang="lv-LV" dirty="0"/>
                        <a:t>100</a:t>
                      </a:r>
                    </a:p>
                  </a:txBody>
                  <a:tcPr/>
                </a:tc>
                <a:tc>
                  <a:txBody>
                    <a:bodyPr/>
                    <a:lstStyle/>
                    <a:p>
                      <a:pPr algn="ctr"/>
                      <a:r>
                        <a:rPr lang="lv-LV" dirty="0"/>
                        <a:t>100</a:t>
                      </a:r>
                    </a:p>
                  </a:txBody>
                  <a:tcPr/>
                </a:tc>
                <a:tc>
                  <a:txBody>
                    <a:bodyPr/>
                    <a:lstStyle/>
                    <a:p>
                      <a:pPr algn="ctr"/>
                      <a:r>
                        <a:rPr lang="lv-LV" dirty="0"/>
                        <a:t>100</a:t>
                      </a:r>
                    </a:p>
                  </a:txBody>
                  <a:tcPr/>
                </a:tc>
                <a:extLst>
                  <a:ext uri="{0D108BD9-81ED-4DB2-BD59-A6C34878D82A}">
                    <a16:rowId xmlns:a16="http://schemas.microsoft.com/office/drawing/2014/main" xmlns="" val="2450091408"/>
                  </a:ext>
                </a:extLst>
              </a:tr>
              <a:tr h="538002">
                <a:tc>
                  <a:txBody>
                    <a:bodyPr/>
                    <a:lstStyle/>
                    <a:p>
                      <a:pPr algn="ctr"/>
                      <a:r>
                        <a:rPr lang="lv-LV" dirty="0"/>
                        <a:t>Privātais sektors</a:t>
                      </a:r>
                    </a:p>
                  </a:txBody>
                  <a:tcPr/>
                </a:tc>
                <a:tc>
                  <a:txBody>
                    <a:bodyPr/>
                    <a:lstStyle/>
                    <a:p>
                      <a:pPr algn="ctr"/>
                      <a:r>
                        <a:rPr lang="lv-LV" dirty="0"/>
                        <a:t>63</a:t>
                      </a:r>
                    </a:p>
                  </a:txBody>
                  <a:tcPr/>
                </a:tc>
                <a:tc>
                  <a:txBody>
                    <a:bodyPr/>
                    <a:lstStyle/>
                    <a:p>
                      <a:pPr algn="ctr"/>
                      <a:r>
                        <a:rPr lang="lv-LV" dirty="0"/>
                        <a:t>60</a:t>
                      </a:r>
                    </a:p>
                  </a:txBody>
                  <a:tcPr/>
                </a:tc>
                <a:tc>
                  <a:txBody>
                    <a:bodyPr/>
                    <a:lstStyle/>
                    <a:p>
                      <a:pPr algn="ctr"/>
                      <a:r>
                        <a:rPr lang="lv-LV" dirty="0"/>
                        <a:t>59</a:t>
                      </a:r>
                    </a:p>
                  </a:txBody>
                  <a:tcPr/>
                </a:tc>
                <a:tc>
                  <a:txBody>
                    <a:bodyPr/>
                    <a:lstStyle/>
                    <a:p>
                      <a:pPr algn="ctr"/>
                      <a:r>
                        <a:rPr lang="lv-LV" dirty="0"/>
                        <a:t>58</a:t>
                      </a:r>
                    </a:p>
                  </a:txBody>
                  <a:tcPr/>
                </a:tc>
                <a:tc>
                  <a:txBody>
                    <a:bodyPr/>
                    <a:lstStyle/>
                    <a:p>
                      <a:pPr algn="ctr"/>
                      <a:r>
                        <a:rPr lang="lv-LV" dirty="0"/>
                        <a:t>54</a:t>
                      </a:r>
                    </a:p>
                  </a:txBody>
                  <a:tcPr/>
                </a:tc>
                <a:tc>
                  <a:txBody>
                    <a:bodyPr/>
                    <a:lstStyle/>
                    <a:p>
                      <a:pPr algn="ctr"/>
                      <a:r>
                        <a:rPr lang="lv-LV" dirty="0"/>
                        <a:t>52</a:t>
                      </a:r>
                    </a:p>
                  </a:txBody>
                  <a:tcPr/>
                </a:tc>
                <a:extLst>
                  <a:ext uri="{0D108BD9-81ED-4DB2-BD59-A6C34878D82A}">
                    <a16:rowId xmlns:a16="http://schemas.microsoft.com/office/drawing/2014/main" xmlns="" val="2604535221"/>
                  </a:ext>
                </a:extLst>
              </a:tr>
            </a:tbl>
          </a:graphicData>
        </a:graphic>
      </p:graphicFrame>
      <p:pic>
        <p:nvPicPr>
          <p:cNvPr id="4" name="Picture 9">
            <a:extLst>
              <a:ext uri="{FF2B5EF4-FFF2-40B4-BE49-F238E27FC236}">
                <a16:creationId xmlns:a16="http://schemas.microsoft.com/office/drawing/2014/main" xmlns="" id="{8A4D1233-A4AD-44F7-BE09-764DF108C16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17028" y="1006752"/>
            <a:ext cx="2937926" cy="2885044"/>
          </a:xfrm>
          <a:prstGeom prst="rect">
            <a:avLst/>
          </a:prstGeom>
        </p:spPr>
      </p:pic>
      <p:pic>
        <p:nvPicPr>
          <p:cNvPr id="5" name="Attēls 4">
            <a:extLst>
              <a:ext uri="{FF2B5EF4-FFF2-40B4-BE49-F238E27FC236}">
                <a16:creationId xmlns:a16="http://schemas.microsoft.com/office/drawing/2014/main" xmlns="" id="{439E32A9-3E47-449A-B5A7-419ACFC9683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9052" y="4140098"/>
            <a:ext cx="3147795" cy="2036865"/>
          </a:xfrm>
          <a:prstGeom prst="rect">
            <a:avLst/>
          </a:prstGeom>
          <a:noFill/>
          <a:ln>
            <a:noFill/>
          </a:ln>
        </p:spPr>
      </p:pic>
      <p:sp>
        <p:nvSpPr>
          <p:cNvPr id="7" name="TextBox 6">
            <a:extLst>
              <a:ext uri="{FF2B5EF4-FFF2-40B4-BE49-F238E27FC236}">
                <a16:creationId xmlns:a16="http://schemas.microsoft.com/office/drawing/2014/main" xmlns="" id="{6202DE6C-D0E2-44AA-AD07-84DF84291531}"/>
              </a:ext>
            </a:extLst>
          </p:cNvPr>
          <p:cNvSpPr txBox="1"/>
          <p:nvPr/>
        </p:nvSpPr>
        <p:spPr>
          <a:xfrm>
            <a:off x="3742660" y="4012508"/>
            <a:ext cx="8098846" cy="1661993"/>
          </a:xfrm>
          <a:prstGeom prst="rect">
            <a:avLst/>
          </a:prstGeom>
          <a:noFill/>
        </p:spPr>
        <p:txBody>
          <a:bodyPr wrap="square" rtlCol="0">
            <a:spAutoFit/>
          </a:bodyPr>
          <a:lstStyle/>
          <a:p>
            <a:pPr marL="285750" indent="-285750">
              <a:buFont typeface="Arial" panose="020B0604020202020204" pitchFamily="34" charset="0"/>
              <a:buChar char="•"/>
            </a:pPr>
            <a:r>
              <a:rPr lang="lv-LV" dirty="0"/>
              <a:t>Visiem publiskajā sektorā strādājošajiem un apm. pusei no privātajā sektorā strādājošajiem – koplīgumi.</a:t>
            </a:r>
          </a:p>
          <a:p>
            <a:pPr marL="285750" indent="-285750">
              <a:buFont typeface="Arial" panose="020B0604020202020204" pitchFamily="34" charset="0"/>
              <a:buChar char="•"/>
            </a:pPr>
            <a:r>
              <a:rPr lang="lv-LV" dirty="0"/>
              <a:t>Arodbiedrību blīvums publiskajā sektorā – 80%</a:t>
            </a:r>
          </a:p>
          <a:p>
            <a:pPr algn="r"/>
            <a:endParaRPr lang="lv-LV" sz="1600" i="1" dirty="0"/>
          </a:p>
          <a:p>
            <a:pPr algn="r"/>
            <a:r>
              <a:rPr lang="lv-LV" sz="1600" i="1" dirty="0"/>
              <a:t>Avots: </a:t>
            </a:r>
            <a:r>
              <a:rPr lang="lv-LV" sz="1600" i="1" dirty="0" err="1"/>
              <a:t>Getting</a:t>
            </a:r>
            <a:r>
              <a:rPr lang="lv-LV" sz="1600" i="1" dirty="0"/>
              <a:t> </a:t>
            </a:r>
            <a:r>
              <a:rPr lang="lv-LV" sz="1600" i="1" dirty="0" err="1"/>
              <a:t>and</a:t>
            </a:r>
            <a:r>
              <a:rPr lang="lv-LV" sz="1600" i="1" dirty="0"/>
              <a:t> </a:t>
            </a:r>
            <a:r>
              <a:rPr lang="lv-LV" sz="1600" i="1" dirty="0" err="1"/>
              <a:t>staying</a:t>
            </a:r>
            <a:r>
              <a:rPr lang="lv-LV" sz="1600" i="1" dirty="0"/>
              <a:t> </a:t>
            </a:r>
            <a:r>
              <a:rPr lang="lv-LV" sz="1600" i="1" dirty="0" err="1"/>
              <a:t>together</a:t>
            </a:r>
            <a:r>
              <a:rPr lang="lv-LV" sz="1600" i="1" dirty="0"/>
              <a:t>: </a:t>
            </a:r>
          </a:p>
          <a:p>
            <a:pPr algn="r"/>
            <a:r>
              <a:rPr lang="lv-LV" sz="1600" i="1" dirty="0" err="1"/>
              <a:t>hundred</a:t>
            </a:r>
            <a:r>
              <a:rPr lang="lv-LV" sz="1600" i="1" dirty="0"/>
              <a:t> </a:t>
            </a:r>
            <a:r>
              <a:rPr lang="lv-LV" sz="1600" i="1" dirty="0" err="1"/>
              <a:t>years</a:t>
            </a:r>
            <a:r>
              <a:rPr lang="lv-LV" sz="1600" i="1" dirty="0"/>
              <a:t> </a:t>
            </a:r>
            <a:r>
              <a:rPr lang="lv-LV" sz="1600" i="1" dirty="0" err="1"/>
              <a:t>of</a:t>
            </a:r>
            <a:r>
              <a:rPr lang="lv-LV" sz="1600" i="1" dirty="0"/>
              <a:t> </a:t>
            </a:r>
            <a:r>
              <a:rPr lang="lv-LV" sz="1600" i="1" dirty="0" err="1"/>
              <a:t>social</a:t>
            </a:r>
            <a:r>
              <a:rPr lang="lv-LV" sz="1600" i="1" dirty="0"/>
              <a:t> </a:t>
            </a:r>
            <a:r>
              <a:rPr lang="lv-LV" sz="1600" i="1" dirty="0" err="1"/>
              <a:t>dialogue</a:t>
            </a:r>
            <a:r>
              <a:rPr lang="lv-LV" sz="1600" i="1" dirty="0"/>
              <a:t> </a:t>
            </a:r>
            <a:r>
              <a:rPr lang="lv-LV" sz="1600" i="1" dirty="0" err="1"/>
              <a:t>and</a:t>
            </a:r>
            <a:r>
              <a:rPr lang="lv-LV" sz="1600" i="1" dirty="0"/>
              <a:t> </a:t>
            </a:r>
            <a:r>
              <a:rPr lang="lv-LV" sz="1600" i="1" dirty="0" err="1"/>
              <a:t>tripartism</a:t>
            </a:r>
            <a:r>
              <a:rPr lang="lv-LV" sz="1600" i="1" dirty="0"/>
              <a:t> </a:t>
            </a:r>
            <a:r>
              <a:rPr lang="lv-LV" sz="1600" i="1" dirty="0" err="1"/>
              <a:t>in</a:t>
            </a:r>
            <a:r>
              <a:rPr lang="lv-LV" sz="1600" i="1" dirty="0"/>
              <a:t> </a:t>
            </a:r>
            <a:r>
              <a:rPr lang="lv-LV" sz="1600" i="1" dirty="0" err="1"/>
              <a:t>Norway</a:t>
            </a:r>
            <a:r>
              <a:rPr lang="lv-LV" sz="1600" i="1" dirty="0"/>
              <a:t>, 2020</a:t>
            </a:r>
          </a:p>
        </p:txBody>
      </p:sp>
    </p:spTree>
    <p:extLst>
      <p:ext uri="{BB962C8B-B14F-4D97-AF65-F5344CB8AC3E}">
        <p14:creationId xmlns:p14="http://schemas.microsoft.com/office/powerpoint/2010/main" val="2982081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2D206AEC-ADC3-4BE8-8EF7-546BF4FAC9C8}"/>
              </a:ext>
            </a:extLst>
          </p:cNvPr>
          <p:cNvSpPr>
            <a:spLocks noGrp="1"/>
          </p:cNvSpPr>
          <p:nvPr>
            <p:ph type="title"/>
          </p:nvPr>
        </p:nvSpPr>
        <p:spPr>
          <a:xfrm>
            <a:off x="808074" y="365125"/>
            <a:ext cx="10545726" cy="1325563"/>
          </a:xfrm>
        </p:spPr>
        <p:txBody>
          <a:bodyPr/>
          <a:lstStyle/>
          <a:p>
            <a:pPr algn="ctr"/>
            <a:endParaRPr lang="lv-LV" b="1" dirty="0"/>
          </a:p>
        </p:txBody>
      </p:sp>
      <p:sp>
        <p:nvSpPr>
          <p:cNvPr id="3" name="Satura vietturis 2">
            <a:extLst>
              <a:ext uri="{FF2B5EF4-FFF2-40B4-BE49-F238E27FC236}">
                <a16:creationId xmlns:a16="http://schemas.microsoft.com/office/drawing/2014/main" xmlns="" id="{B4FB82DA-AE66-46AC-8A3C-33EC85CF2E9C}"/>
              </a:ext>
            </a:extLst>
          </p:cNvPr>
          <p:cNvSpPr>
            <a:spLocks noGrp="1"/>
          </p:cNvSpPr>
          <p:nvPr>
            <p:ph idx="1"/>
          </p:nvPr>
        </p:nvSpPr>
        <p:spPr>
          <a:xfrm>
            <a:off x="3625702" y="1825625"/>
            <a:ext cx="7728098" cy="4351338"/>
          </a:xfrm>
        </p:spPr>
        <p:txBody>
          <a:bodyPr>
            <a:normAutofit fontScale="92500"/>
          </a:bodyPr>
          <a:lstStyle/>
          <a:p>
            <a:r>
              <a:rPr lang="lv-LV" dirty="0"/>
              <a:t>Apm. 90 dažādu sektoru pārstāvošās arodbiedrības iekļaujas vienā no četrām arodbiedrību konfederācijām </a:t>
            </a:r>
          </a:p>
          <a:p>
            <a:r>
              <a:rPr lang="lv-LV" dirty="0"/>
              <a:t>Divpusējās un trīspusējās vienošanās (darba devēji, darba ņēmēji, valdība/pašvaldības) notiek komitejās</a:t>
            </a:r>
          </a:p>
          <a:p>
            <a:r>
              <a:rPr lang="lv-LV" dirty="0"/>
              <a:t>Trīspusējā sadarbībā – iesaistīto pušu savstarpējais respekts, uzticēšanās, pārliecība</a:t>
            </a:r>
          </a:p>
          <a:p>
            <a:r>
              <a:rPr lang="lv-LV" dirty="0"/>
              <a:t>Arodbiedrībām – spēja diskutēt, panākt vienošanos </a:t>
            </a:r>
          </a:p>
          <a:p>
            <a:r>
              <a:rPr lang="lv-LV" dirty="0"/>
              <a:t>Koplīgumos risināmie jautājumi – </a:t>
            </a:r>
            <a:r>
              <a:rPr lang="lv-LV"/>
              <a:t>darba samaksa </a:t>
            </a:r>
            <a:r>
              <a:rPr lang="lv-LV" dirty="0"/>
              <a:t>un darba apstākļi</a:t>
            </a:r>
          </a:p>
        </p:txBody>
      </p:sp>
      <p:pic>
        <p:nvPicPr>
          <p:cNvPr id="4" name="Picture 9">
            <a:extLst>
              <a:ext uri="{FF2B5EF4-FFF2-40B4-BE49-F238E27FC236}">
                <a16:creationId xmlns:a16="http://schemas.microsoft.com/office/drawing/2014/main" xmlns="" id="{8A4D1233-A4AD-44F7-BE09-764DF108C164}"/>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17028" y="1006752"/>
            <a:ext cx="2937926" cy="2885044"/>
          </a:xfrm>
          <a:prstGeom prst="rect">
            <a:avLst/>
          </a:prstGeom>
        </p:spPr>
      </p:pic>
      <p:pic>
        <p:nvPicPr>
          <p:cNvPr id="5" name="Attēls 4">
            <a:extLst>
              <a:ext uri="{FF2B5EF4-FFF2-40B4-BE49-F238E27FC236}">
                <a16:creationId xmlns:a16="http://schemas.microsoft.com/office/drawing/2014/main" xmlns="" id="{439E32A9-3E47-449A-B5A7-419ACFC9683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9052" y="4140098"/>
            <a:ext cx="3147795" cy="2036865"/>
          </a:xfrm>
          <a:prstGeom prst="rect">
            <a:avLst/>
          </a:prstGeom>
          <a:noFill/>
          <a:ln>
            <a:noFill/>
          </a:ln>
        </p:spPr>
      </p:pic>
    </p:spTree>
    <p:extLst>
      <p:ext uri="{BB962C8B-B14F-4D97-AF65-F5344CB8AC3E}">
        <p14:creationId xmlns:p14="http://schemas.microsoft.com/office/powerpoint/2010/main" val="2580106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xmlns="" id="{D1319E36-7ABD-4BCE-A392-A4B87FFDA7D6}"/>
              </a:ext>
            </a:extLst>
          </p:cNvPr>
          <p:cNvSpPr>
            <a:spLocks noGrp="1"/>
          </p:cNvSpPr>
          <p:nvPr>
            <p:ph type="title"/>
          </p:nvPr>
        </p:nvSpPr>
        <p:spPr/>
        <p:txBody>
          <a:bodyPr>
            <a:normAutofit fontScale="90000"/>
          </a:bodyPr>
          <a:lstStyle/>
          <a:p>
            <a:pPr algn="ctr"/>
            <a:r>
              <a:rPr lang="lv-LV" dirty="0"/>
              <a:t/>
            </a:r>
            <a:br>
              <a:rPr lang="lv-LV" dirty="0"/>
            </a:br>
            <a:r>
              <a:rPr lang="lv-LV" dirty="0"/>
              <a:t/>
            </a:r>
            <a:br>
              <a:rPr lang="lv-LV" dirty="0"/>
            </a:br>
            <a:endParaRPr lang="lv-LV" dirty="0"/>
          </a:p>
        </p:txBody>
      </p:sp>
      <p:sp>
        <p:nvSpPr>
          <p:cNvPr id="3" name="Satura vietturis 2">
            <a:extLst>
              <a:ext uri="{FF2B5EF4-FFF2-40B4-BE49-F238E27FC236}">
                <a16:creationId xmlns:a16="http://schemas.microsoft.com/office/drawing/2014/main" xmlns="" id="{A6ACF8F9-0618-4047-BAAF-8F516C3F65C1}"/>
              </a:ext>
            </a:extLst>
          </p:cNvPr>
          <p:cNvSpPr>
            <a:spLocks noGrp="1"/>
          </p:cNvSpPr>
          <p:nvPr>
            <p:ph idx="1"/>
          </p:nvPr>
        </p:nvSpPr>
        <p:spPr>
          <a:xfrm>
            <a:off x="4625162" y="287079"/>
            <a:ext cx="6728637" cy="5889884"/>
          </a:xfrm>
        </p:spPr>
        <p:txBody>
          <a:bodyPr>
            <a:normAutofit fontScale="92500" lnSpcReduction="10000"/>
          </a:bodyPr>
          <a:lstStyle/>
          <a:p>
            <a:pPr marL="0" indent="0">
              <a:buNone/>
            </a:pPr>
            <a:endParaRPr lang="lv-LV" dirty="0"/>
          </a:p>
          <a:p>
            <a:pPr marL="0" indent="0" algn="ctr">
              <a:buNone/>
            </a:pPr>
            <a:r>
              <a:rPr lang="lv-LV" dirty="0">
                <a:latin typeface="+mj-lt"/>
              </a:rPr>
              <a:t>Norvēģijas izglītības arodbiedrība -  lielākā arodbiedrība izglītības nozarē, otra lielākā arodbiedrība Norvēģijā. </a:t>
            </a:r>
            <a:r>
              <a:rPr lang="lv-LV" b="1" dirty="0">
                <a:latin typeface="+mj-lt"/>
              </a:rPr>
              <a:t>180 000 biedru </a:t>
            </a:r>
            <a:r>
              <a:rPr lang="lv-LV" dirty="0">
                <a:latin typeface="+mj-lt"/>
              </a:rPr>
              <a:t>visos izglītības līmeņos </a:t>
            </a:r>
          </a:p>
          <a:p>
            <a:pPr marL="0" indent="0" algn="ctr">
              <a:buNone/>
            </a:pPr>
            <a:r>
              <a:rPr lang="lv-LV" b="1" dirty="0"/>
              <a:t>Aktuālākās problēmas, kas risinātas sociālā dialoga ietvarā:</a:t>
            </a:r>
          </a:p>
          <a:p>
            <a:pPr marL="514350" indent="-514350">
              <a:buAutoNum type="arabicParenR"/>
            </a:pPr>
            <a:r>
              <a:rPr lang="lv-LV" sz="2800" dirty="0"/>
              <a:t>Kā uzlabot izglītības kvalitāti</a:t>
            </a:r>
          </a:p>
          <a:p>
            <a:pPr marL="514350" indent="-514350">
              <a:buAutoNum type="arabicParenR"/>
            </a:pPr>
            <a:r>
              <a:rPr lang="lv-LV" sz="2800" dirty="0"/>
              <a:t>Kā veicināt vienlīdzību starp dažādām izglītības grupām (minoritātēm) skolā</a:t>
            </a:r>
          </a:p>
          <a:p>
            <a:pPr marL="514350" indent="-514350">
              <a:buAutoNum type="arabicParenR"/>
            </a:pPr>
            <a:r>
              <a:rPr lang="lv-LV" sz="2800" dirty="0"/>
              <a:t>Imigrantu integrācija skolās</a:t>
            </a:r>
          </a:p>
          <a:p>
            <a:pPr marL="514350" indent="-514350">
              <a:buAutoNum type="arabicParenR"/>
            </a:pPr>
            <a:r>
              <a:rPr lang="lv-LV" dirty="0" err="1"/>
              <a:t>Dzimumlīdztiesības</a:t>
            </a:r>
            <a:r>
              <a:rPr lang="lv-LV" dirty="0"/>
              <a:t> </a:t>
            </a:r>
            <a:r>
              <a:rPr lang="lv-LV" sz="2800" dirty="0"/>
              <a:t>jautājumi</a:t>
            </a:r>
          </a:p>
          <a:p>
            <a:pPr marL="514350" indent="-514350">
              <a:buAutoNum type="arabicParenR"/>
            </a:pPr>
            <a:r>
              <a:rPr lang="lv-LV" sz="2800" dirty="0"/>
              <a:t>Skolu darbība Covid-19 laikā (kā nodrošināt ne tikai skolēnu</a:t>
            </a:r>
            <a:r>
              <a:rPr lang="lv-LV" dirty="0"/>
              <a:t>, </a:t>
            </a:r>
            <a:r>
              <a:rPr lang="lv-LV" sz="2800" dirty="0"/>
              <a:t>bet arī darbinieku dro</a:t>
            </a:r>
            <a:r>
              <a:rPr lang="lv-LV" dirty="0"/>
              <a:t>šību)</a:t>
            </a:r>
          </a:p>
          <a:p>
            <a:pPr marL="0" indent="0">
              <a:buNone/>
            </a:pPr>
            <a:endParaRPr lang="lv-LV" dirty="0">
              <a:latin typeface="+mj-lt"/>
            </a:endParaRPr>
          </a:p>
          <a:p>
            <a:pPr>
              <a:buFont typeface="Arial" panose="020B0604020202020204" pitchFamily="34" charset="0"/>
              <a:buChar char="•"/>
            </a:pPr>
            <a:endParaRPr lang="lv-LV" dirty="0">
              <a:latin typeface="+mj-lt"/>
            </a:endParaRPr>
          </a:p>
          <a:p>
            <a:endParaRPr lang="en-GB" dirty="0">
              <a:solidFill>
                <a:schemeClr val="tx1"/>
              </a:solidFill>
            </a:endParaRPr>
          </a:p>
          <a:p>
            <a:pPr marL="0" indent="0">
              <a:buNone/>
            </a:pPr>
            <a:endParaRPr lang="en-GB" dirty="0"/>
          </a:p>
          <a:p>
            <a:endParaRPr lang="lv-LV" dirty="0"/>
          </a:p>
        </p:txBody>
      </p:sp>
      <p:pic>
        <p:nvPicPr>
          <p:cNvPr id="4" name="Picture 9">
            <a:extLst>
              <a:ext uri="{FF2B5EF4-FFF2-40B4-BE49-F238E27FC236}">
                <a16:creationId xmlns:a16="http://schemas.microsoft.com/office/drawing/2014/main" xmlns="" id="{0D6EF0FA-8BF7-448C-84CF-978278189D91}"/>
              </a:ext>
            </a:extLst>
          </p:cNvPr>
          <p:cNvPicPr>
            <a:picLocks noChangeAspect="1"/>
          </p:cNvPicPr>
          <p:nvPr/>
        </p:nvPicPr>
        <p:blipFill>
          <a:blip r:embed="rId2" cstate="print">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21142" y="128505"/>
            <a:ext cx="2226364" cy="2186290"/>
          </a:xfrm>
          <a:prstGeom prst="rect">
            <a:avLst/>
          </a:prstGeom>
        </p:spPr>
      </p:pic>
      <p:pic>
        <p:nvPicPr>
          <p:cNvPr id="5" name="Attēls 4">
            <a:extLst>
              <a:ext uri="{FF2B5EF4-FFF2-40B4-BE49-F238E27FC236}">
                <a16:creationId xmlns:a16="http://schemas.microsoft.com/office/drawing/2014/main" xmlns="" id="{D9D745D1-015F-44C5-B9FF-48F6B347A74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48299" y="3624768"/>
            <a:ext cx="3668642" cy="2171802"/>
          </a:xfrm>
          <a:prstGeom prst="rect">
            <a:avLst/>
          </a:prstGeom>
          <a:noFill/>
          <a:ln>
            <a:noFill/>
          </a:ln>
        </p:spPr>
      </p:pic>
      <p:pic>
        <p:nvPicPr>
          <p:cNvPr id="1026" name="Picture 2" descr="Valgfrihetsretorikken – et narrespill - For Velferdsstaten">
            <a:extLst>
              <a:ext uri="{FF2B5EF4-FFF2-40B4-BE49-F238E27FC236}">
                <a16:creationId xmlns:a16="http://schemas.microsoft.com/office/drawing/2014/main" xmlns="" id="{C021EB52-EAC2-4A31-8217-6B8F0E8888C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32960" y="2365950"/>
            <a:ext cx="2083981" cy="1998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328548"/>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TotalTime>
  <Words>330</Words>
  <Application>Microsoft Office PowerPoint</Application>
  <PresentationFormat>Custom</PresentationFormat>
  <Paragraphs>55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dizains</vt:lpstr>
      <vt:lpstr>PowerPoint Presentation</vt:lpstr>
      <vt:lpstr>PowerPoint Presentation</vt:lpstr>
      <vt:lpstr>PowerPoint Presentation</vt:lpstr>
      <vt:lpstr>Koplīgumu pārklājums strādājošajiem (%) </vt:lpstr>
      <vt:lpstr>PowerPoint Presentation</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Dita S</dc:creator>
  <cp:lastModifiedBy>zalite</cp:lastModifiedBy>
  <cp:revision>24</cp:revision>
  <dcterms:created xsi:type="dcterms:W3CDTF">2021-05-05T06:43:58Z</dcterms:created>
  <dcterms:modified xsi:type="dcterms:W3CDTF">2021-06-02T05:32:44Z</dcterms:modified>
</cp:coreProperties>
</file>