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635" r:id="rId3"/>
    <p:sldId id="936" r:id="rId4"/>
    <p:sldId id="932" r:id="rId5"/>
    <p:sldId id="931" r:id="rId6"/>
    <p:sldId id="933" r:id="rId7"/>
    <p:sldId id="937" r:id="rId8"/>
    <p:sldId id="935" r:id="rId9"/>
    <p:sldId id="603" r:id="rId10"/>
    <p:sldId id="920" r:id="rId11"/>
    <p:sldId id="929" r:id="rId12"/>
    <p:sldId id="918" r:id="rId13"/>
    <p:sldId id="928" r:id="rId14"/>
    <p:sldId id="632" r:id="rId15"/>
  </p:sldIdLst>
  <p:sldSz cx="12192000" cy="6858000"/>
  <p:notesSz cx="6761163" cy="99425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00"/>
    <a:srgbClr val="0000FF"/>
    <a:srgbClr val="00CC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6" autoAdjust="0"/>
    <p:restoredTop sz="95205" autoAdjust="0"/>
  </p:normalViewPr>
  <p:slideViewPr>
    <p:cSldViewPr snapToGrid="0">
      <p:cViewPr varScale="1">
        <p:scale>
          <a:sx n="81" d="100"/>
          <a:sy n="81" d="100"/>
        </p:scale>
        <p:origin x="10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ta Stefenhagena LIZDA" userId="7d3e432362fd19c3" providerId="LiveId" clId="{8EA02620-AB11-4392-A564-C346F73BCA4E}"/>
    <pc:docChg chg="modSld">
      <pc:chgData name="Dita Stefenhagena LIZDA" userId="7d3e432362fd19c3" providerId="LiveId" clId="{8EA02620-AB11-4392-A564-C346F73BCA4E}" dt="2023-07-18T06:49:07.009" v="4" actId="20577"/>
      <pc:docMkLst>
        <pc:docMk/>
      </pc:docMkLst>
      <pc:sldChg chg="modSp mod">
        <pc:chgData name="Dita Stefenhagena LIZDA" userId="7d3e432362fd19c3" providerId="LiveId" clId="{8EA02620-AB11-4392-A564-C346F73BCA4E}" dt="2023-07-18T06:49:07.009" v="4" actId="20577"/>
        <pc:sldMkLst>
          <pc:docMk/>
          <pc:sldMk cId="757002772" sldId="256"/>
        </pc:sldMkLst>
        <pc:spChg chg="mod">
          <ac:chgData name="Dita Stefenhagena LIZDA" userId="7d3e432362fd19c3" providerId="LiveId" clId="{8EA02620-AB11-4392-A564-C346F73BCA4E}" dt="2023-07-18T06:49:07.009" v="4" actId="20577"/>
          <ac:spMkLst>
            <pc:docMk/>
            <pc:sldMk cId="757002772" sldId="256"/>
            <ac:spMk id="8" creationId="{3DD55671-9D00-4B40-AD38-CFFF4D1C130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2A45A5C0-82EA-47B2-A173-918A52A787C8}" type="datetimeFigureOut">
              <a:rPr lang="lv-LV" smtClean="0"/>
              <a:t>18.07.2023</a:t>
            </a:fld>
            <a:endParaRPr lang="lv-LV"/>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E20AB669-91C9-44E8-9612-D70F783C4207}" type="slidenum">
              <a:rPr lang="lv-LV" smtClean="0"/>
              <a:t>‹#›</a:t>
            </a:fld>
            <a:endParaRPr lang="lv-LV"/>
          </a:p>
        </p:txBody>
      </p:sp>
    </p:spTree>
    <p:extLst>
      <p:ext uri="{BB962C8B-B14F-4D97-AF65-F5344CB8AC3E}">
        <p14:creationId xmlns:p14="http://schemas.microsoft.com/office/powerpoint/2010/main" val="3302822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p:txBody>
      </p:sp>
      <p:sp>
        <p:nvSpPr>
          <p:cNvPr id="4" name="Slide Number Placeholder 3"/>
          <p:cNvSpPr>
            <a:spLocks noGrp="1"/>
          </p:cNvSpPr>
          <p:nvPr>
            <p:ph type="sldNum" sz="quarter" idx="10"/>
          </p:nvPr>
        </p:nvSpPr>
        <p:spPr/>
        <p:txBody>
          <a:bodyPr/>
          <a:lstStyle/>
          <a:p>
            <a:fld id="{AD2D3797-008E-4D98-A02E-28C76417777A}" type="slidenum">
              <a:rPr lang="lv-LV" smtClean="0"/>
              <a:t>2</a:t>
            </a:fld>
            <a:endParaRPr lang="lv-LV"/>
          </a:p>
        </p:txBody>
      </p:sp>
    </p:spTree>
    <p:extLst>
      <p:ext uri="{BB962C8B-B14F-4D97-AF65-F5344CB8AC3E}">
        <p14:creationId xmlns:p14="http://schemas.microsoft.com/office/powerpoint/2010/main" val="1879422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p:txBody>
      </p:sp>
      <p:sp>
        <p:nvSpPr>
          <p:cNvPr id="4" name="Slide Number Placeholder 3"/>
          <p:cNvSpPr>
            <a:spLocks noGrp="1"/>
          </p:cNvSpPr>
          <p:nvPr>
            <p:ph type="sldNum" sz="quarter" idx="10"/>
          </p:nvPr>
        </p:nvSpPr>
        <p:spPr/>
        <p:txBody>
          <a:bodyPr/>
          <a:lstStyle/>
          <a:p>
            <a:fld id="{AD2D3797-008E-4D98-A02E-28C76417777A}" type="slidenum">
              <a:rPr lang="lv-LV" smtClean="0"/>
              <a:t>4</a:t>
            </a:fld>
            <a:endParaRPr lang="lv-LV"/>
          </a:p>
        </p:txBody>
      </p:sp>
    </p:spTree>
    <p:extLst>
      <p:ext uri="{BB962C8B-B14F-4D97-AF65-F5344CB8AC3E}">
        <p14:creationId xmlns:p14="http://schemas.microsoft.com/office/powerpoint/2010/main" val="3319198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p:txBody>
      </p:sp>
      <p:sp>
        <p:nvSpPr>
          <p:cNvPr id="4" name="Slide Number Placeholder 3"/>
          <p:cNvSpPr>
            <a:spLocks noGrp="1"/>
          </p:cNvSpPr>
          <p:nvPr>
            <p:ph type="sldNum" sz="quarter" idx="10"/>
          </p:nvPr>
        </p:nvSpPr>
        <p:spPr/>
        <p:txBody>
          <a:bodyPr/>
          <a:lstStyle/>
          <a:p>
            <a:fld id="{AD2D3797-008E-4D98-A02E-28C76417777A}" type="slidenum">
              <a:rPr lang="lv-LV" smtClean="0"/>
              <a:t>5</a:t>
            </a:fld>
            <a:endParaRPr lang="lv-LV"/>
          </a:p>
        </p:txBody>
      </p:sp>
    </p:spTree>
    <p:extLst>
      <p:ext uri="{BB962C8B-B14F-4D97-AF65-F5344CB8AC3E}">
        <p14:creationId xmlns:p14="http://schemas.microsoft.com/office/powerpoint/2010/main" val="248835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p:txBody>
      </p:sp>
      <p:sp>
        <p:nvSpPr>
          <p:cNvPr id="4" name="Slide Number Placeholder 3"/>
          <p:cNvSpPr>
            <a:spLocks noGrp="1"/>
          </p:cNvSpPr>
          <p:nvPr>
            <p:ph type="sldNum" sz="quarter" idx="10"/>
          </p:nvPr>
        </p:nvSpPr>
        <p:spPr/>
        <p:txBody>
          <a:bodyPr/>
          <a:lstStyle/>
          <a:p>
            <a:fld id="{AD2D3797-008E-4D98-A02E-28C76417777A}" type="slidenum">
              <a:rPr lang="lv-LV" smtClean="0"/>
              <a:t>9</a:t>
            </a:fld>
            <a:endParaRPr lang="lv-LV"/>
          </a:p>
        </p:txBody>
      </p:sp>
    </p:spTree>
    <p:extLst>
      <p:ext uri="{BB962C8B-B14F-4D97-AF65-F5344CB8AC3E}">
        <p14:creationId xmlns:p14="http://schemas.microsoft.com/office/powerpoint/2010/main" val="1401032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3F3F-59F8-4FFD-A683-B54D6DD1CC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0C3B6A5A-6E4C-48DC-BA87-CB7568A59F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E63EBBD2-13B7-46EE-A3EF-D33A2F9B8061}"/>
              </a:ext>
            </a:extLst>
          </p:cNvPr>
          <p:cNvSpPr>
            <a:spLocks noGrp="1"/>
          </p:cNvSpPr>
          <p:nvPr>
            <p:ph type="dt" sz="half" idx="10"/>
          </p:nvPr>
        </p:nvSpPr>
        <p:spPr/>
        <p:txBody>
          <a:bodyPr/>
          <a:lstStyle/>
          <a:p>
            <a:fld id="{C83C2D8D-BA5D-499F-8F32-9517E9DECB96}" type="datetime1">
              <a:rPr lang="lv-LV" smtClean="0"/>
              <a:t>18.07.2023</a:t>
            </a:fld>
            <a:endParaRPr lang="lv-LV"/>
          </a:p>
        </p:txBody>
      </p:sp>
      <p:sp>
        <p:nvSpPr>
          <p:cNvPr id="5" name="Footer Placeholder 4">
            <a:extLst>
              <a:ext uri="{FF2B5EF4-FFF2-40B4-BE49-F238E27FC236}">
                <a16:creationId xmlns:a16="http://schemas.microsoft.com/office/drawing/2014/main" id="{C67FA40B-0730-42E6-BD51-1EA81754B4F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1D6448E-FEF1-4B9A-8829-5B3C2378D28D}"/>
              </a:ext>
            </a:extLst>
          </p:cNvPr>
          <p:cNvSpPr>
            <a:spLocks noGrp="1"/>
          </p:cNvSpPr>
          <p:nvPr>
            <p:ph type="sldNum" sz="quarter" idx="12"/>
          </p:nvPr>
        </p:nvSpPr>
        <p:spPr/>
        <p:txBody>
          <a:bodyPr/>
          <a:lstStyle/>
          <a:p>
            <a:fld id="{E9CF156D-EFA1-4495-9C64-065FF5815A88}" type="slidenum">
              <a:rPr lang="lv-LV" smtClean="0"/>
              <a:t>‹#›</a:t>
            </a:fld>
            <a:endParaRPr lang="lv-LV"/>
          </a:p>
        </p:txBody>
      </p:sp>
    </p:spTree>
    <p:extLst>
      <p:ext uri="{BB962C8B-B14F-4D97-AF65-F5344CB8AC3E}">
        <p14:creationId xmlns:p14="http://schemas.microsoft.com/office/powerpoint/2010/main" val="186499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BECC8-4C41-45A6-9857-DDD8C2BECBA6}"/>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036282DC-8966-46FB-853D-993DF373F1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2F489DC-1ECC-47A4-94DD-EE58648DAF85}"/>
              </a:ext>
            </a:extLst>
          </p:cNvPr>
          <p:cNvSpPr>
            <a:spLocks noGrp="1"/>
          </p:cNvSpPr>
          <p:nvPr>
            <p:ph type="dt" sz="half" idx="10"/>
          </p:nvPr>
        </p:nvSpPr>
        <p:spPr/>
        <p:txBody>
          <a:bodyPr/>
          <a:lstStyle/>
          <a:p>
            <a:fld id="{596311FD-2487-452B-AE91-7BDA2600F03C}" type="datetime1">
              <a:rPr lang="lv-LV" smtClean="0"/>
              <a:t>18.07.2023</a:t>
            </a:fld>
            <a:endParaRPr lang="lv-LV"/>
          </a:p>
        </p:txBody>
      </p:sp>
      <p:sp>
        <p:nvSpPr>
          <p:cNvPr id="5" name="Footer Placeholder 4">
            <a:extLst>
              <a:ext uri="{FF2B5EF4-FFF2-40B4-BE49-F238E27FC236}">
                <a16:creationId xmlns:a16="http://schemas.microsoft.com/office/drawing/2014/main" id="{B5ABB41A-06B6-4D21-9028-640B83E386E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C1EB18DC-5896-496B-9D01-631C97595DEA}"/>
              </a:ext>
            </a:extLst>
          </p:cNvPr>
          <p:cNvSpPr>
            <a:spLocks noGrp="1"/>
          </p:cNvSpPr>
          <p:nvPr>
            <p:ph type="sldNum" sz="quarter" idx="12"/>
          </p:nvPr>
        </p:nvSpPr>
        <p:spPr/>
        <p:txBody>
          <a:bodyPr/>
          <a:lstStyle/>
          <a:p>
            <a:fld id="{E9CF156D-EFA1-4495-9C64-065FF5815A88}" type="slidenum">
              <a:rPr lang="lv-LV" smtClean="0"/>
              <a:t>‹#›</a:t>
            </a:fld>
            <a:endParaRPr lang="lv-LV"/>
          </a:p>
        </p:txBody>
      </p:sp>
    </p:spTree>
    <p:extLst>
      <p:ext uri="{BB962C8B-B14F-4D97-AF65-F5344CB8AC3E}">
        <p14:creationId xmlns:p14="http://schemas.microsoft.com/office/powerpoint/2010/main" val="2256700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9DB82-27C4-48AB-A2A5-7C16110990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03663A8E-99A7-4364-B65A-0440889D939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2AA29FD-B006-4780-B6C4-D34FAC0EAC48}"/>
              </a:ext>
            </a:extLst>
          </p:cNvPr>
          <p:cNvSpPr>
            <a:spLocks noGrp="1"/>
          </p:cNvSpPr>
          <p:nvPr>
            <p:ph type="dt" sz="half" idx="10"/>
          </p:nvPr>
        </p:nvSpPr>
        <p:spPr/>
        <p:txBody>
          <a:bodyPr/>
          <a:lstStyle/>
          <a:p>
            <a:fld id="{6F0CDBE7-4BD2-42A1-A317-62659B57707F}" type="datetime1">
              <a:rPr lang="lv-LV" smtClean="0"/>
              <a:t>18.07.2023</a:t>
            </a:fld>
            <a:endParaRPr lang="lv-LV"/>
          </a:p>
        </p:txBody>
      </p:sp>
      <p:sp>
        <p:nvSpPr>
          <p:cNvPr id="5" name="Footer Placeholder 4">
            <a:extLst>
              <a:ext uri="{FF2B5EF4-FFF2-40B4-BE49-F238E27FC236}">
                <a16:creationId xmlns:a16="http://schemas.microsoft.com/office/drawing/2014/main" id="{7BA20A00-CB3E-4F04-932E-A94940BAC7D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05632C8-9FAA-40FA-886C-57225A687BBF}"/>
              </a:ext>
            </a:extLst>
          </p:cNvPr>
          <p:cNvSpPr>
            <a:spLocks noGrp="1"/>
          </p:cNvSpPr>
          <p:nvPr>
            <p:ph type="sldNum" sz="quarter" idx="12"/>
          </p:nvPr>
        </p:nvSpPr>
        <p:spPr/>
        <p:txBody>
          <a:bodyPr/>
          <a:lstStyle/>
          <a:p>
            <a:fld id="{E9CF156D-EFA1-4495-9C64-065FF5815A88}" type="slidenum">
              <a:rPr lang="lv-LV" smtClean="0"/>
              <a:t>‹#›</a:t>
            </a:fld>
            <a:endParaRPr lang="lv-LV"/>
          </a:p>
        </p:txBody>
      </p:sp>
    </p:spTree>
    <p:extLst>
      <p:ext uri="{BB962C8B-B14F-4D97-AF65-F5344CB8AC3E}">
        <p14:creationId xmlns:p14="http://schemas.microsoft.com/office/powerpoint/2010/main" val="982264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AC1B-9463-434A-B672-B8B77F5F7CB7}"/>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B4972BB5-D37B-41BA-809E-BC8B44792C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AE4C0DD-DEB5-4FCB-99A2-6A24A419CCE3}"/>
              </a:ext>
            </a:extLst>
          </p:cNvPr>
          <p:cNvSpPr>
            <a:spLocks noGrp="1"/>
          </p:cNvSpPr>
          <p:nvPr>
            <p:ph type="dt" sz="half" idx="10"/>
          </p:nvPr>
        </p:nvSpPr>
        <p:spPr/>
        <p:txBody>
          <a:bodyPr/>
          <a:lstStyle/>
          <a:p>
            <a:fld id="{E9ADC613-0F3E-4683-A3D6-8B81094C08A8}" type="datetime1">
              <a:rPr lang="lv-LV" smtClean="0"/>
              <a:t>18.07.2023</a:t>
            </a:fld>
            <a:endParaRPr lang="lv-LV"/>
          </a:p>
        </p:txBody>
      </p:sp>
      <p:sp>
        <p:nvSpPr>
          <p:cNvPr id="5" name="Footer Placeholder 4">
            <a:extLst>
              <a:ext uri="{FF2B5EF4-FFF2-40B4-BE49-F238E27FC236}">
                <a16:creationId xmlns:a16="http://schemas.microsoft.com/office/drawing/2014/main" id="{A0FB62E3-D764-49D0-B4EC-8545ADAE78C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1D4C67B-A024-4C0C-8971-E1914A75C430}"/>
              </a:ext>
            </a:extLst>
          </p:cNvPr>
          <p:cNvSpPr>
            <a:spLocks noGrp="1"/>
          </p:cNvSpPr>
          <p:nvPr>
            <p:ph type="sldNum" sz="quarter" idx="12"/>
          </p:nvPr>
        </p:nvSpPr>
        <p:spPr/>
        <p:txBody>
          <a:bodyPr/>
          <a:lstStyle/>
          <a:p>
            <a:fld id="{E9CF156D-EFA1-4495-9C64-065FF5815A88}" type="slidenum">
              <a:rPr lang="lv-LV" smtClean="0"/>
              <a:t>‹#›</a:t>
            </a:fld>
            <a:endParaRPr lang="lv-LV"/>
          </a:p>
        </p:txBody>
      </p:sp>
    </p:spTree>
    <p:extLst>
      <p:ext uri="{BB962C8B-B14F-4D97-AF65-F5344CB8AC3E}">
        <p14:creationId xmlns:p14="http://schemas.microsoft.com/office/powerpoint/2010/main" val="285581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6498-7ECA-4FDB-9AB0-D1ADA2CDB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DFB8C50D-63C1-41C0-8897-6647072607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70550B-4483-4B51-8B76-A44B72B4260B}"/>
              </a:ext>
            </a:extLst>
          </p:cNvPr>
          <p:cNvSpPr>
            <a:spLocks noGrp="1"/>
          </p:cNvSpPr>
          <p:nvPr>
            <p:ph type="dt" sz="half" idx="10"/>
          </p:nvPr>
        </p:nvSpPr>
        <p:spPr/>
        <p:txBody>
          <a:bodyPr/>
          <a:lstStyle/>
          <a:p>
            <a:fld id="{F394897E-AD43-4016-8023-DC3705C9C9E6}" type="datetime1">
              <a:rPr lang="lv-LV" smtClean="0"/>
              <a:t>18.07.2023</a:t>
            </a:fld>
            <a:endParaRPr lang="lv-LV"/>
          </a:p>
        </p:txBody>
      </p:sp>
      <p:sp>
        <p:nvSpPr>
          <p:cNvPr id="5" name="Footer Placeholder 4">
            <a:extLst>
              <a:ext uri="{FF2B5EF4-FFF2-40B4-BE49-F238E27FC236}">
                <a16:creationId xmlns:a16="http://schemas.microsoft.com/office/drawing/2014/main" id="{E6A47C02-BD7A-45E7-9817-068433406D9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AA84A9B-0CCF-4B93-942D-1A73E82B6BED}"/>
              </a:ext>
            </a:extLst>
          </p:cNvPr>
          <p:cNvSpPr>
            <a:spLocks noGrp="1"/>
          </p:cNvSpPr>
          <p:nvPr>
            <p:ph type="sldNum" sz="quarter" idx="12"/>
          </p:nvPr>
        </p:nvSpPr>
        <p:spPr/>
        <p:txBody>
          <a:bodyPr/>
          <a:lstStyle/>
          <a:p>
            <a:fld id="{E9CF156D-EFA1-4495-9C64-065FF5815A88}" type="slidenum">
              <a:rPr lang="lv-LV" smtClean="0"/>
              <a:t>‹#›</a:t>
            </a:fld>
            <a:endParaRPr lang="lv-LV"/>
          </a:p>
        </p:txBody>
      </p:sp>
    </p:spTree>
    <p:extLst>
      <p:ext uri="{BB962C8B-B14F-4D97-AF65-F5344CB8AC3E}">
        <p14:creationId xmlns:p14="http://schemas.microsoft.com/office/powerpoint/2010/main" val="249680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CAA6-B785-4A14-9169-6BAEDECBD065}"/>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61E38DE7-16F7-4B49-BD41-B247928151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31318112-24A1-4ACA-9FD5-BCBA1AD8D1A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8444C674-1921-4605-9437-6A2B42C4EC7A}"/>
              </a:ext>
            </a:extLst>
          </p:cNvPr>
          <p:cNvSpPr>
            <a:spLocks noGrp="1"/>
          </p:cNvSpPr>
          <p:nvPr>
            <p:ph type="dt" sz="half" idx="10"/>
          </p:nvPr>
        </p:nvSpPr>
        <p:spPr/>
        <p:txBody>
          <a:bodyPr/>
          <a:lstStyle/>
          <a:p>
            <a:fld id="{A10D4BB4-A2CA-420C-9CC2-AFB171070795}" type="datetime1">
              <a:rPr lang="lv-LV" smtClean="0"/>
              <a:t>18.07.2023</a:t>
            </a:fld>
            <a:endParaRPr lang="lv-LV"/>
          </a:p>
        </p:txBody>
      </p:sp>
      <p:sp>
        <p:nvSpPr>
          <p:cNvPr id="6" name="Footer Placeholder 5">
            <a:extLst>
              <a:ext uri="{FF2B5EF4-FFF2-40B4-BE49-F238E27FC236}">
                <a16:creationId xmlns:a16="http://schemas.microsoft.com/office/drawing/2014/main" id="{8717E724-7D6E-4A61-B60A-06FB71B449F3}"/>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08981861-FB75-4964-A58A-278E3CC3EA86}"/>
              </a:ext>
            </a:extLst>
          </p:cNvPr>
          <p:cNvSpPr>
            <a:spLocks noGrp="1"/>
          </p:cNvSpPr>
          <p:nvPr>
            <p:ph type="sldNum" sz="quarter" idx="12"/>
          </p:nvPr>
        </p:nvSpPr>
        <p:spPr/>
        <p:txBody>
          <a:bodyPr/>
          <a:lstStyle/>
          <a:p>
            <a:fld id="{E9CF156D-EFA1-4495-9C64-065FF5815A88}" type="slidenum">
              <a:rPr lang="lv-LV" smtClean="0"/>
              <a:t>‹#›</a:t>
            </a:fld>
            <a:endParaRPr lang="lv-LV"/>
          </a:p>
        </p:txBody>
      </p:sp>
    </p:spTree>
    <p:extLst>
      <p:ext uri="{BB962C8B-B14F-4D97-AF65-F5344CB8AC3E}">
        <p14:creationId xmlns:p14="http://schemas.microsoft.com/office/powerpoint/2010/main" val="1746012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1AD91-51F8-4DDD-ACD0-1CF67652F245}"/>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5C51DAEE-EA08-4836-A9DE-AAC25D418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1287F4-5ACA-48E3-86AA-6D068ECC01F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2C84A574-83A4-4AD5-9CBC-1823336CA0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14CADD-892F-4FD0-BAD6-88DADB1973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8FC3DAFD-17C5-46DE-9071-A52EDE4379C6}"/>
              </a:ext>
            </a:extLst>
          </p:cNvPr>
          <p:cNvSpPr>
            <a:spLocks noGrp="1"/>
          </p:cNvSpPr>
          <p:nvPr>
            <p:ph type="dt" sz="half" idx="10"/>
          </p:nvPr>
        </p:nvSpPr>
        <p:spPr/>
        <p:txBody>
          <a:bodyPr/>
          <a:lstStyle/>
          <a:p>
            <a:fld id="{88DAB9A6-7E40-4CCA-9AD6-B6E2FBE5F8CC}" type="datetime1">
              <a:rPr lang="lv-LV" smtClean="0"/>
              <a:t>18.07.2023</a:t>
            </a:fld>
            <a:endParaRPr lang="lv-LV"/>
          </a:p>
        </p:txBody>
      </p:sp>
      <p:sp>
        <p:nvSpPr>
          <p:cNvPr id="8" name="Footer Placeholder 7">
            <a:extLst>
              <a:ext uri="{FF2B5EF4-FFF2-40B4-BE49-F238E27FC236}">
                <a16:creationId xmlns:a16="http://schemas.microsoft.com/office/drawing/2014/main" id="{F004CD0C-C059-455D-B853-4375181DFFC9}"/>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8A3616D2-64F8-4498-A369-D3AE2B10FE7C}"/>
              </a:ext>
            </a:extLst>
          </p:cNvPr>
          <p:cNvSpPr>
            <a:spLocks noGrp="1"/>
          </p:cNvSpPr>
          <p:nvPr>
            <p:ph type="sldNum" sz="quarter" idx="12"/>
          </p:nvPr>
        </p:nvSpPr>
        <p:spPr/>
        <p:txBody>
          <a:bodyPr/>
          <a:lstStyle/>
          <a:p>
            <a:fld id="{E9CF156D-EFA1-4495-9C64-065FF5815A88}" type="slidenum">
              <a:rPr lang="lv-LV" smtClean="0"/>
              <a:t>‹#›</a:t>
            </a:fld>
            <a:endParaRPr lang="lv-LV"/>
          </a:p>
        </p:txBody>
      </p:sp>
    </p:spTree>
    <p:extLst>
      <p:ext uri="{BB962C8B-B14F-4D97-AF65-F5344CB8AC3E}">
        <p14:creationId xmlns:p14="http://schemas.microsoft.com/office/powerpoint/2010/main" val="89958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D782-CAAC-4D29-B435-F8052B1AED74}"/>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C70EE427-EC07-4B2C-BBB3-374F241E9EC5}"/>
              </a:ext>
            </a:extLst>
          </p:cNvPr>
          <p:cNvSpPr>
            <a:spLocks noGrp="1"/>
          </p:cNvSpPr>
          <p:nvPr>
            <p:ph type="dt" sz="half" idx="10"/>
          </p:nvPr>
        </p:nvSpPr>
        <p:spPr/>
        <p:txBody>
          <a:bodyPr/>
          <a:lstStyle/>
          <a:p>
            <a:fld id="{84E74927-ED36-4E2E-BDDA-F9C6424AEFE3}" type="datetime1">
              <a:rPr lang="lv-LV" smtClean="0"/>
              <a:t>18.07.2023</a:t>
            </a:fld>
            <a:endParaRPr lang="lv-LV"/>
          </a:p>
        </p:txBody>
      </p:sp>
      <p:sp>
        <p:nvSpPr>
          <p:cNvPr id="4" name="Footer Placeholder 3">
            <a:extLst>
              <a:ext uri="{FF2B5EF4-FFF2-40B4-BE49-F238E27FC236}">
                <a16:creationId xmlns:a16="http://schemas.microsoft.com/office/drawing/2014/main" id="{CF2E7358-4440-42AF-8CA6-E7607BF63F0D}"/>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EA236424-2D08-4640-9D81-4EA2517F8119}"/>
              </a:ext>
            </a:extLst>
          </p:cNvPr>
          <p:cNvSpPr>
            <a:spLocks noGrp="1"/>
          </p:cNvSpPr>
          <p:nvPr>
            <p:ph type="sldNum" sz="quarter" idx="12"/>
          </p:nvPr>
        </p:nvSpPr>
        <p:spPr/>
        <p:txBody>
          <a:bodyPr/>
          <a:lstStyle/>
          <a:p>
            <a:fld id="{E9CF156D-EFA1-4495-9C64-065FF5815A88}" type="slidenum">
              <a:rPr lang="lv-LV" smtClean="0"/>
              <a:t>‹#›</a:t>
            </a:fld>
            <a:endParaRPr lang="lv-LV"/>
          </a:p>
        </p:txBody>
      </p:sp>
    </p:spTree>
    <p:extLst>
      <p:ext uri="{BB962C8B-B14F-4D97-AF65-F5344CB8AC3E}">
        <p14:creationId xmlns:p14="http://schemas.microsoft.com/office/powerpoint/2010/main" val="2070394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8332F-44AE-4F38-B4FC-3CFFD964E6F4}"/>
              </a:ext>
            </a:extLst>
          </p:cNvPr>
          <p:cNvSpPr>
            <a:spLocks noGrp="1"/>
          </p:cNvSpPr>
          <p:nvPr>
            <p:ph type="dt" sz="half" idx="10"/>
          </p:nvPr>
        </p:nvSpPr>
        <p:spPr/>
        <p:txBody>
          <a:bodyPr/>
          <a:lstStyle/>
          <a:p>
            <a:fld id="{A39846B1-8239-4BDF-8058-C14E59BB905B}" type="datetime1">
              <a:rPr lang="lv-LV" smtClean="0"/>
              <a:t>18.07.2023</a:t>
            </a:fld>
            <a:endParaRPr lang="lv-LV"/>
          </a:p>
        </p:txBody>
      </p:sp>
      <p:sp>
        <p:nvSpPr>
          <p:cNvPr id="3" name="Footer Placeholder 2">
            <a:extLst>
              <a:ext uri="{FF2B5EF4-FFF2-40B4-BE49-F238E27FC236}">
                <a16:creationId xmlns:a16="http://schemas.microsoft.com/office/drawing/2014/main" id="{27728111-C809-4F60-85A8-AE1F71D53E4C}"/>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0937754B-0685-40C5-BA41-8985C90D6836}"/>
              </a:ext>
            </a:extLst>
          </p:cNvPr>
          <p:cNvSpPr>
            <a:spLocks noGrp="1"/>
          </p:cNvSpPr>
          <p:nvPr>
            <p:ph type="sldNum" sz="quarter" idx="12"/>
          </p:nvPr>
        </p:nvSpPr>
        <p:spPr/>
        <p:txBody>
          <a:bodyPr/>
          <a:lstStyle/>
          <a:p>
            <a:fld id="{E9CF156D-EFA1-4495-9C64-065FF5815A88}" type="slidenum">
              <a:rPr lang="lv-LV" smtClean="0"/>
              <a:t>‹#›</a:t>
            </a:fld>
            <a:endParaRPr lang="lv-LV"/>
          </a:p>
        </p:txBody>
      </p:sp>
    </p:spTree>
    <p:extLst>
      <p:ext uri="{BB962C8B-B14F-4D97-AF65-F5344CB8AC3E}">
        <p14:creationId xmlns:p14="http://schemas.microsoft.com/office/powerpoint/2010/main" val="65728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4C5D4-88B8-4450-9CD4-EDB957E848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75A71C45-8561-427C-A44B-69A0EAA25A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08B0F7AA-5FE5-4068-8CBD-BCAFCDA79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F7275B-C3A2-4DCA-B2C8-9290B2CADB26}"/>
              </a:ext>
            </a:extLst>
          </p:cNvPr>
          <p:cNvSpPr>
            <a:spLocks noGrp="1"/>
          </p:cNvSpPr>
          <p:nvPr>
            <p:ph type="dt" sz="half" idx="10"/>
          </p:nvPr>
        </p:nvSpPr>
        <p:spPr/>
        <p:txBody>
          <a:bodyPr/>
          <a:lstStyle/>
          <a:p>
            <a:fld id="{17BB5B2A-AB9A-44C7-9B0A-F843A5602F1C}" type="datetime1">
              <a:rPr lang="lv-LV" smtClean="0"/>
              <a:t>18.07.2023</a:t>
            </a:fld>
            <a:endParaRPr lang="lv-LV"/>
          </a:p>
        </p:txBody>
      </p:sp>
      <p:sp>
        <p:nvSpPr>
          <p:cNvPr id="6" name="Footer Placeholder 5">
            <a:extLst>
              <a:ext uri="{FF2B5EF4-FFF2-40B4-BE49-F238E27FC236}">
                <a16:creationId xmlns:a16="http://schemas.microsoft.com/office/drawing/2014/main" id="{F5CBB7B1-41C7-4BB1-8262-BE241893A900}"/>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6C2AB296-4D2A-4445-8078-E8F2384E469D}"/>
              </a:ext>
            </a:extLst>
          </p:cNvPr>
          <p:cNvSpPr>
            <a:spLocks noGrp="1"/>
          </p:cNvSpPr>
          <p:nvPr>
            <p:ph type="sldNum" sz="quarter" idx="12"/>
          </p:nvPr>
        </p:nvSpPr>
        <p:spPr/>
        <p:txBody>
          <a:bodyPr/>
          <a:lstStyle/>
          <a:p>
            <a:fld id="{E9CF156D-EFA1-4495-9C64-065FF5815A88}" type="slidenum">
              <a:rPr lang="lv-LV" smtClean="0"/>
              <a:t>‹#›</a:t>
            </a:fld>
            <a:endParaRPr lang="lv-LV"/>
          </a:p>
        </p:txBody>
      </p:sp>
    </p:spTree>
    <p:extLst>
      <p:ext uri="{BB962C8B-B14F-4D97-AF65-F5344CB8AC3E}">
        <p14:creationId xmlns:p14="http://schemas.microsoft.com/office/powerpoint/2010/main" val="2340828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94070-E5BD-4E74-8363-F143CE59E9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F11A23C5-4DA3-457A-AD3B-DD0746567A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8045C500-4584-4719-9F2B-336ADCC99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CBEB7F-07C0-487B-8E6C-842D2D82EBEE}"/>
              </a:ext>
            </a:extLst>
          </p:cNvPr>
          <p:cNvSpPr>
            <a:spLocks noGrp="1"/>
          </p:cNvSpPr>
          <p:nvPr>
            <p:ph type="dt" sz="half" idx="10"/>
          </p:nvPr>
        </p:nvSpPr>
        <p:spPr/>
        <p:txBody>
          <a:bodyPr/>
          <a:lstStyle/>
          <a:p>
            <a:fld id="{694D3EF5-5BCD-4D4B-9DAB-7374096E059F}" type="datetime1">
              <a:rPr lang="lv-LV" smtClean="0"/>
              <a:t>18.07.2023</a:t>
            </a:fld>
            <a:endParaRPr lang="lv-LV"/>
          </a:p>
        </p:txBody>
      </p:sp>
      <p:sp>
        <p:nvSpPr>
          <p:cNvPr id="6" name="Footer Placeholder 5">
            <a:extLst>
              <a:ext uri="{FF2B5EF4-FFF2-40B4-BE49-F238E27FC236}">
                <a16:creationId xmlns:a16="http://schemas.microsoft.com/office/drawing/2014/main" id="{3BABCF4A-A738-4D32-8684-AB8ABC085596}"/>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3EBBF84F-5D26-4D77-86C4-8133B93F19AE}"/>
              </a:ext>
            </a:extLst>
          </p:cNvPr>
          <p:cNvSpPr>
            <a:spLocks noGrp="1"/>
          </p:cNvSpPr>
          <p:nvPr>
            <p:ph type="sldNum" sz="quarter" idx="12"/>
          </p:nvPr>
        </p:nvSpPr>
        <p:spPr/>
        <p:txBody>
          <a:bodyPr/>
          <a:lstStyle/>
          <a:p>
            <a:fld id="{E9CF156D-EFA1-4495-9C64-065FF5815A88}" type="slidenum">
              <a:rPr lang="lv-LV" smtClean="0"/>
              <a:t>‹#›</a:t>
            </a:fld>
            <a:endParaRPr lang="lv-LV"/>
          </a:p>
        </p:txBody>
      </p:sp>
    </p:spTree>
    <p:extLst>
      <p:ext uri="{BB962C8B-B14F-4D97-AF65-F5344CB8AC3E}">
        <p14:creationId xmlns:p14="http://schemas.microsoft.com/office/powerpoint/2010/main" val="202420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60BE2B-C56B-4558-B2CF-A3C3431DE2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6BCE1BB5-AC93-41C7-BD46-A695957841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1336D4D-9196-4566-AF92-807DCB34FF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CF101-C5AD-4A64-85E2-48F97D812DB0}" type="datetime1">
              <a:rPr lang="lv-LV" smtClean="0"/>
              <a:t>18.07.2023</a:t>
            </a:fld>
            <a:endParaRPr lang="lv-LV"/>
          </a:p>
        </p:txBody>
      </p:sp>
      <p:sp>
        <p:nvSpPr>
          <p:cNvPr id="5" name="Footer Placeholder 4">
            <a:extLst>
              <a:ext uri="{FF2B5EF4-FFF2-40B4-BE49-F238E27FC236}">
                <a16:creationId xmlns:a16="http://schemas.microsoft.com/office/drawing/2014/main" id="{0A63A911-5823-4590-8F0E-95F81B3FB5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CAF3BBAF-A693-427E-8B78-4496D22366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F156D-EFA1-4495-9C64-065FF5815A88}" type="slidenum">
              <a:rPr lang="lv-LV" smtClean="0"/>
              <a:t>‹#›</a:t>
            </a:fld>
            <a:endParaRPr lang="lv-LV"/>
          </a:p>
        </p:txBody>
      </p:sp>
    </p:spTree>
    <p:extLst>
      <p:ext uri="{BB962C8B-B14F-4D97-AF65-F5344CB8AC3E}">
        <p14:creationId xmlns:p14="http://schemas.microsoft.com/office/powerpoint/2010/main" val="2028567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mk.gov.lv/lv/media/14490/download?attachment"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xtv.lv/rigatv24/video/mO7rQkaKNMK-03_09_2022_izglitiba_vara_lizda_1_dala" TargetMode="External"/><Relationship Id="rId7" Type="http://schemas.openxmlformats.org/officeDocument/2006/relationships/hyperlink" Target="https://xtv.lv/rigatv24/video/6gGgZaZ67b4-27_08_2022_izglitiba_vara_lizda_2_dal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xtv.lv/rigatv24/video/wY7PQzQ5G9E-27_08_2022_izglitiba_vara_lizda_1_dala" TargetMode="External"/><Relationship Id="rId5" Type="http://schemas.openxmlformats.org/officeDocument/2006/relationships/image" Target="../media/image6.jpeg"/><Relationship Id="rId4" Type="http://schemas.openxmlformats.org/officeDocument/2006/relationships/hyperlink" Target="https://xtv.lv/rigatv24/video/lmNmRBq57OP-03_09_2022_izglitiba_vara_lizda_2_dala" TargetMode="Externa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s://xtv.lv/rigatv24/video/mz7B0n2vpXE-17_09_2022_izglitiba_vara_lizda_1_dala" TargetMode="External"/><Relationship Id="rId3" Type="http://schemas.openxmlformats.org/officeDocument/2006/relationships/image" Target="../media/image3.jpeg"/><Relationship Id="rId7" Type="http://schemas.openxmlformats.org/officeDocument/2006/relationships/hyperlink" Target="https://xtv.lv/rigatv24/video/Vnplk0EjGz2-10_09_2022_izglitiba_vara_lizda_2_dal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xtv.lv/rigatv24/video/x2NAbmxP7rd-10_09_2022_izglitiba_vara_lizda_1_dala" TargetMode="External"/><Relationship Id="rId11" Type="http://schemas.openxmlformats.org/officeDocument/2006/relationships/hyperlink" Target="https://xtv.lv/rigatv24/video/wY7PQzr5G9E-24_09_2022_izglitiba_vara_lizda_2_dala" TargetMode="External"/><Relationship Id="rId5" Type="http://schemas.openxmlformats.org/officeDocument/2006/relationships/image" Target="../media/image8.jpeg"/><Relationship Id="rId10" Type="http://schemas.openxmlformats.org/officeDocument/2006/relationships/hyperlink" Target="https://xtv.lv/rigatv24/video/8AGOYOKPNQ2-24_09_2022_izglitiba_vara_lizda_1_dala" TargetMode="External"/><Relationship Id="rId4" Type="http://schemas.openxmlformats.org/officeDocument/2006/relationships/image" Target="../media/image7.jpeg"/><Relationship Id="rId9" Type="http://schemas.openxmlformats.org/officeDocument/2006/relationships/hyperlink" Target="https://xtv.lv/rigatv24/video/20Gyorv5NvE-17_09_2022_izglitiba_vara_lizda_2_dal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1.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C2479B-42AF-4572-BC54-552F4D513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43175"/>
          </a:xfrm>
          <a:prstGeom prst="rect">
            <a:avLst/>
          </a:prstGeom>
        </p:spPr>
      </p:pic>
      <p:sp>
        <p:nvSpPr>
          <p:cNvPr id="5" name="Rectangle 4">
            <a:extLst>
              <a:ext uri="{FF2B5EF4-FFF2-40B4-BE49-F238E27FC236}">
                <a16:creationId xmlns:a16="http://schemas.microsoft.com/office/drawing/2014/main" id="{2F244041-40B3-4824-AE3C-2341C19C3F5C}"/>
              </a:ext>
            </a:extLst>
          </p:cNvPr>
          <p:cNvSpPr/>
          <p:nvPr/>
        </p:nvSpPr>
        <p:spPr>
          <a:xfrm>
            <a:off x="11080880" y="6380490"/>
            <a:ext cx="314130" cy="340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extBox 7">
            <a:extLst>
              <a:ext uri="{FF2B5EF4-FFF2-40B4-BE49-F238E27FC236}">
                <a16:creationId xmlns:a16="http://schemas.microsoft.com/office/drawing/2014/main" id="{3DD55671-9D00-4B40-AD38-CFFF4D1C1306}"/>
              </a:ext>
            </a:extLst>
          </p:cNvPr>
          <p:cNvSpPr txBox="1"/>
          <p:nvPr/>
        </p:nvSpPr>
        <p:spPr>
          <a:xfrm>
            <a:off x="712983" y="5103674"/>
            <a:ext cx="11323890" cy="1200329"/>
          </a:xfrm>
          <a:prstGeom prst="rect">
            <a:avLst/>
          </a:prstGeom>
          <a:noFill/>
        </p:spPr>
        <p:txBody>
          <a:bodyPr wrap="square">
            <a:spAutoFit/>
          </a:bodyPr>
          <a:lstStyle/>
          <a:p>
            <a:pPr algn="ctr"/>
            <a:r>
              <a:rPr lang="lv-LV" sz="3600" b="1" i="0" dirty="0">
                <a:solidFill>
                  <a:schemeClr val="accent1">
                    <a:lumMod val="75000"/>
                  </a:schemeClr>
                </a:solidFill>
                <a:effectLst/>
                <a:latin typeface="Roboto" panose="02000000000000000000" pitchFamily="2" charset="0"/>
              </a:rPr>
              <a:t>Monitoring </a:t>
            </a:r>
            <a:r>
              <a:rPr lang="lv-LV" sz="3600" b="1" i="0" dirty="0" err="1">
                <a:solidFill>
                  <a:schemeClr val="accent1">
                    <a:lumMod val="75000"/>
                  </a:schemeClr>
                </a:solidFill>
                <a:effectLst/>
                <a:latin typeface="Roboto" panose="02000000000000000000" pitchFamily="2" charset="0"/>
              </a:rPr>
              <a:t>Meeting</a:t>
            </a:r>
            <a:endParaRPr lang="lv-LV" sz="3600" b="1" i="0" dirty="0">
              <a:solidFill>
                <a:schemeClr val="accent1">
                  <a:lumMod val="75000"/>
                </a:schemeClr>
              </a:solidFill>
              <a:effectLst/>
              <a:latin typeface="Roboto" panose="02000000000000000000" pitchFamily="2" charset="0"/>
            </a:endParaRPr>
          </a:p>
          <a:p>
            <a:pPr algn="ctr"/>
            <a:r>
              <a:rPr lang="lv-LV" sz="3600" b="1" dirty="0">
                <a:solidFill>
                  <a:schemeClr val="accent1">
                    <a:lumMod val="75000"/>
                  </a:schemeClr>
                </a:solidFill>
                <a:latin typeface="Roboto" panose="02000000000000000000" pitchFamily="2" charset="0"/>
              </a:rPr>
              <a:t>2022</a:t>
            </a:r>
            <a:endParaRPr lang="lv-LV" sz="2800" b="1" dirty="0">
              <a:solidFill>
                <a:schemeClr val="accent1">
                  <a:lumMod val="75000"/>
                </a:schemeClr>
              </a:solidFill>
              <a:effectLst>
                <a:outerShdw blurRad="38100" dist="38100" dir="2700000" algn="tl">
                  <a:srgbClr val="000000">
                    <a:alpha val="43137"/>
                  </a:srgbClr>
                </a:outerShdw>
              </a:effectLst>
            </a:endParaRPr>
          </a:p>
        </p:txBody>
      </p:sp>
      <p:pic>
        <p:nvPicPr>
          <p:cNvPr id="1026" name="Picture 2" descr="Projekti un pētījumi - LIZDA">
            <a:extLst>
              <a:ext uri="{FF2B5EF4-FFF2-40B4-BE49-F238E27FC236}">
                <a16:creationId xmlns:a16="http://schemas.microsoft.com/office/drawing/2014/main" id="{8BDF16B9-4113-6482-436A-B549FCDD7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416" y="1107995"/>
            <a:ext cx="4959024" cy="3719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02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CF156D-EFA1-4495-9C64-065FF5815A88}" type="slidenum">
              <a:rPr kumimoji="0" lang="lv-LV" sz="1800" b="0" i="0" u="none" strike="noStrike" kern="1200" cap="none" spc="0" normalizeH="0" baseline="0" noProof="0" smtClean="0">
                <a:ln>
                  <a:noFill/>
                </a:ln>
                <a:solidFill>
                  <a:srgbClr val="66469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lv-LV" sz="1800" b="0" i="0" u="none" strike="noStrike" kern="1200" cap="none" spc="0" normalizeH="0" baseline="0" noProof="0">
              <a:ln>
                <a:noFill/>
              </a:ln>
              <a:solidFill>
                <a:srgbClr val="664690"/>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F8C00594-2BA6-40EA-AF55-41A0A66F2D1E}"/>
              </a:ext>
            </a:extLst>
          </p:cNvPr>
          <p:cNvGrpSpPr/>
          <p:nvPr/>
        </p:nvGrpSpPr>
        <p:grpSpPr>
          <a:xfrm>
            <a:off x="-3" y="-2"/>
            <a:ext cx="1231644" cy="6858002"/>
            <a:chOff x="-3" y="-2"/>
            <a:chExt cx="923733" cy="6858003"/>
          </a:xfrm>
        </p:grpSpPr>
        <p:pic>
          <p:nvPicPr>
            <p:cNvPr id="7" name="Picture 6">
              <a:extLst>
                <a:ext uri="{FF2B5EF4-FFF2-40B4-BE49-F238E27FC236}">
                  <a16:creationId xmlns:a16="http://schemas.microsoft.com/office/drawing/2014/main" id="{65254DA0-BC04-4FF3-87F7-273F662669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967138" y="2967133"/>
              <a:ext cx="6858003" cy="923733"/>
            </a:xfrm>
            <a:prstGeom prst="rect">
              <a:avLst/>
            </a:prstGeom>
          </p:spPr>
        </p:pic>
        <p:pic>
          <p:nvPicPr>
            <p:cNvPr id="8" name="Picture 7">
              <a:extLst>
                <a:ext uri="{FF2B5EF4-FFF2-40B4-BE49-F238E27FC236}">
                  <a16:creationId xmlns:a16="http://schemas.microsoft.com/office/drawing/2014/main" id="{3810D6EB-AF9A-413D-B83B-511299AF9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37" y="53303"/>
              <a:ext cx="734326" cy="716414"/>
            </a:xfrm>
            <a:prstGeom prst="rect">
              <a:avLst/>
            </a:prstGeom>
          </p:spPr>
        </p:pic>
      </p:grpSp>
      <p:sp>
        <p:nvSpPr>
          <p:cNvPr id="5" name="Virsraksts 3">
            <a:extLst>
              <a:ext uri="{FF2B5EF4-FFF2-40B4-BE49-F238E27FC236}">
                <a16:creationId xmlns:a16="http://schemas.microsoft.com/office/drawing/2014/main" id="{B31E6CCC-A286-BF54-901A-0B888575FFD2}"/>
              </a:ext>
            </a:extLst>
          </p:cNvPr>
          <p:cNvSpPr txBox="1">
            <a:spLocks/>
          </p:cNvSpPr>
          <p:nvPr/>
        </p:nvSpPr>
        <p:spPr>
          <a:xfrm>
            <a:off x="1523999" y="199758"/>
            <a:ext cx="9144000" cy="1144854"/>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lv-LV" sz="4000" dirty="0"/>
              <a:t>S</a:t>
            </a:r>
            <a:r>
              <a:rPr lang="en-US" sz="4000" dirty="0" err="1"/>
              <a:t>ocial</a:t>
            </a:r>
            <a:r>
              <a:rPr lang="en-US" sz="4000" dirty="0"/>
              <a:t> </a:t>
            </a:r>
            <a:r>
              <a:rPr lang="lv-LV" sz="4000" dirty="0"/>
              <a:t>D</a:t>
            </a:r>
            <a:r>
              <a:rPr lang="en-US" sz="4000" dirty="0" err="1"/>
              <a:t>ialogue</a:t>
            </a:r>
            <a:r>
              <a:rPr lang="en-US" sz="4000" dirty="0"/>
              <a:t> </a:t>
            </a:r>
            <a:r>
              <a:rPr lang="lv-LV" sz="4000" dirty="0"/>
              <a:t>A</a:t>
            </a:r>
            <a:r>
              <a:rPr lang="en-US" sz="4000" dirty="0"/>
              <a:t>wards</a:t>
            </a:r>
            <a:r>
              <a:rPr lang="lv-LV" sz="4000" b="1" dirty="0">
                <a:latin typeface="+mn-lt"/>
                <a:ea typeface="Calibri" panose="020F0502020204030204" pitchFamily="34" charset="0"/>
                <a:cs typeface="Times New Roman" panose="02020603050405020304" pitchFamily="18" charset="0"/>
              </a:rPr>
              <a:t> 2022, </a:t>
            </a:r>
          </a:p>
          <a:p>
            <a:r>
              <a:rPr lang="lv-LV" sz="4000" dirty="0">
                <a:latin typeface="+mn-lt"/>
                <a:ea typeface="Calibri" panose="020F0502020204030204" pitchFamily="34" charset="0"/>
                <a:cs typeface="Times New Roman" panose="02020603050405020304" pitchFamily="18" charset="0"/>
              </a:rPr>
              <a:t>14.12.2022.</a:t>
            </a:r>
            <a:br>
              <a:rPr lang="lv-LV" sz="4000" b="1" dirty="0">
                <a:solidFill>
                  <a:srgbClr val="002060"/>
                </a:solidFill>
                <a:latin typeface="+mn-lt"/>
                <a:ea typeface="Calibri" panose="020F0502020204030204" pitchFamily="34" charset="0"/>
                <a:cs typeface="Times New Roman" panose="02020603050405020304" pitchFamily="18" charset="0"/>
              </a:rPr>
            </a:br>
            <a:endParaRPr lang="lv-LV" sz="4000" b="1" dirty="0">
              <a:solidFill>
                <a:srgbClr val="002060"/>
              </a:solidFill>
              <a:latin typeface="+mn-lt"/>
            </a:endParaRPr>
          </a:p>
        </p:txBody>
      </p:sp>
      <p:pic>
        <p:nvPicPr>
          <p:cNvPr id="11" name="Attēls 10">
            <a:extLst>
              <a:ext uri="{FF2B5EF4-FFF2-40B4-BE49-F238E27FC236}">
                <a16:creationId xmlns:a16="http://schemas.microsoft.com/office/drawing/2014/main" id="{322E2A1C-5F92-5362-0F5E-60CBE6575A05}"/>
              </a:ext>
            </a:extLst>
          </p:cNvPr>
          <p:cNvPicPr>
            <a:picLocks noChangeAspect="1"/>
          </p:cNvPicPr>
          <p:nvPr/>
        </p:nvPicPr>
        <p:blipFill>
          <a:blip r:embed="rId4"/>
          <a:stretch>
            <a:fillRect/>
          </a:stretch>
        </p:blipFill>
        <p:spPr>
          <a:xfrm>
            <a:off x="3933825" y="1344612"/>
            <a:ext cx="4324349" cy="5194300"/>
          </a:xfrm>
          <a:prstGeom prst="rect">
            <a:avLst/>
          </a:prstGeom>
        </p:spPr>
      </p:pic>
    </p:spTree>
    <p:extLst>
      <p:ext uri="{BB962C8B-B14F-4D97-AF65-F5344CB8AC3E}">
        <p14:creationId xmlns:p14="http://schemas.microsoft.com/office/powerpoint/2010/main" val="3915789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E483944E-78F5-2E05-EE4A-B934E6B3E1F5}"/>
              </a:ext>
            </a:extLst>
          </p:cNvPr>
          <p:cNvSpPr>
            <a:spLocks noGrp="1"/>
          </p:cNvSpPr>
          <p:nvPr>
            <p:ph type="sldNum" sz="quarter" idx="12"/>
          </p:nvPr>
        </p:nvSpPr>
        <p:spPr/>
        <p:txBody>
          <a:bodyPr/>
          <a:lstStyle/>
          <a:p>
            <a:fld id="{E9CF156D-EFA1-4495-9C64-065FF5815A88}" type="slidenum">
              <a:rPr lang="lv-LV" smtClean="0"/>
              <a:t>11</a:t>
            </a:fld>
            <a:endParaRPr lang="lv-LV"/>
          </a:p>
        </p:txBody>
      </p:sp>
      <p:pic>
        <p:nvPicPr>
          <p:cNvPr id="2050" name="Picture 2" descr="WhatsApp Image 2022-12-14 at 14.18.58 (1)">
            <a:extLst>
              <a:ext uri="{FF2B5EF4-FFF2-40B4-BE49-F238E27FC236}">
                <a16:creationId xmlns:a16="http://schemas.microsoft.com/office/drawing/2014/main" id="{4BA69A33-EE2B-FB78-E144-06EAFB14C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146" y="152400"/>
            <a:ext cx="3557588" cy="4743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onf9">
            <a:extLst>
              <a:ext uri="{FF2B5EF4-FFF2-40B4-BE49-F238E27FC236}">
                <a16:creationId xmlns:a16="http://schemas.microsoft.com/office/drawing/2014/main" id="{B08B9F56-5C50-54A7-347B-18042B94D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3386" y="152400"/>
            <a:ext cx="3557588" cy="4743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27407B-A5BA-9EFB-FD44-9D637774E0BE}"/>
              </a:ext>
            </a:extLst>
          </p:cNvPr>
          <p:cNvSpPr txBox="1"/>
          <p:nvPr/>
        </p:nvSpPr>
        <p:spPr>
          <a:xfrm>
            <a:off x="1287146" y="4997252"/>
            <a:ext cx="3981449" cy="1661993"/>
          </a:xfrm>
          <a:prstGeom prst="rect">
            <a:avLst/>
          </a:prstGeom>
          <a:noFill/>
        </p:spPr>
        <p:txBody>
          <a:bodyPr wrap="square">
            <a:spAutoFit/>
          </a:bodyPr>
          <a:lstStyle/>
          <a:p>
            <a:pPr algn="l"/>
            <a:r>
              <a:rPr lang="en-US" sz="1700" i="0" dirty="0">
                <a:effectLst/>
                <a:latin typeface="Roboto" panose="02000000000000000000" pitchFamily="2" charset="0"/>
              </a:rPr>
              <a:t>The 110th preschool educational institution in Riga</a:t>
            </a:r>
          </a:p>
          <a:p>
            <a:pPr algn="l"/>
            <a:r>
              <a:rPr lang="en-US" sz="1700" i="0" dirty="0">
                <a:effectLst/>
                <a:latin typeface="Roboto" panose="02000000000000000000" pitchFamily="2" charset="0"/>
              </a:rPr>
              <a:t>Head of the Primary organizations: Svetlana </a:t>
            </a:r>
            <a:r>
              <a:rPr lang="en-US" sz="1700" i="0" dirty="0" err="1">
                <a:effectLst/>
                <a:latin typeface="Roboto" panose="02000000000000000000" pitchFamily="2" charset="0"/>
              </a:rPr>
              <a:t>Kepša</a:t>
            </a:r>
            <a:endParaRPr lang="en-US" sz="1700" i="0" dirty="0">
              <a:effectLst/>
              <a:latin typeface="Roboto" panose="02000000000000000000" pitchFamily="2" charset="0"/>
            </a:endParaRPr>
          </a:p>
          <a:p>
            <a:pPr algn="l"/>
            <a:r>
              <a:rPr lang="en-US" sz="1700" i="0" dirty="0">
                <a:effectLst/>
                <a:latin typeface="Roboto" panose="02000000000000000000" pitchFamily="2" charset="0"/>
              </a:rPr>
              <a:t>Head of the educational institution: Valentina </a:t>
            </a:r>
            <a:r>
              <a:rPr lang="en-US" sz="1700" i="0" dirty="0" err="1">
                <a:effectLst/>
                <a:latin typeface="Roboto" panose="02000000000000000000" pitchFamily="2" charset="0"/>
              </a:rPr>
              <a:t>Hudjakova</a:t>
            </a:r>
            <a:endParaRPr lang="lv-LV" sz="1700" i="0" dirty="0">
              <a:effectLst/>
              <a:latin typeface="Roboto" panose="02000000000000000000" pitchFamily="2" charset="0"/>
            </a:endParaRPr>
          </a:p>
        </p:txBody>
      </p:sp>
      <p:sp>
        <p:nvSpPr>
          <p:cNvPr id="6" name="TextBox 5">
            <a:extLst>
              <a:ext uri="{FF2B5EF4-FFF2-40B4-BE49-F238E27FC236}">
                <a16:creationId xmlns:a16="http://schemas.microsoft.com/office/drawing/2014/main" id="{87F9BCCA-5B1C-E535-A3D6-31134F6F9F0E}"/>
              </a:ext>
            </a:extLst>
          </p:cNvPr>
          <p:cNvSpPr txBox="1"/>
          <p:nvPr/>
        </p:nvSpPr>
        <p:spPr>
          <a:xfrm>
            <a:off x="7463154" y="5073906"/>
            <a:ext cx="3731420" cy="1477328"/>
          </a:xfrm>
          <a:prstGeom prst="rect">
            <a:avLst/>
          </a:prstGeom>
          <a:noFill/>
        </p:spPr>
        <p:txBody>
          <a:bodyPr wrap="square">
            <a:spAutoFit/>
          </a:bodyPr>
          <a:lstStyle/>
          <a:p>
            <a:pPr algn="l"/>
            <a:r>
              <a:rPr lang="lv-LV" dirty="0" err="1">
                <a:latin typeface="Roboto" panose="02000000000000000000" pitchFamily="2" charset="0"/>
              </a:rPr>
              <a:t>The</a:t>
            </a:r>
            <a:r>
              <a:rPr lang="lv-LV" dirty="0">
                <a:latin typeface="Roboto" panose="02000000000000000000" pitchFamily="2" charset="0"/>
              </a:rPr>
              <a:t> </a:t>
            </a:r>
            <a:r>
              <a:rPr lang="en-US" i="0" dirty="0" err="1">
                <a:effectLst/>
                <a:latin typeface="Roboto" panose="02000000000000000000" pitchFamily="2" charset="0"/>
              </a:rPr>
              <a:t>Jaunpils</a:t>
            </a:r>
            <a:r>
              <a:rPr lang="en-US" i="0" dirty="0">
                <a:effectLst/>
                <a:latin typeface="Roboto" panose="02000000000000000000" pitchFamily="2" charset="0"/>
              </a:rPr>
              <a:t> secondary school</a:t>
            </a:r>
          </a:p>
          <a:p>
            <a:pPr algn="l"/>
            <a:r>
              <a:rPr lang="en-US" i="0" dirty="0">
                <a:effectLst/>
                <a:latin typeface="Roboto" panose="02000000000000000000" pitchFamily="2" charset="0"/>
              </a:rPr>
              <a:t>Head of the </a:t>
            </a:r>
            <a:r>
              <a:rPr lang="en-US" sz="1800" i="0" dirty="0">
                <a:effectLst/>
                <a:latin typeface="Roboto" panose="02000000000000000000" pitchFamily="2" charset="0"/>
              </a:rPr>
              <a:t>Primary organizations</a:t>
            </a:r>
            <a:r>
              <a:rPr lang="lv-LV" sz="1800" i="0" dirty="0">
                <a:effectLst/>
                <a:latin typeface="Roboto" panose="02000000000000000000" pitchFamily="2" charset="0"/>
              </a:rPr>
              <a:t>: </a:t>
            </a:r>
            <a:r>
              <a:rPr lang="en-US" i="0" dirty="0">
                <a:effectLst/>
                <a:latin typeface="Roboto" panose="02000000000000000000" pitchFamily="2" charset="0"/>
              </a:rPr>
              <a:t>Tamara </a:t>
            </a:r>
            <a:r>
              <a:rPr lang="en-US" i="0" dirty="0" err="1">
                <a:effectLst/>
                <a:latin typeface="Roboto" panose="02000000000000000000" pitchFamily="2" charset="0"/>
              </a:rPr>
              <a:t>Juzupa</a:t>
            </a:r>
            <a:endParaRPr lang="en-US" i="0" dirty="0">
              <a:effectLst/>
              <a:latin typeface="Roboto" panose="02000000000000000000" pitchFamily="2" charset="0"/>
            </a:endParaRPr>
          </a:p>
          <a:p>
            <a:pPr algn="l"/>
            <a:r>
              <a:rPr lang="en-US" i="0" dirty="0">
                <a:effectLst/>
                <a:latin typeface="Roboto" panose="02000000000000000000" pitchFamily="2" charset="0"/>
              </a:rPr>
              <a:t>Head of the educational institution: </a:t>
            </a:r>
            <a:r>
              <a:rPr lang="en-US" i="0" dirty="0" err="1">
                <a:effectLst/>
                <a:latin typeface="Roboto" panose="02000000000000000000" pitchFamily="2" charset="0"/>
              </a:rPr>
              <a:t>Jānis</a:t>
            </a:r>
            <a:r>
              <a:rPr lang="en-US" i="0" dirty="0">
                <a:effectLst/>
                <a:latin typeface="Roboto" panose="02000000000000000000" pitchFamily="2" charset="0"/>
              </a:rPr>
              <a:t> </a:t>
            </a:r>
            <a:r>
              <a:rPr lang="en-US" i="0" dirty="0" err="1">
                <a:effectLst/>
                <a:latin typeface="Roboto" panose="02000000000000000000" pitchFamily="2" charset="0"/>
              </a:rPr>
              <a:t>Liepiņš</a:t>
            </a:r>
            <a:endParaRPr lang="lv-LV" i="0" dirty="0">
              <a:effectLst/>
              <a:latin typeface="Roboto" panose="02000000000000000000" pitchFamily="2" charset="0"/>
            </a:endParaRPr>
          </a:p>
        </p:txBody>
      </p:sp>
    </p:spTree>
    <p:extLst>
      <p:ext uri="{BB962C8B-B14F-4D97-AF65-F5344CB8AC3E}">
        <p14:creationId xmlns:p14="http://schemas.microsoft.com/office/powerpoint/2010/main" val="4141701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E483944E-78F5-2E05-EE4A-B934E6B3E1F5}"/>
              </a:ext>
            </a:extLst>
          </p:cNvPr>
          <p:cNvSpPr>
            <a:spLocks noGrp="1"/>
          </p:cNvSpPr>
          <p:nvPr>
            <p:ph type="sldNum" sz="quarter" idx="12"/>
          </p:nvPr>
        </p:nvSpPr>
        <p:spPr/>
        <p:txBody>
          <a:bodyPr/>
          <a:lstStyle/>
          <a:p>
            <a:fld id="{E9CF156D-EFA1-4495-9C64-065FF5815A88}" type="slidenum">
              <a:rPr lang="lv-LV" smtClean="0"/>
              <a:t>12</a:t>
            </a:fld>
            <a:endParaRPr lang="lv-LV"/>
          </a:p>
        </p:txBody>
      </p:sp>
      <p:pic>
        <p:nvPicPr>
          <p:cNvPr id="3076" name="Picture 4" descr="konf6">
            <a:extLst>
              <a:ext uri="{FF2B5EF4-FFF2-40B4-BE49-F238E27FC236}">
                <a16:creationId xmlns:a16="http://schemas.microsoft.com/office/drawing/2014/main" id="{1682DCDE-72CF-ABFA-984B-E3515800A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7775" y="96249"/>
            <a:ext cx="5429250" cy="407193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onf5">
            <a:extLst>
              <a:ext uri="{FF2B5EF4-FFF2-40B4-BE49-F238E27FC236}">
                <a16:creationId xmlns:a16="http://schemas.microsoft.com/office/drawing/2014/main" id="{4119EE6E-4265-520F-8A11-164CEED40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96249"/>
            <a:ext cx="4214812" cy="53224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8FBFC06-9FF5-EF03-617A-034DF3DD970E}"/>
              </a:ext>
            </a:extLst>
          </p:cNvPr>
          <p:cNvSpPr txBox="1"/>
          <p:nvPr/>
        </p:nvSpPr>
        <p:spPr>
          <a:xfrm>
            <a:off x="6419850" y="4339978"/>
            <a:ext cx="4806027" cy="1477328"/>
          </a:xfrm>
          <a:prstGeom prst="rect">
            <a:avLst/>
          </a:prstGeom>
          <a:noFill/>
        </p:spPr>
        <p:txBody>
          <a:bodyPr wrap="square">
            <a:spAutoFit/>
          </a:bodyPr>
          <a:lstStyle/>
          <a:p>
            <a:pPr algn="l"/>
            <a:r>
              <a:rPr lang="en-US" i="0" dirty="0" err="1">
                <a:effectLst/>
                <a:latin typeface="Roboto" panose="02000000000000000000" pitchFamily="2" charset="0"/>
              </a:rPr>
              <a:t>Baldones</a:t>
            </a:r>
            <a:r>
              <a:rPr lang="en-US" i="0" dirty="0">
                <a:effectLst/>
                <a:latin typeface="Roboto" panose="02000000000000000000" pitchFamily="2" charset="0"/>
              </a:rPr>
              <a:t> secondary school of </a:t>
            </a:r>
            <a:r>
              <a:rPr lang="en-US" i="0" dirty="0" err="1">
                <a:effectLst/>
                <a:latin typeface="Roboto" panose="02000000000000000000" pitchFamily="2" charset="0"/>
              </a:rPr>
              <a:t>Ķekava</a:t>
            </a:r>
            <a:r>
              <a:rPr lang="en-US" i="0" dirty="0">
                <a:effectLst/>
                <a:latin typeface="Roboto" panose="02000000000000000000" pitchFamily="2" charset="0"/>
              </a:rPr>
              <a:t> region</a:t>
            </a:r>
          </a:p>
          <a:p>
            <a:pPr algn="l"/>
            <a:r>
              <a:rPr lang="en-US" i="0" dirty="0">
                <a:effectLst/>
                <a:latin typeface="Roboto" panose="02000000000000000000" pitchFamily="2" charset="0"/>
              </a:rPr>
              <a:t>Head of the </a:t>
            </a:r>
            <a:r>
              <a:rPr lang="en-US" sz="1800" i="0" dirty="0">
                <a:effectLst/>
                <a:latin typeface="Roboto" panose="02000000000000000000" pitchFamily="2" charset="0"/>
              </a:rPr>
              <a:t>Primary organizations </a:t>
            </a:r>
            <a:r>
              <a:rPr lang="en-US" i="0" dirty="0">
                <a:effectLst/>
                <a:latin typeface="Roboto" panose="02000000000000000000" pitchFamily="2" charset="0"/>
              </a:rPr>
              <a:t>: </a:t>
            </a:r>
            <a:r>
              <a:rPr lang="en-US" i="0" dirty="0" err="1">
                <a:effectLst/>
                <a:latin typeface="Roboto" panose="02000000000000000000" pitchFamily="2" charset="0"/>
              </a:rPr>
              <a:t>Inese</a:t>
            </a:r>
            <a:r>
              <a:rPr lang="en-US" i="0" dirty="0">
                <a:effectLst/>
                <a:latin typeface="Roboto" panose="02000000000000000000" pitchFamily="2" charset="0"/>
              </a:rPr>
              <a:t> </a:t>
            </a:r>
            <a:r>
              <a:rPr lang="en-US" i="0" dirty="0" err="1">
                <a:effectLst/>
                <a:latin typeface="Roboto" panose="02000000000000000000" pitchFamily="2" charset="0"/>
              </a:rPr>
              <a:t>Čipāne</a:t>
            </a:r>
            <a:r>
              <a:rPr lang="en-US" i="0" dirty="0">
                <a:effectLst/>
                <a:latin typeface="Roboto" panose="02000000000000000000" pitchFamily="2" charset="0"/>
              </a:rPr>
              <a:t> – </a:t>
            </a:r>
            <a:r>
              <a:rPr lang="en-US" i="0" dirty="0" err="1">
                <a:effectLst/>
                <a:latin typeface="Roboto" panose="02000000000000000000" pitchFamily="2" charset="0"/>
              </a:rPr>
              <a:t>Kipāne</a:t>
            </a:r>
            <a:endParaRPr lang="en-US" i="0" dirty="0">
              <a:effectLst/>
              <a:latin typeface="Roboto" panose="02000000000000000000" pitchFamily="2" charset="0"/>
            </a:endParaRPr>
          </a:p>
          <a:p>
            <a:pPr algn="l"/>
            <a:r>
              <a:rPr lang="en-US" i="0" dirty="0">
                <a:effectLst/>
                <a:latin typeface="Roboto" panose="02000000000000000000" pitchFamily="2" charset="0"/>
              </a:rPr>
              <a:t>Head of the educational institution: Indra </a:t>
            </a:r>
            <a:r>
              <a:rPr lang="en-US" i="0" dirty="0" err="1">
                <a:effectLst/>
                <a:latin typeface="Roboto" panose="02000000000000000000" pitchFamily="2" charset="0"/>
              </a:rPr>
              <a:t>Šmite</a:t>
            </a:r>
            <a:endParaRPr lang="lv-LV" i="0" dirty="0">
              <a:effectLst/>
              <a:latin typeface="Roboto" panose="02000000000000000000" pitchFamily="2" charset="0"/>
            </a:endParaRPr>
          </a:p>
        </p:txBody>
      </p:sp>
      <p:sp>
        <p:nvSpPr>
          <p:cNvPr id="3" name="TextBox 2">
            <a:extLst>
              <a:ext uri="{FF2B5EF4-FFF2-40B4-BE49-F238E27FC236}">
                <a16:creationId xmlns:a16="http://schemas.microsoft.com/office/drawing/2014/main" id="{E83FC37D-17A1-0892-AD3A-0D86FE539644}"/>
              </a:ext>
            </a:extLst>
          </p:cNvPr>
          <p:cNvSpPr txBox="1"/>
          <p:nvPr/>
        </p:nvSpPr>
        <p:spPr>
          <a:xfrm>
            <a:off x="90488" y="5582702"/>
            <a:ext cx="5375592" cy="1138773"/>
          </a:xfrm>
          <a:prstGeom prst="rect">
            <a:avLst/>
          </a:prstGeom>
          <a:noFill/>
        </p:spPr>
        <p:txBody>
          <a:bodyPr wrap="square">
            <a:spAutoFit/>
          </a:bodyPr>
          <a:lstStyle/>
          <a:p>
            <a:pPr algn="l"/>
            <a:r>
              <a:rPr lang="en-US" sz="1700" i="0" dirty="0" err="1">
                <a:effectLst/>
                <a:latin typeface="Roboto" panose="02000000000000000000" pitchFamily="2" charset="0"/>
              </a:rPr>
              <a:t>Jēkabpils</a:t>
            </a:r>
            <a:r>
              <a:rPr lang="en-US" sz="1700" i="0" dirty="0">
                <a:effectLst/>
                <a:latin typeface="Roboto" panose="02000000000000000000" pitchFamily="2" charset="0"/>
              </a:rPr>
              <a:t> city municipalities</a:t>
            </a:r>
          </a:p>
          <a:p>
            <a:pPr algn="l"/>
            <a:r>
              <a:rPr lang="en-US" sz="1700" i="0" dirty="0">
                <a:effectLst/>
                <a:latin typeface="Roboto" panose="02000000000000000000" pitchFamily="2" charset="0"/>
              </a:rPr>
              <a:t>preschool educational institution "</a:t>
            </a:r>
            <a:r>
              <a:rPr lang="en-US" sz="1700" i="0" dirty="0" err="1">
                <a:effectLst/>
                <a:latin typeface="Roboto" panose="02000000000000000000" pitchFamily="2" charset="0"/>
              </a:rPr>
              <a:t>Kāpētis</a:t>
            </a:r>
            <a:r>
              <a:rPr lang="en-US" sz="1700" i="0" dirty="0">
                <a:effectLst/>
                <a:latin typeface="Roboto" panose="02000000000000000000" pitchFamily="2" charset="0"/>
              </a:rPr>
              <a:t>".</a:t>
            </a:r>
          </a:p>
          <a:p>
            <a:pPr algn="l"/>
            <a:r>
              <a:rPr lang="en-US" sz="1700" i="0" dirty="0">
                <a:effectLst/>
                <a:latin typeface="Roboto" panose="02000000000000000000" pitchFamily="2" charset="0"/>
              </a:rPr>
              <a:t>Head of the </a:t>
            </a:r>
            <a:r>
              <a:rPr lang="en-US" sz="1600" i="0" dirty="0">
                <a:effectLst/>
                <a:latin typeface="Roboto" panose="02000000000000000000" pitchFamily="2" charset="0"/>
              </a:rPr>
              <a:t>Primary organizations </a:t>
            </a:r>
            <a:r>
              <a:rPr lang="en-US" sz="1700" i="0" dirty="0">
                <a:effectLst/>
                <a:latin typeface="Roboto" panose="02000000000000000000" pitchFamily="2" charset="0"/>
              </a:rPr>
              <a:t>: </a:t>
            </a:r>
            <a:r>
              <a:rPr lang="en-US" sz="1700" i="0" dirty="0" err="1">
                <a:effectLst/>
                <a:latin typeface="Roboto" panose="02000000000000000000" pitchFamily="2" charset="0"/>
              </a:rPr>
              <a:t>Inguna</a:t>
            </a:r>
            <a:r>
              <a:rPr lang="en-US" sz="1700" i="0" dirty="0">
                <a:effectLst/>
                <a:latin typeface="Roboto" panose="02000000000000000000" pitchFamily="2" charset="0"/>
              </a:rPr>
              <a:t> </a:t>
            </a:r>
            <a:r>
              <a:rPr lang="en-US" sz="1700" i="0" dirty="0" err="1">
                <a:effectLst/>
                <a:latin typeface="Roboto" panose="02000000000000000000" pitchFamily="2" charset="0"/>
              </a:rPr>
              <a:t>Stahovska</a:t>
            </a:r>
            <a:endParaRPr lang="en-US" sz="1700" i="0" dirty="0">
              <a:effectLst/>
              <a:latin typeface="Roboto" panose="02000000000000000000" pitchFamily="2" charset="0"/>
            </a:endParaRPr>
          </a:p>
          <a:p>
            <a:pPr algn="l"/>
            <a:r>
              <a:rPr lang="en-US" sz="1700" i="0" dirty="0">
                <a:effectLst/>
                <a:latin typeface="Roboto" panose="02000000000000000000" pitchFamily="2" charset="0"/>
              </a:rPr>
              <a:t>Head of the educational institution: </a:t>
            </a:r>
            <a:r>
              <a:rPr lang="en-US" sz="1700" i="0" dirty="0" err="1">
                <a:effectLst/>
                <a:latin typeface="Roboto" panose="02000000000000000000" pitchFamily="2" charset="0"/>
              </a:rPr>
              <a:t>Janīna</a:t>
            </a:r>
            <a:r>
              <a:rPr lang="en-US" sz="1700" i="0" dirty="0">
                <a:effectLst/>
                <a:latin typeface="Roboto" panose="02000000000000000000" pitchFamily="2" charset="0"/>
              </a:rPr>
              <a:t> </a:t>
            </a:r>
            <a:r>
              <a:rPr lang="en-US" sz="1700" i="0" dirty="0" err="1">
                <a:effectLst/>
                <a:latin typeface="Roboto" panose="02000000000000000000" pitchFamily="2" charset="0"/>
              </a:rPr>
              <a:t>Anspok</a:t>
            </a:r>
            <a:endParaRPr lang="lv-LV" sz="1700" i="0" dirty="0">
              <a:effectLst/>
              <a:latin typeface="Roboto" panose="02000000000000000000" pitchFamily="2" charset="0"/>
            </a:endParaRPr>
          </a:p>
        </p:txBody>
      </p:sp>
    </p:spTree>
    <p:extLst>
      <p:ext uri="{BB962C8B-B14F-4D97-AF65-F5344CB8AC3E}">
        <p14:creationId xmlns:p14="http://schemas.microsoft.com/office/powerpoint/2010/main" val="3446285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E483944E-78F5-2E05-EE4A-B934E6B3E1F5}"/>
              </a:ext>
            </a:extLst>
          </p:cNvPr>
          <p:cNvSpPr>
            <a:spLocks noGrp="1"/>
          </p:cNvSpPr>
          <p:nvPr>
            <p:ph type="sldNum" sz="quarter" idx="12"/>
          </p:nvPr>
        </p:nvSpPr>
        <p:spPr/>
        <p:txBody>
          <a:bodyPr/>
          <a:lstStyle/>
          <a:p>
            <a:fld id="{E9CF156D-EFA1-4495-9C64-065FF5815A88}" type="slidenum">
              <a:rPr lang="lv-LV" smtClean="0"/>
              <a:t>13</a:t>
            </a:fld>
            <a:endParaRPr lang="lv-LV"/>
          </a:p>
        </p:txBody>
      </p:sp>
      <p:pic>
        <p:nvPicPr>
          <p:cNvPr id="1026" name="Picture 2" descr="konf4">
            <a:extLst>
              <a:ext uri="{FF2B5EF4-FFF2-40B4-BE49-F238E27FC236}">
                <a16:creationId xmlns:a16="http://schemas.microsoft.com/office/drawing/2014/main" id="{FC0237C9-E099-888D-DDF4-C00399B74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642" y="-2"/>
            <a:ext cx="4975359" cy="40862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804635-9EDC-CB0B-FEDE-D045C2283CA2}"/>
              </a:ext>
            </a:extLst>
          </p:cNvPr>
          <p:cNvSpPr txBox="1"/>
          <p:nvPr/>
        </p:nvSpPr>
        <p:spPr>
          <a:xfrm>
            <a:off x="1231642" y="4196060"/>
            <a:ext cx="4975359" cy="1754326"/>
          </a:xfrm>
          <a:prstGeom prst="rect">
            <a:avLst/>
          </a:prstGeom>
          <a:noFill/>
        </p:spPr>
        <p:txBody>
          <a:bodyPr wrap="square">
            <a:spAutoFit/>
          </a:bodyPr>
          <a:lstStyle/>
          <a:p>
            <a:pPr algn="l"/>
            <a:endParaRPr lang="en-US" i="0" dirty="0">
              <a:effectLst/>
              <a:latin typeface="Roboto" panose="02000000000000000000" pitchFamily="2" charset="0"/>
            </a:endParaRPr>
          </a:p>
          <a:p>
            <a:pPr algn="l"/>
            <a:r>
              <a:rPr lang="en-US" i="0" dirty="0">
                <a:effectLst/>
                <a:latin typeface="Roboto" panose="02000000000000000000" pitchFamily="2" charset="0"/>
              </a:rPr>
              <a:t>The </a:t>
            </a:r>
            <a:r>
              <a:rPr lang="en-US" i="0" dirty="0" err="1">
                <a:effectLst/>
                <a:latin typeface="Roboto" panose="02000000000000000000" pitchFamily="2" charset="0"/>
              </a:rPr>
              <a:t>Rēzekne</a:t>
            </a:r>
            <a:r>
              <a:rPr lang="en-US" i="0" dirty="0">
                <a:effectLst/>
                <a:latin typeface="Roboto" panose="02000000000000000000" pitchFamily="2" charset="0"/>
              </a:rPr>
              <a:t> State Polish Gymnasium</a:t>
            </a:r>
          </a:p>
          <a:p>
            <a:pPr algn="l"/>
            <a:r>
              <a:rPr lang="en-US" i="0" dirty="0">
                <a:effectLst/>
                <a:latin typeface="Roboto" panose="02000000000000000000" pitchFamily="2" charset="0"/>
              </a:rPr>
              <a:t>Head of the </a:t>
            </a:r>
            <a:r>
              <a:rPr lang="en-US" sz="1800" i="0" dirty="0">
                <a:effectLst/>
                <a:latin typeface="Roboto" panose="02000000000000000000" pitchFamily="2" charset="0"/>
              </a:rPr>
              <a:t>Primary organizations </a:t>
            </a:r>
            <a:r>
              <a:rPr lang="en-US" i="0" dirty="0">
                <a:effectLst/>
                <a:latin typeface="Roboto" panose="02000000000000000000" pitchFamily="2" charset="0"/>
              </a:rPr>
              <a:t>: </a:t>
            </a:r>
            <a:r>
              <a:rPr lang="en-US" i="0" dirty="0" err="1">
                <a:effectLst/>
                <a:latin typeface="Roboto" panose="02000000000000000000" pitchFamily="2" charset="0"/>
              </a:rPr>
              <a:t>Māra</a:t>
            </a:r>
            <a:r>
              <a:rPr lang="en-US" i="0" dirty="0">
                <a:effectLst/>
                <a:latin typeface="Roboto" panose="02000000000000000000" pitchFamily="2" charset="0"/>
              </a:rPr>
              <a:t> </a:t>
            </a:r>
            <a:r>
              <a:rPr lang="en-US" i="0" dirty="0" err="1">
                <a:effectLst/>
                <a:latin typeface="Roboto" panose="02000000000000000000" pitchFamily="2" charset="0"/>
              </a:rPr>
              <a:t>Gražule</a:t>
            </a:r>
            <a:endParaRPr lang="en-US" i="0" dirty="0">
              <a:effectLst/>
              <a:latin typeface="Roboto" panose="02000000000000000000" pitchFamily="2" charset="0"/>
            </a:endParaRPr>
          </a:p>
          <a:p>
            <a:pPr algn="l"/>
            <a:r>
              <a:rPr lang="en-US" i="0" dirty="0">
                <a:effectLst/>
                <a:latin typeface="Roboto" panose="02000000000000000000" pitchFamily="2" charset="0"/>
              </a:rPr>
              <a:t>Head of the educational institution: Olga Burova</a:t>
            </a:r>
            <a:endParaRPr lang="lv-LV" i="0" dirty="0">
              <a:effectLst/>
              <a:latin typeface="Roboto" panose="02000000000000000000" pitchFamily="2" charset="0"/>
            </a:endParaRPr>
          </a:p>
        </p:txBody>
      </p:sp>
      <p:grpSp>
        <p:nvGrpSpPr>
          <p:cNvPr id="6" name="Group 5">
            <a:extLst>
              <a:ext uri="{FF2B5EF4-FFF2-40B4-BE49-F238E27FC236}">
                <a16:creationId xmlns:a16="http://schemas.microsoft.com/office/drawing/2014/main" id="{829B5447-A59E-CB5F-0F21-36BDBF49A31A}"/>
              </a:ext>
            </a:extLst>
          </p:cNvPr>
          <p:cNvGrpSpPr/>
          <p:nvPr/>
        </p:nvGrpSpPr>
        <p:grpSpPr>
          <a:xfrm>
            <a:off x="-3" y="-2"/>
            <a:ext cx="1231644" cy="6858002"/>
            <a:chOff x="-3" y="-2"/>
            <a:chExt cx="923733" cy="6858003"/>
          </a:xfrm>
        </p:grpSpPr>
        <p:pic>
          <p:nvPicPr>
            <p:cNvPr id="10" name="Picture 6">
              <a:extLst>
                <a:ext uri="{FF2B5EF4-FFF2-40B4-BE49-F238E27FC236}">
                  <a16:creationId xmlns:a16="http://schemas.microsoft.com/office/drawing/2014/main" id="{B8938A9C-95DC-0645-CF5B-E322BECC31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967138" y="2967133"/>
              <a:ext cx="6858003" cy="923733"/>
            </a:xfrm>
            <a:prstGeom prst="rect">
              <a:avLst/>
            </a:prstGeom>
          </p:spPr>
        </p:pic>
        <p:pic>
          <p:nvPicPr>
            <p:cNvPr id="11" name="Picture 7">
              <a:extLst>
                <a:ext uri="{FF2B5EF4-FFF2-40B4-BE49-F238E27FC236}">
                  <a16:creationId xmlns:a16="http://schemas.microsoft.com/office/drawing/2014/main" id="{96BA801F-5B31-0F41-D6D8-D38D2A2BF4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37" y="53303"/>
              <a:ext cx="734326" cy="716414"/>
            </a:xfrm>
            <a:prstGeom prst="rect">
              <a:avLst/>
            </a:prstGeom>
          </p:spPr>
        </p:pic>
      </p:grpSp>
      <p:pic>
        <p:nvPicPr>
          <p:cNvPr id="3" name="Picture 2" descr="konf7">
            <a:extLst>
              <a:ext uri="{FF2B5EF4-FFF2-40B4-BE49-F238E27FC236}">
                <a16:creationId xmlns:a16="http://schemas.microsoft.com/office/drawing/2014/main" id="{27FB378D-C302-8D67-2735-535601BC57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5413" y="-1"/>
            <a:ext cx="5736587" cy="4086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69F7E2D-6B50-3C20-E977-FD391F708912}"/>
              </a:ext>
            </a:extLst>
          </p:cNvPr>
          <p:cNvSpPr txBox="1"/>
          <p:nvPr/>
        </p:nvSpPr>
        <p:spPr>
          <a:xfrm>
            <a:off x="6857999" y="4184996"/>
            <a:ext cx="4975358" cy="1477328"/>
          </a:xfrm>
          <a:prstGeom prst="rect">
            <a:avLst/>
          </a:prstGeom>
          <a:noFill/>
        </p:spPr>
        <p:txBody>
          <a:bodyPr wrap="square">
            <a:spAutoFit/>
          </a:bodyPr>
          <a:lstStyle/>
          <a:p>
            <a:pPr algn="l"/>
            <a:r>
              <a:rPr lang="en-US" i="0" dirty="0">
                <a:effectLst/>
                <a:latin typeface="Roboto" panose="02000000000000000000" pitchFamily="2" charset="0"/>
              </a:rPr>
              <a:t>The </a:t>
            </a:r>
            <a:r>
              <a:rPr lang="en-US" i="0" dirty="0" err="1">
                <a:effectLst/>
                <a:latin typeface="Roboto" panose="02000000000000000000" pitchFamily="2" charset="0"/>
              </a:rPr>
              <a:t>Skujene</a:t>
            </a:r>
            <a:r>
              <a:rPr lang="en-US" i="0" dirty="0">
                <a:effectLst/>
                <a:latin typeface="Roboto" panose="02000000000000000000" pitchFamily="2" charset="0"/>
              </a:rPr>
              <a:t> elementary school in </a:t>
            </a:r>
            <a:r>
              <a:rPr lang="en-US" i="0" dirty="0" err="1">
                <a:effectLst/>
                <a:latin typeface="Roboto" panose="02000000000000000000" pitchFamily="2" charset="0"/>
              </a:rPr>
              <a:t>Cēsu</a:t>
            </a:r>
            <a:r>
              <a:rPr lang="en-US" i="0" dirty="0">
                <a:effectLst/>
                <a:latin typeface="Roboto" panose="02000000000000000000" pitchFamily="2" charset="0"/>
              </a:rPr>
              <a:t> county</a:t>
            </a:r>
          </a:p>
          <a:p>
            <a:pPr algn="l"/>
            <a:r>
              <a:rPr lang="en-US" i="0" dirty="0">
                <a:effectLst/>
                <a:latin typeface="Roboto" panose="02000000000000000000" pitchFamily="2" charset="0"/>
              </a:rPr>
              <a:t>Head of the </a:t>
            </a:r>
            <a:r>
              <a:rPr lang="en-US" sz="1800" i="0" dirty="0">
                <a:effectLst/>
                <a:latin typeface="Roboto" panose="02000000000000000000" pitchFamily="2" charset="0"/>
              </a:rPr>
              <a:t>Primary organizations </a:t>
            </a:r>
            <a:r>
              <a:rPr lang="en-US" i="0" dirty="0">
                <a:effectLst/>
                <a:latin typeface="Roboto" panose="02000000000000000000" pitchFamily="2" charset="0"/>
              </a:rPr>
              <a:t>: Valda </a:t>
            </a:r>
            <a:r>
              <a:rPr lang="en-US" i="0" dirty="0" err="1">
                <a:effectLst/>
                <a:latin typeface="Roboto" panose="02000000000000000000" pitchFamily="2" charset="0"/>
              </a:rPr>
              <a:t>Miķelsone</a:t>
            </a:r>
            <a:endParaRPr lang="en-US" i="0" dirty="0">
              <a:effectLst/>
              <a:latin typeface="Roboto" panose="02000000000000000000" pitchFamily="2" charset="0"/>
            </a:endParaRPr>
          </a:p>
          <a:p>
            <a:pPr algn="l"/>
            <a:r>
              <a:rPr lang="en-US" i="0" dirty="0">
                <a:effectLst/>
                <a:latin typeface="Roboto" panose="02000000000000000000" pitchFamily="2" charset="0"/>
              </a:rPr>
              <a:t>Head of the educational institution: Anda </a:t>
            </a:r>
            <a:r>
              <a:rPr lang="en-US" i="0" dirty="0" err="1">
                <a:effectLst/>
                <a:latin typeface="Roboto" panose="02000000000000000000" pitchFamily="2" charset="0"/>
              </a:rPr>
              <a:t>Lukstiņa</a:t>
            </a:r>
            <a:endParaRPr lang="lv-LV" i="0" dirty="0">
              <a:effectLst/>
              <a:latin typeface="Roboto" panose="02000000000000000000" pitchFamily="2" charset="0"/>
            </a:endParaRPr>
          </a:p>
        </p:txBody>
      </p:sp>
    </p:spTree>
    <p:extLst>
      <p:ext uri="{BB962C8B-B14F-4D97-AF65-F5344CB8AC3E}">
        <p14:creationId xmlns:p14="http://schemas.microsoft.com/office/powerpoint/2010/main" val="2032645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7D304B2-48C7-4A37-9C43-7E0069C757FE}"/>
              </a:ext>
            </a:extLst>
          </p:cNvPr>
          <p:cNvSpPr>
            <a:spLocks noGrp="1"/>
          </p:cNvSpPr>
          <p:nvPr>
            <p:ph type="subTitle" idx="1"/>
          </p:nvPr>
        </p:nvSpPr>
        <p:spPr>
          <a:xfrm>
            <a:off x="3765964" y="136525"/>
            <a:ext cx="8517476" cy="1042035"/>
          </a:xfrm>
        </p:spPr>
        <p:txBody>
          <a:bodyPr>
            <a:normAutofit fontScale="92500" lnSpcReduction="20000"/>
          </a:bodyPr>
          <a:lstStyle/>
          <a:p>
            <a:endParaRPr lang="lv-LV" b="1" dirty="0">
              <a:solidFill>
                <a:srgbClr val="002060"/>
              </a:solidFill>
            </a:endParaRPr>
          </a:p>
          <a:p>
            <a:r>
              <a:rPr lang="en-US" sz="5400" b="1" dirty="0">
                <a:solidFill>
                  <a:srgbClr val="002060"/>
                </a:solidFill>
              </a:rPr>
              <a:t>Thank you for your attention!</a:t>
            </a:r>
            <a:endParaRPr lang="lv-LV" sz="4000" b="1" dirty="0">
              <a:solidFill>
                <a:srgbClr val="002060"/>
              </a:solidFill>
            </a:endParaRPr>
          </a:p>
          <a:p>
            <a:endParaRPr lang="lv-LV" sz="4000" b="1" dirty="0">
              <a:solidFill>
                <a:srgbClr val="002060"/>
              </a:solidFill>
            </a:endParaRPr>
          </a:p>
        </p:txBody>
      </p:sp>
      <p:sp>
        <p:nvSpPr>
          <p:cNvPr id="4" name="Slide Number Placeholder 3">
            <a:extLst>
              <a:ext uri="{FF2B5EF4-FFF2-40B4-BE49-F238E27FC236}">
                <a16:creationId xmlns:a16="http://schemas.microsoft.com/office/drawing/2014/main" id="{6E778CF2-9218-468E-9BF5-180AF2F90C2D}"/>
              </a:ext>
            </a:extLst>
          </p:cNvPr>
          <p:cNvSpPr>
            <a:spLocks noGrp="1"/>
          </p:cNvSpPr>
          <p:nvPr>
            <p:ph type="sldNum" sz="quarter" idx="12"/>
          </p:nvPr>
        </p:nvSpPr>
        <p:spPr/>
        <p:txBody>
          <a:bodyPr/>
          <a:lstStyle/>
          <a:p>
            <a:fld id="{E9CF156D-EFA1-4495-9C64-065FF5815A88}" type="slidenum">
              <a:rPr lang="lv-LV" smtClean="0"/>
              <a:t>14</a:t>
            </a:fld>
            <a:endParaRPr lang="lv-LV"/>
          </a:p>
        </p:txBody>
      </p:sp>
      <p:pic>
        <p:nvPicPr>
          <p:cNvPr id="12" name="Picture 11">
            <a:extLst>
              <a:ext uri="{FF2B5EF4-FFF2-40B4-BE49-F238E27FC236}">
                <a16:creationId xmlns:a16="http://schemas.microsoft.com/office/drawing/2014/main" id="{DFDFBF51-77E4-4B88-B1ED-5CEF0D9C1C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967135" y="2991635"/>
            <a:ext cx="6858003" cy="923733"/>
          </a:xfrm>
          <a:prstGeom prst="rect">
            <a:avLst/>
          </a:prstGeom>
        </p:spPr>
      </p:pic>
      <p:pic>
        <p:nvPicPr>
          <p:cNvPr id="10" name="Picture 9">
            <a:extLst>
              <a:ext uri="{FF2B5EF4-FFF2-40B4-BE49-F238E27FC236}">
                <a16:creationId xmlns:a16="http://schemas.microsoft.com/office/drawing/2014/main" id="{873BE1EE-B9AB-49D8-9C8A-2DD083E8E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891" y="1286935"/>
            <a:ext cx="5359400" cy="5359400"/>
          </a:xfrm>
          <a:prstGeom prst="rect">
            <a:avLst/>
          </a:prstGeom>
        </p:spPr>
      </p:pic>
      <p:pic>
        <p:nvPicPr>
          <p:cNvPr id="2" name="Picture 2" descr="Projekti un pētījumi - LIZDA">
            <a:extLst>
              <a:ext uri="{FF2B5EF4-FFF2-40B4-BE49-F238E27FC236}">
                <a16:creationId xmlns:a16="http://schemas.microsoft.com/office/drawing/2014/main" id="{D7FCDB48-05F2-D1EB-173A-AB025F30F5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680" y="136525"/>
            <a:ext cx="2927764" cy="2195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76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747A504-C458-4A57-A96B-6AB5B499BBC1}" type="slidenum">
              <a:rPr lang="lv-LV" smtClean="0"/>
              <a:t>2</a:t>
            </a:fld>
            <a:endParaRPr lang="lv-LV"/>
          </a:p>
        </p:txBody>
      </p:sp>
      <p:pic>
        <p:nvPicPr>
          <p:cNvPr id="6" name="Picture 5">
            <a:extLst>
              <a:ext uri="{FF2B5EF4-FFF2-40B4-BE49-F238E27FC236}">
                <a16:creationId xmlns:a16="http://schemas.microsoft.com/office/drawing/2014/main" id="{335A1348-8714-4CC7-B41F-E93AAFF530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967138" y="2967133"/>
            <a:ext cx="6858003" cy="923733"/>
          </a:xfrm>
          <a:prstGeom prst="rect">
            <a:avLst/>
          </a:prstGeom>
        </p:spPr>
      </p:pic>
      <p:sp>
        <p:nvSpPr>
          <p:cNvPr id="3" name="TextBox 2">
            <a:extLst>
              <a:ext uri="{FF2B5EF4-FFF2-40B4-BE49-F238E27FC236}">
                <a16:creationId xmlns:a16="http://schemas.microsoft.com/office/drawing/2014/main" id="{E51A1551-DCEB-8CA8-F178-67A097F18D69}"/>
              </a:ext>
            </a:extLst>
          </p:cNvPr>
          <p:cNvSpPr txBox="1"/>
          <p:nvPr/>
        </p:nvSpPr>
        <p:spPr>
          <a:xfrm flipH="1">
            <a:off x="1168399" y="104189"/>
            <a:ext cx="11023600" cy="6806159"/>
          </a:xfrm>
          <a:prstGeom prst="rect">
            <a:avLst/>
          </a:prstGeom>
          <a:noFill/>
        </p:spPr>
        <p:txBody>
          <a:bodyPr wrap="square" rtlCol="0">
            <a:spAutoFit/>
          </a:bodyPr>
          <a:lstStyle/>
          <a:p>
            <a:pPr algn="ctr"/>
            <a:r>
              <a:rPr lang="en-US" sz="3200" b="1" dirty="0"/>
              <a:t>Activities implemented since 30.06.2022.</a:t>
            </a:r>
            <a:endParaRPr lang="lv-LV" sz="3200" b="1" dirty="0"/>
          </a:p>
          <a:p>
            <a:endParaRPr lang="lv-LV" dirty="0"/>
          </a:p>
          <a:p>
            <a:pPr marL="342900" indent="-342900">
              <a:lnSpc>
                <a:spcPct val="150000"/>
              </a:lnSpc>
              <a:buFont typeface="+mj-lt"/>
              <a:buAutoNum type="arabicPeriod"/>
            </a:pPr>
            <a:r>
              <a:rPr lang="en-US" sz="2400" dirty="0"/>
              <a:t>Television programs on TV24</a:t>
            </a:r>
          </a:p>
          <a:p>
            <a:pPr marL="342900" indent="-342900">
              <a:lnSpc>
                <a:spcPct val="150000"/>
              </a:lnSpc>
              <a:buFont typeface="+mj-lt"/>
              <a:buAutoNum type="arabicPeriod"/>
            </a:pPr>
            <a:r>
              <a:rPr lang="en-US" sz="2400" dirty="0"/>
              <a:t>Poster + calendar for Teachers' Day with the motto of social dialogue</a:t>
            </a:r>
          </a:p>
          <a:p>
            <a:pPr marL="342900" indent="-342900">
              <a:lnSpc>
                <a:spcPct val="150000"/>
              </a:lnSpc>
              <a:buFont typeface="+mj-lt"/>
              <a:buAutoNum type="arabicPeriod"/>
            </a:pPr>
            <a:r>
              <a:rPr lang="en-US" sz="2400" dirty="0"/>
              <a:t>Two handbooks on social dialogue</a:t>
            </a:r>
          </a:p>
          <a:p>
            <a:pPr marL="342900" indent="-342900">
              <a:lnSpc>
                <a:spcPct val="150000"/>
              </a:lnSpc>
              <a:buFont typeface="+mj-lt"/>
              <a:buAutoNum type="arabicPeriod"/>
            </a:pPr>
            <a:r>
              <a:rPr lang="en-US" sz="2400" dirty="0"/>
              <a:t>Six presentations on social dialogue</a:t>
            </a:r>
          </a:p>
          <a:p>
            <a:pPr marL="342900" indent="-342900">
              <a:lnSpc>
                <a:spcPct val="150000"/>
              </a:lnSpc>
              <a:buFont typeface="+mj-lt"/>
              <a:buAutoNum type="arabicPeriod"/>
            </a:pPr>
            <a:r>
              <a:rPr lang="en-US" sz="2400" dirty="0"/>
              <a:t>Banner</a:t>
            </a:r>
            <a:endParaRPr lang="lv-LV" sz="2400" dirty="0"/>
          </a:p>
          <a:p>
            <a:pPr>
              <a:lnSpc>
                <a:spcPct val="150000"/>
              </a:lnSpc>
            </a:pPr>
            <a:endParaRPr lang="en-US" sz="1200" dirty="0"/>
          </a:p>
          <a:p>
            <a:r>
              <a:rPr lang="lv-LV" sz="2400" dirty="0"/>
              <a:t>6. </a:t>
            </a:r>
            <a:r>
              <a:rPr lang="en-US" sz="2400" dirty="0"/>
              <a:t>The regulations of the social dialogue award have been developed, a competition has been organized</a:t>
            </a:r>
            <a:endParaRPr lang="lv-LV" sz="2400" dirty="0"/>
          </a:p>
          <a:p>
            <a:endParaRPr lang="en-US" sz="1200" dirty="0"/>
          </a:p>
          <a:p>
            <a:r>
              <a:rPr lang="lv-LV" sz="2400" dirty="0"/>
              <a:t>7. </a:t>
            </a:r>
            <a:r>
              <a:rPr lang="en-US" sz="2400" dirty="0"/>
              <a:t>A conference </a:t>
            </a:r>
            <a:r>
              <a:rPr lang="lv-LV" sz="2400" dirty="0"/>
              <a:t>«</a:t>
            </a:r>
            <a:r>
              <a:rPr lang="en-US" sz="2400" dirty="0"/>
              <a:t>Support of young pedagogues within the framework of social dialogue</a:t>
            </a:r>
            <a:r>
              <a:rPr lang="lv-LV" sz="2400" dirty="0"/>
              <a:t>» </a:t>
            </a:r>
            <a:r>
              <a:rPr lang="en-US" sz="2400" dirty="0"/>
              <a:t>was organized and social dialogue awards were presented</a:t>
            </a:r>
            <a:endParaRPr lang="lv-LV" sz="2400" dirty="0"/>
          </a:p>
          <a:p>
            <a:endParaRPr lang="en-US" sz="1200" dirty="0"/>
          </a:p>
          <a:p>
            <a:pPr>
              <a:lnSpc>
                <a:spcPct val="150000"/>
              </a:lnSpc>
            </a:pPr>
            <a:r>
              <a:rPr lang="lv-LV" sz="2400" dirty="0"/>
              <a:t>8. </a:t>
            </a:r>
            <a:r>
              <a:rPr lang="en-US" sz="2400" dirty="0"/>
              <a:t>Information reflected in LIZDA's www and social accounts</a:t>
            </a:r>
            <a:endParaRPr lang="lv-LV" sz="2400" dirty="0"/>
          </a:p>
          <a:p>
            <a:pPr>
              <a:lnSpc>
                <a:spcPct val="150000"/>
              </a:lnSpc>
            </a:pPr>
            <a:r>
              <a:rPr lang="lv-LV" sz="2400" dirty="0"/>
              <a:t>9. </a:t>
            </a:r>
            <a:r>
              <a:rPr lang="en-US" sz="2400" dirty="0"/>
              <a:t>point of the government's declaration on the establishment of the </a:t>
            </a:r>
            <a:r>
              <a:rPr lang="lv-LV" sz="2400" dirty="0" err="1"/>
              <a:t>industry</a:t>
            </a:r>
            <a:r>
              <a:rPr lang="lv-LV" sz="2400" dirty="0"/>
              <a:t> </a:t>
            </a:r>
            <a:r>
              <a:rPr lang="lv-LV" sz="2400" dirty="0" err="1"/>
              <a:t>council</a:t>
            </a:r>
            <a:r>
              <a:rPr lang="en-US" sz="2400" dirty="0"/>
              <a:t> </a:t>
            </a:r>
            <a:endParaRPr lang="lv-LV" sz="2400" dirty="0"/>
          </a:p>
        </p:txBody>
      </p:sp>
    </p:spTree>
    <p:extLst>
      <p:ext uri="{BB962C8B-B14F-4D97-AF65-F5344CB8AC3E}">
        <p14:creationId xmlns:p14="http://schemas.microsoft.com/office/powerpoint/2010/main" val="41406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65FEC64-5F53-17FF-4F9C-DEDA3C273280}"/>
              </a:ext>
            </a:extLst>
          </p:cNvPr>
          <p:cNvSpPr>
            <a:spLocks noGrp="1"/>
          </p:cNvSpPr>
          <p:nvPr>
            <p:ph type="title"/>
          </p:nvPr>
        </p:nvSpPr>
        <p:spPr>
          <a:xfrm>
            <a:off x="1351694" y="578485"/>
            <a:ext cx="10720256" cy="1325563"/>
          </a:xfrm>
        </p:spPr>
        <p:txBody>
          <a:bodyPr>
            <a:normAutofit fontScale="90000"/>
          </a:bodyPr>
          <a:lstStyle/>
          <a:p>
            <a:pPr algn="ctr"/>
            <a:r>
              <a:rPr lang="en-US" dirty="0"/>
              <a:t>Declaration on the leadership of Arturas </a:t>
            </a:r>
            <a:r>
              <a:rPr lang="en-US" dirty="0" err="1"/>
              <a:t>Krišjānis</a:t>
            </a:r>
            <a:r>
              <a:rPr lang="en-US" dirty="0"/>
              <a:t> </a:t>
            </a:r>
            <a:r>
              <a:rPr lang="en-US" dirty="0" err="1"/>
              <a:t>Kariņas</a:t>
            </a:r>
            <a:r>
              <a:rPr lang="lv-LV" dirty="0"/>
              <a:t> </a:t>
            </a:r>
            <a:br>
              <a:rPr lang="lv-LV" dirty="0"/>
            </a:br>
            <a:r>
              <a:rPr lang="en-US" dirty="0"/>
              <a:t>The activities planned by the Cabinet of Ministers</a:t>
            </a:r>
            <a:endParaRPr lang="lv-LV" dirty="0"/>
          </a:p>
        </p:txBody>
      </p:sp>
      <p:sp>
        <p:nvSpPr>
          <p:cNvPr id="3" name="Satura vietturis 2">
            <a:extLst>
              <a:ext uri="{FF2B5EF4-FFF2-40B4-BE49-F238E27FC236}">
                <a16:creationId xmlns:a16="http://schemas.microsoft.com/office/drawing/2014/main" id="{8CC8DBE0-019E-5AF7-A5B2-FC87098E055A}"/>
              </a:ext>
            </a:extLst>
          </p:cNvPr>
          <p:cNvSpPr>
            <a:spLocks noGrp="1"/>
          </p:cNvSpPr>
          <p:nvPr>
            <p:ph idx="1"/>
          </p:nvPr>
        </p:nvSpPr>
        <p:spPr>
          <a:xfrm>
            <a:off x="1231642" y="1825625"/>
            <a:ext cx="10122158" cy="4351338"/>
          </a:xfrm>
        </p:spPr>
        <p:txBody>
          <a:bodyPr/>
          <a:lstStyle/>
          <a:p>
            <a:pPr algn="just"/>
            <a:endParaRPr lang="lv-LV" dirty="0"/>
          </a:p>
          <a:p>
            <a:pPr algn="just"/>
            <a:r>
              <a:rPr lang="en-US" dirty="0"/>
              <a:t>We commit to implementing new reforms or improving the ones already started, in all</a:t>
            </a:r>
            <a:r>
              <a:rPr lang="lv-LV" dirty="0"/>
              <a:t> </a:t>
            </a:r>
            <a:r>
              <a:rPr lang="en-US" dirty="0"/>
              <a:t>in education levels to provide adequate resources for their quality and timely</a:t>
            </a:r>
            <a:r>
              <a:rPr lang="lv-LV" dirty="0"/>
              <a:t> </a:t>
            </a:r>
            <a:r>
              <a:rPr lang="en-US" dirty="0"/>
              <a:t>for implementation, as well as </a:t>
            </a:r>
            <a:r>
              <a:rPr lang="en-US" b="1" dirty="0"/>
              <a:t>to involve the social and cooperation partners of the industry by creating</a:t>
            </a:r>
            <a:r>
              <a:rPr lang="lv-LV" b="1" dirty="0"/>
              <a:t> </a:t>
            </a:r>
            <a:r>
              <a:rPr lang="en-US" b="1" dirty="0"/>
              <a:t>industry councils.</a:t>
            </a:r>
            <a:endParaRPr lang="lv-LV" b="1" dirty="0"/>
          </a:p>
          <a:p>
            <a:pPr algn="just"/>
            <a:endParaRPr lang="lv-LV" dirty="0"/>
          </a:p>
          <a:p>
            <a:pPr algn="just"/>
            <a:r>
              <a:rPr lang="lv-LV" dirty="0">
                <a:hlinkClick r:id="rId2"/>
              </a:rPr>
              <a:t>https://www.mk.gov.lv/lv/media/14490/download?attachment</a:t>
            </a:r>
            <a:endParaRPr lang="lv-LV" dirty="0"/>
          </a:p>
          <a:p>
            <a:pPr marL="0" indent="0" algn="just">
              <a:buNone/>
            </a:pPr>
            <a:r>
              <a:rPr lang="lv-LV" dirty="0" err="1"/>
              <a:t>on</a:t>
            </a:r>
            <a:r>
              <a:rPr lang="lv-LV" dirty="0"/>
              <a:t> </a:t>
            </a:r>
            <a:r>
              <a:rPr lang="lv-LV" dirty="0" err="1"/>
              <a:t>page</a:t>
            </a:r>
            <a:r>
              <a:rPr lang="lv-LV" dirty="0"/>
              <a:t> 13</a:t>
            </a:r>
          </a:p>
        </p:txBody>
      </p:sp>
      <p:sp>
        <p:nvSpPr>
          <p:cNvPr id="4" name="Slaida numura vietturis 3">
            <a:extLst>
              <a:ext uri="{FF2B5EF4-FFF2-40B4-BE49-F238E27FC236}">
                <a16:creationId xmlns:a16="http://schemas.microsoft.com/office/drawing/2014/main" id="{F9896724-66D8-DBEB-4440-D48CF4971856}"/>
              </a:ext>
            </a:extLst>
          </p:cNvPr>
          <p:cNvSpPr>
            <a:spLocks noGrp="1"/>
          </p:cNvSpPr>
          <p:nvPr>
            <p:ph type="sldNum" sz="quarter" idx="12"/>
          </p:nvPr>
        </p:nvSpPr>
        <p:spPr/>
        <p:txBody>
          <a:bodyPr/>
          <a:lstStyle/>
          <a:p>
            <a:fld id="{E9CF156D-EFA1-4495-9C64-065FF5815A88}" type="slidenum">
              <a:rPr lang="lv-LV" smtClean="0"/>
              <a:t>3</a:t>
            </a:fld>
            <a:endParaRPr lang="lv-LV"/>
          </a:p>
        </p:txBody>
      </p:sp>
      <p:grpSp>
        <p:nvGrpSpPr>
          <p:cNvPr id="5" name="Group 5">
            <a:extLst>
              <a:ext uri="{FF2B5EF4-FFF2-40B4-BE49-F238E27FC236}">
                <a16:creationId xmlns:a16="http://schemas.microsoft.com/office/drawing/2014/main" id="{D09BEF25-43F2-1625-2F30-D40F5EB6965A}"/>
              </a:ext>
            </a:extLst>
          </p:cNvPr>
          <p:cNvGrpSpPr/>
          <p:nvPr/>
        </p:nvGrpSpPr>
        <p:grpSpPr>
          <a:xfrm>
            <a:off x="-3" y="-2"/>
            <a:ext cx="1231644" cy="6858002"/>
            <a:chOff x="-3" y="-2"/>
            <a:chExt cx="923733" cy="6858003"/>
          </a:xfrm>
        </p:grpSpPr>
        <p:pic>
          <p:nvPicPr>
            <p:cNvPr id="6" name="Picture 6">
              <a:extLst>
                <a:ext uri="{FF2B5EF4-FFF2-40B4-BE49-F238E27FC236}">
                  <a16:creationId xmlns:a16="http://schemas.microsoft.com/office/drawing/2014/main" id="{80332001-3733-A50C-1B25-172359A29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967138" y="2967133"/>
              <a:ext cx="6858003" cy="923733"/>
            </a:xfrm>
            <a:prstGeom prst="rect">
              <a:avLst/>
            </a:prstGeom>
          </p:spPr>
        </p:pic>
        <p:pic>
          <p:nvPicPr>
            <p:cNvPr id="7" name="Picture 7">
              <a:extLst>
                <a:ext uri="{FF2B5EF4-FFF2-40B4-BE49-F238E27FC236}">
                  <a16:creationId xmlns:a16="http://schemas.microsoft.com/office/drawing/2014/main" id="{BB240075-1FF2-490A-1B83-5E21318025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37" y="53303"/>
              <a:ext cx="734326" cy="716414"/>
            </a:xfrm>
            <a:prstGeom prst="rect">
              <a:avLst/>
            </a:prstGeom>
          </p:spPr>
        </p:pic>
      </p:grpSp>
    </p:spTree>
    <p:extLst>
      <p:ext uri="{BB962C8B-B14F-4D97-AF65-F5344CB8AC3E}">
        <p14:creationId xmlns:p14="http://schemas.microsoft.com/office/powerpoint/2010/main" val="1497409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747A504-C458-4A57-A96B-6AB5B499BBC1}" type="slidenum">
              <a:rPr lang="lv-LV" smtClean="0"/>
              <a:t>4</a:t>
            </a:fld>
            <a:endParaRPr lang="lv-LV"/>
          </a:p>
        </p:txBody>
      </p:sp>
      <p:sp>
        <p:nvSpPr>
          <p:cNvPr id="5" name="TextBox 4">
            <a:extLst>
              <a:ext uri="{FF2B5EF4-FFF2-40B4-BE49-F238E27FC236}">
                <a16:creationId xmlns:a16="http://schemas.microsoft.com/office/drawing/2014/main" id="{598D72F0-27E1-4A63-7598-41B6D0E0ADD7}"/>
              </a:ext>
            </a:extLst>
          </p:cNvPr>
          <p:cNvSpPr txBox="1"/>
          <p:nvPr/>
        </p:nvSpPr>
        <p:spPr>
          <a:xfrm>
            <a:off x="7437964" y="635135"/>
            <a:ext cx="4606716" cy="1200329"/>
          </a:xfrm>
          <a:prstGeom prst="rect">
            <a:avLst/>
          </a:prstGeom>
          <a:noFill/>
        </p:spPr>
        <p:txBody>
          <a:bodyPr wrap="square">
            <a:spAutoFit/>
          </a:bodyPr>
          <a:lstStyle/>
          <a:p>
            <a:pPr algn="l"/>
            <a:r>
              <a:rPr lang="lv-LV" b="0" i="0" u="none" strike="noStrike" dirty="0">
                <a:solidFill>
                  <a:srgbClr val="0067CE"/>
                </a:solidFill>
                <a:effectLst/>
                <a:latin typeface="Roboto" panose="02000000000000000000" pitchFamily="2" charset="0"/>
                <a:hlinkClick r:id="rId3"/>
              </a:rPr>
              <a:t>https://xtv.lv/rigatv24/video/mO7rQkaKNMK-03_09_2022_izglitiba_vara_lizda_1_dala</a:t>
            </a:r>
            <a:endParaRPr lang="lv-LV" b="0" i="0" dirty="0">
              <a:effectLst/>
              <a:latin typeface="Roboto" panose="02000000000000000000" pitchFamily="2" charset="0"/>
            </a:endParaRPr>
          </a:p>
          <a:p>
            <a:pPr algn="l"/>
            <a:r>
              <a:rPr lang="lv-LV" b="0" i="0" u="none" strike="noStrike" dirty="0">
                <a:solidFill>
                  <a:srgbClr val="0067CE"/>
                </a:solidFill>
                <a:effectLst/>
                <a:latin typeface="Roboto" panose="02000000000000000000" pitchFamily="2" charset="0"/>
                <a:hlinkClick r:id="rId4"/>
              </a:rPr>
              <a:t>https://xtv.lv/rigatv24/video/lmNmRBq57OP-03_09_2022_izglitiba_vara_lizda_2_dala</a:t>
            </a:r>
            <a:endParaRPr lang="lv-LV" b="0" i="0" dirty="0">
              <a:effectLst/>
              <a:latin typeface="Roboto" panose="02000000000000000000" pitchFamily="2" charset="0"/>
            </a:endParaRPr>
          </a:p>
        </p:txBody>
      </p:sp>
      <p:pic>
        <p:nvPicPr>
          <p:cNvPr id="4098" name="Picture 2">
            <a:extLst>
              <a:ext uri="{FF2B5EF4-FFF2-40B4-BE49-F238E27FC236}">
                <a16:creationId xmlns:a16="http://schemas.microsoft.com/office/drawing/2014/main" id="{D26C8CB3-7B17-C503-76B3-7AF5EFCC3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639" y="23963"/>
            <a:ext cx="5531353" cy="32578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B7F59AE-1C63-5CD3-3900-8E9247EB098A}"/>
              </a:ext>
            </a:extLst>
          </p:cNvPr>
          <p:cNvSpPr txBox="1"/>
          <p:nvPr/>
        </p:nvSpPr>
        <p:spPr>
          <a:xfrm>
            <a:off x="994639" y="5510598"/>
            <a:ext cx="10710567" cy="1323439"/>
          </a:xfrm>
          <a:prstGeom prst="rect">
            <a:avLst/>
          </a:prstGeom>
          <a:noFill/>
        </p:spPr>
        <p:txBody>
          <a:bodyPr wrap="square" rtlCol="0">
            <a:spAutoFit/>
          </a:bodyPr>
          <a:lstStyle/>
          <a:p>
            <a:pPr algn="just"/>
            <a:r>
              <a:rPr lang="en-US" sz="2000" dirty="0"/>
              <a:t>TV programs on social dialogue with representatives of the Ministry of Education and Science, the Association of Heads of Educational Institutions of Latvia, the Association of Large Cities of Latvia, the Union of Latvian Municipalities, the Council of Young Education Workers, the 13th </a:t>
            </a:r>
            <a:r>
              <a:rPr lang="en-US" sz="2000" dirty="0" err="1"/>
              <a:t>Saeima</a:t>
            </a:r>
            <a:r>
              <a:rPr lang="en-US" sz="2000" dirty="0"/>
              <a:t>, educational boards, and municipalities.</a:t>
            </a:r>
            <a:endParaRPr lang="lv-LV" sz="2000" dirty="0"/>
          </a:p>
        </p:txBody>
      </p:sp>
      <p:sp>
        <p:nvSpPr>
          <p:cNvPr id="3" name="TextBox 2">
            <a:extLst>
              <a:ext uri="{FF2B5EF4-FFF2-40B4-BE49-F238E27FC236}">
                <a16:creationId xmlns:a16="http://schemas.microsoft.com/office/drawing/2014/main" id="{3222BD3F-3AEA-37C3-796E-A54E7FB749B3}"/>
              </a:ext>
            </a:extLst>
          </p:cNvPr>
          <p:cNvSpPr txBox="1"/>
          <p:nvPr/>
        </p:nvSpPr>
        <p:spPr>
          <a:xfrm>
            <a:off x="994639" y="3298980"/>
            <a:ext cx="10505440" cy="2308324"/>
          </a:xfrm>
          <a:prstGeom prst="rect">
            <a:avLst/>
          </a:prstGeom>
          <a:noFill/>
        </p:spPr>
        <p:txBody>
          <a:bodyPr wrap="square">
            <a:spAutoFit/>
          </a:bodyPr>
          <a:lstStyle/>
          <a:p>
            <a:pPr algn="l" fontAlgn="base"/>
            <a:r>
              <a:rPr lang="lv-LV" sz="1800" b="1" i="0" dirty="0">
                <a:solidFill>
                  <a:srgbClr val="000000"/>
                </a:solidFill>
                <a:effectLst/>
                <a:latin typeface="Calibri" panose="020F0502020204030204" pitchFamily="34" charset="0"/>
              </a:rPr>
              <a:t>27.08.2022. </a:t>
            </a:r>
            <a:endParaRPr lang="lv-LV" sz="1800" b="0" i="0" dirty="0">
              <a:solidFill>
                <a:srgbClr val="000000"/>
              </a:solidFill>
              <a:effectLst/>
              <a:latin typeface="Calibri" panose="020F0502020204030204" pitchFamily="34" charset="0"/>
            </a:endParaRPr>
          </a:p>
          <a:p>
            <a:pPr algn="l" fontAlgn="base"/>
            <a:r>
              <a:rPr lang="lv-LV" sz="1800" b="0" i="0" dirty="0">
                <a:solidFill>
                  <a:srgbClr val="000000"/>
                </a:solidFill>
                <a:effectLst/>
                <a:latin typeface="Calibri" panose="020F0502020204030204" pitchFamily="34" charset="0"/>
                <a:hlinkClick r:id="rId6"/>
              </a:rPr>
              <a:t>https://xtv.lv/rigatv24/video/wY7PQzQ5G9E-27_08_2022_izglitiba_vara_lizda_1_dala</a:t>
            </a:r>
            <a:br>
              <a:rPr lang="lv-LV" sz="1800" b="0" i="0" dirty="0">
                <a:solidFill>
                  <a:srgbClr val="000000"/>
                </a:solidFill>
                <a:effectLst/>
                <a:latin typeface="Calibri" panose="020F0502020204030204" pitchFamily="34" charset="0"/>
                <a:hlinkClick r:id="rId6"/>
              </a:rPr>
            </a:br>
            <a:r>
              <a:rPr lang="lv-LV" sz="1800" b="0" i="0" dirty="0">
                <a:solidFill>
                  <a:srgbClr val="000000"/>
                </a:solidFill>
                <a:effectLst/>
                <a:latin typeface="Calibri" panose="020F0502020204030204" pitchFamily="34" charset="0"/>
                <a:hlinkClick r:id="rId7"/>
              </a:rPr>
              <a:t>https://xtv.lv/rigatv24/video/6gGgZaZ67b4-27_08_2022_izglitiba_vara_lizda_2_dala</a:t>
            </a:r>
            <a:br>
              <a:rPr lang="lv-LV" sz="1800" b="1" i="0" dirty="0">
                <a:solidFill>
                  <a:srgbClr val="000000"/>
                </a:solidFill>
                <a:effectLst/>
                <a:latin typeface="Calibri" panose="020F0502020204030204" pitchFamily="34" charset="0"/>
              </a:rPr>
            </a:br>
            <a:endParaRPr lang="lv-LV" sz="1800" b="0" i="0" dirty="0">
              <a:solidFill>
                <a:srgbClr val="000000"/>
              </a:solidFill>
              <a:effectLst/>
              <a:latin typeface="Calibri" panose="020F0502020204030204" pitchFamily="34" charset="0"/>
            </a:endParaRPr>
          </a:p>
          <a:p>
            <a:pPr algn="l" fontAlgn="base"/>
            <a:r>
              <a:rPr lang="lv-LV" sz="1800" b="1" i="0" dirty="0">
                <a:solidFill>
                  <a:srgbClr val="000000"/>
                </a:solidFill>
                <a:effectLst/>
                <a:latin typeface="Calibri" panose="020F0502020204030204" pitchFamily="34" charset="0"/>
              </a:rPr>
              <a:t>03.09.2022. </a:t>
            </a:r>
            <a:endParaRPr lang="lv-LV" sz="1800" b="0" i="0" dirty="0">
              <a:solidFill>
                <a:srgbClr val="000000"/>
              </a:solidFill>
              <a:effectLst/>
              <a:latin typeface="Calibri" panose="020F0502020204030204" pitchFamily="34" charset="0"/>
            </a:endParaRPr>
          </a:p>
          <a:p>
            <a:pPr algn="l" fontAlgn="base"/>
            <a:r>
              <a:rPr lang="lv-LV" sz="1800" b="0" i="0" dirty="0">
                <a:solidFill>
                  <a:srgbClr val="000000"/>
                </a:solidFill>
                <a:effectLst/>
                <a:latin typeface="Calibri" panose="020F0502020204030204" pitchFamily="34" charset="0"/>
                <a:hlinkClick r:id="rId3"/>
              </a:rPr>
              <a:t>https://xtv.lv/rigatv24/video/mO7rQkaKNMK-03_09_2022_izglitiba_vara_lizda_1_dala</a:t>
            </a:r>
            <a:br>
              <a:rPr lang="lv-LV" sz="1800" b="0" i="0" dirty="0">
                <a:solidFill>
                  <a:srgbClr val="000000"/>
                </a:solidFill>
                <a:effectLst/>
                <a:latin typeface="Calibri" panose="020F0502020204030204" pitchFamily="34" charset="0"/>
              </a:rPr>
            </a:br>
            <a:endParaRPr lang="lv-LV" sz="1800" b="0" i="0" dirty="0">
              <a:solidFill>
                <a:srgbClr val="000000"/>
              </a:solidFill>
              <a:effectLst/>
              <a:latin typeface="Calibri" panose="020F0502020204030204" pitchFamily="34" charset="0"/>
            </a:endParaRPr>
          </a:p>
          <a:p>
            <a:pPr algn="l" fontAlgn="base"/>
            <a:r>
              <a:rPr lang="lv-LV" sz="1800" b="0" i="0" dirty="0">
                <a:solidFill>
                  <a:srgbClr val="000000"/>
                </a:solidFill>
                <a:effectLst/>
                <a:latin typeface="Calibri" panose="020F0502020204030204" pitchFamily="34" charset="0"/>
                <a:hlinkClick r:id="rId4"/>
              </a:rPr>
              <a:t>https://xtv.lv/rigatv24/video/lmNmRBq57OP-03_09_2022_izglitiba_vara_lizda_2_dala</a:t>
            </a:r>
            <a:endParaRPr lang="lv-LV" dirty="0"/>
          </a:p>
        </p:txBody>
      </p:sp>
      <p:grpSp>
        <p:nvGrpSpPr>
          <p:cNvPr id="4" name="Group 5">
            <a:extLst>
              <a:ext uri="{FF2B5EF4-FFF2-40B4-BE49-F238E27FC236}">
                <a16:creationId xmlns:a16="http://schemas.microsoft.com/office/drawing/2014/main" id="{25D1D52E-AE82-DFDC-02A3-97A61C15B9D0}"/>
              </a:ext>
            </a:extLst>
          </p:cNvPr>
          <p:cNvGrpSpPr/>
          <p:nvPr/>
        </p:nvGrpSpPr>
        <p:grpSpPr>
          <a:xfrm>
            <a:off x="-3" y="-2"/>
            <a:ext cx="1231644" cy="6858002"/>
            <a:chOff x="-3" y="-2"/>
            <a:chExt cx="923733" cy="6858003"/>
          </a:xfrm>
        </p:grpSpPr>
        <p:pic>
          <p:nvPicPr>
            <p:cNvPr id="7" name="Picture 6">
              <a:extLst>
                <a:ext uri="{FF2B5EF4-FFF2-40B4-BE49-F238E27FC236}">
                  <a16:creationId xmlns:a16="http://schemas.microsoft.com/office/drawing/2014/main" id="{2A6530A5-5B43-CF72-0AE6-61C8BCB3F0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967138" y="2967133"/>
              <a:ext cx="6858003" cy="923733"/>
            </a:xfrm>
            <a:prstGeom prst="rect">
              <a:avLst/>
            </a:prstGeom>
          </p:spPr>
        </p:pic>
        <p:pic>
          <p:nvPicPr>
            <p:cNvPr id="10" name="Picture 7">
              <a:extLst>
                <a:ext uri="{FF2B5EF4-FFF2-40B4-BE49-F238E27FC236}">
                  <a16:creationId xmlns:a16="http://schemas.microsoft.com/office/drawing/2014/main" id="{2BEBCDF5-CA13-59AD-7D9E-D4E3D6D3FFB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037" y="53303"/>
              <a:ext cx="734326" cy="716414"/>
            </a:xfrm>
            <a:prstGeom prst="rect">
              <a:avLst/>
            </a:prstGeom>
          </p:spPr>
        </p:pic>
      </p:grpSp>
    </p:spTree>
    <p:extLst>
      <p:ext uri="{BB962C8B-B14F-4D97-AF65-F5344CB8AC3E}">
        <p14:creationId xmlns:p14="http://schemas.microsoft.com/office/powerpoint/2010/main" val="296341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747A504-C458-4A57-A96B-6AB5B499BBC1}" type="slidenum">
              <a:rPr lang="lv-LV" smtClean="0"/>
              <a:t>5</a:t>
            </a:fld>
            <a:endParaRPr lang="lv-LV"/>
          </a:p>
        </p:txBody>
      </p:sp>
      <p:pic>
        <p:nvPicPr>
          <p:cNvPr id="6" name="Picture 5">
            <a:extLst>
              <a:ext uri="{FF2B5EF4-FFF2-40B4-BE49-F238E27FC236}">
                <a16:creationId xmlns:a16="http://schemas.microsoft.com/office/drawing/2014/main" id="{335A1348-8714-4CC7-B41F-E93AAFF530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967138" y="2967133"/>
            <a:ext cx="6858003" cy="923733"/>
          </a:xfrm>
          <a:prstGeom prst="rect">
            <a:avLst/>
          </a:prstGeom>
        </p:spPr>
      </p:pic>
      <p:pic>
        <p:nvPicPr>
          <p:cNvPr id="3074" name="Picture 2">
            <a:extLst>
              <a:ext uri="{FF2B5EF4-FFF2-40B4-BE49-F238E27FC236}">
                <a16:creationId xmlns:a16="http://schemas.microsoft.com/office/drawing/2014/main" id="{1DBECFCC-F4B6-0FF6-0BBC-1500A93A3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170" y="171449"/>
            <a:ext cx="6241198" cy="30492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F2C2B0AB-519D-6C7B-1C77-70DA94F544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9050" y="3632103"/>
            <a:ext cx="6058318" cy="29339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8ABD910-E2A7-FF15-0812-617D21479B3B}"/>
              </a:ext>
            </a:extLst>
          </p:cNvPr>
          <p:cNvSpPr txBox="1"/>
          <p:nvPr/>
        </p:nvSpPr>
        <p:spPr>
          <a:xfrm>
            <a:off x="7529807" y="136525"/>
            <a:ext cx="4479313" cy="5909310"/>
          </a:xfrm>
          <a:prstGeom prst="rect">
            <a:avLst/>
          </a:prstGeom>
          <a:noFill/>
        </p:spPr>
        <p:txBody>
          <a:bodyPr wrap="square">
            <a:spAutoFit/>
          </a:bodyPr>
          <a:lstStyle/>
          <a:p>
            <a:pPr algn="l" fontAlgn="base"/>
            <a:endParaRPr lang="lv-LV" sz="1800" b="0" i="0" dirty="0">
              <a:solidFill>
                <a:srgbClr val="000000"/>
              </a:solidFill>
              <a:effectLst/>
              <a:latin typeface="Calibri" panose="020F0502020204030204" pitchFamily="34" charset="0"/>
            </a:endParaRPr>
          </a:p>
          <a:p>
            <a:pPr algn="l" fontAlgn="base"/>
            <a:r>
              <a:rPr lang="lv-LV" sz="1800" b="1" i="0" dirty="0">
                <a:solidFill>
                  <a:srgbClr val="000000"/>
                </a:solidFill>
                <a:effectLst/>
                <a:latin typeface="Calibri" panose="020F0502020204030204" pitchFamily="34" charset="0"/>
              </a:rPr>
              <a:t>10.09.2022. </a:t>
            </a:r>
            <a:endParaRPr lang="lv-LV" sz="1800" b="0" i="0" dirty="0">
              <a:solidFill>
                <a:srgbClr val="000000"/>
              </a:solidFill>
              <a:effectLst/>
              <a:latin typeface="Calibri" panose="020F0502020204030204" pitchFamily="34" charset="0"/>
            </a:endParaRPr>
          </a:p>
          <a:p>
            <a:pPr algn="l" fontAlgn="base"/>
            <a:r>
              <a:rPr lang="lv-LV" sz="1800" b="0" i="0" dirty="0">
                <a:solidFill>
                  <a:srgbClr val="000000"/>
                </a:solidFill>
                <a:effectLst/>
                <a:latin typeface="Calibri" panose="020F0502020204030204" pitchFamily="34" charset="0"/>
                <a:hlinkClick r:id="rId6"/>
              </a:rPr>
              <a:t>https://xtv.lv/rigatv24/video/x2NAbmxP7rd-10_09_2022_izglitiba_vara_lizda_1_dala</a:t>
            </a:r>
            <a:br>
              <a:rPr lang="lv-LV" sz="1800" b="0" i="0" dirty="0">
                <a:solidFill>
                  <a:srgbClr val="000000"/>
                </a:solidFill>
                <a:effectLst/>
                <a:latin typeface="Calibri" panose="020F0502020204030204" pitchFamily="34" charset="0"/>
              </a:rPr>
            </a:br>
            <a:endParaRPr lang="lv-LV" sz="1800" b="0" i="0" dirty="0">
              <a:solidFill>
                <a:srgbClr val="000000"/>
              </a:solidFill>
              <a:effectLst/>
              <a:latin typeface="Calibri" panose="020F0502020204030204" pitchFamily="34" charset="0"/>
            </a:endParaRPr>
          </a:p>
          <a:p>
            <a:pPr algn="l" fontAlgn="base"/>
            <a:r>
              <a:rPr lang="lv-LV" b="0" i="0" dirty="0">
                <a:effectLst/>
                <a:latin typeface="Segoe UI Web (East European)"/>
                <a:hlinkClick r:id="rId7"/>
              </a:rPr>
              <a:t>https://xtv.lv/rigatv24/video/Vnplk0EjGz2-10_09_2022_izglitiba_vara_lizda_2_dala</a:t>
            </a:r>
            <a:br>
              <a:rPr lang="lv-LV" dirty="0"/>
            </a:br>
            <a:endParaRPr lang="lv-LV" sz="1800" b="0" i="0" dirty="0">
              <a:solidFill>
                <a:srgbClr val="000000"/>
              </a:solidFill>
              <a:effectLst/>
              <a:latin typeface="Calibri" panose="020F0502020204030204" pitchFamily="34" charset="0"/>
            </a:endParaRPr>
          </a:p>
          <a:p>
            <a:pPr algn="l" fontAlgn="base"/>
            <a:r>
              <a:rPr lang="lv-LV" sz="1800" b="1" i="0" dirty="0">
                <a:solidFill>
                  <a:srgbClr val="000000"/>
                </a:solidFill>
                <a:effectLst/>
                <a:latin typeface="Calibri" panose="020F0502020204030204" pitchFamily="34" charset="0"/>
              </a:rPr>
              <a:t>17.09.2022. </a:t>
            </a:r>
            <a:endParaRPr lang="lv-LV" sz="1800" b="0" i="0" dirty="0">
              <a:solidFill>
                <a:srgbClr val="000000"/>
              </a:solidFill>
              <a:effectLst/>
              <a:latin typeface="Calibri" panose="020F0502020204030204" pitchFamily="34" charset="0"/>
            </a:endParaRPr>
          </a:p>
          <a:p>
            <a:pPr algn="l" fontAlgn="base"/>
            <a:r>
              <a:rPr lang="lv-LV" sz="1800" b="0" i="0" dirty="0">
                <a:solidFill>
                  <a:srgbClr val="000000"/>
                </a:solidFill>
                <a:effectLst/>
                <a:latin typeface="Calibri" panose="020F0502020204030204" pitchFamily="34" charset="0"/>
                <a:hlinkClick r:id="rId8"/>
              </a:rPr>
              <a:t>https://xtv.lv/rigatv24/video/mz7B0n2vpXE-17_09_2022_izglitiba_vara_lizda_1_dala</a:t>
            </a:r>
            <a:br>
              <a:rPr lang="lv-LV" sz="1800" b="0" i="0" dirty="0">
                <a:solidFill>
                  <a:srgbClr val="000000"/>
                </a:solidFill>
                <a:effectLst/>
                <a:latin typeface="Calibri" panose="020F0502020204030204" pitchFamily="34" charset="0"/>
              </a:rPr>
            </a:br>
            <a:endParaRPr lang="lv-LV" sz="1800" b="0" i="0" dirty="0">
              <a:solidFill>
                <a:srgbClr val="000000"/>
              </a:solidFill>
              <a:effectLst/>
              <a:latin typeface="Calibri" panose="020F0502020204030204" pitchFamily="34" charset="0"/>
            </a:endParaRPr>
          </a:p>
          <a:p>
            <a:pPr algn="l" fontAlgn="base"/>
            <a:r>
              <a:rPr lang="lv-LV" b="0" i="0" dirty="0">
                <a:solidFill>
                  <a:srgbClr val="242424"/>
                </a:solidFill>
                <a:effectLst/>
                <a:latin typeface="Segoe UI Web (East European)"/>
                <a:hlinkClick r:id="rId9"/>
              </a:rPr>
              <a:t>https://xtv.lv/rigatv24/video/20Gyorv5NvE-17_09_2022_izglitiba_vara_lizda_2_dala</a:t>
            </a:r>
            <a:br>
              <a:rPr lang="lv-LV" sz="1800" b="1" i="0" dirty="0">
                <a:solidFill>
                  <a:srgbClr val="000000"/>
                </a:solidFill>
                <a:effectLst/>
                <a:latin typeface="Calibri" panose="020F0502020204030204" pitchFamily="34" charset="0"/>
              </a:rPr>
            </a:br>
            <a:endParaRPr lang="lv-LV" sz="1800" b="0" i="0" dirty="0">
              <a:solidFill>
                <a:srgbClr val="000000"/>
              </a:solidFill>
              <a:effectLst/>
              <a:latin typeface="Calibri" panose="020F0502020204030204" pitchFamily="34" charset="0"/>
            </a:endParaRPr>
          </a:p>
          <a:p>
            <a:pPr algn="l" fontAlgn="base"/>
            <a:r>
              <a:rPr lang="lv-LV" sz="1800" b="1" i="0" dirty="0">
                <a:solidFill>
                  <a:srgbClr val="000000"/>
                </a:solidFill>
                <a:effectLst/>
                <a:latin typeface="Calibri" panose="020F0502020204030204" pitchFamily="34" charset="0"/>
              </a:rPr>
              <a:t>24.09.2022. </a:t>
            </a:r>
            <a:endParaRPr lang="lv-LV" sz="1800" b="0" i="0" dirty="0">
              <a:solidFill>
                <a:srgbClr val="000000"/>
              </a:solidFill>
              <a:effectLst/>
              <a:latin typeface="Calibri" panose="020F0502020204030204" pitchFamily="34" charset="0"/>
            </a:endParaRPr>
          </a:p>
          <a:p>
            <a:pPr algn="l" fontAlgn="base"/>
            <a:r>
              <a:rPr lang="lv-LV" sz="1800" b="0" i="0" dirty="0">
                <a:solidFill>
                  <a:srgbClr val="000000"/>
                </a:solidFill>
                <a:effectLst/>
                <a:latin typeface="Calibri" panose="020F0502020204030204" pitchFamily="34" charset="0"/>
                <a:hlinkClick r:id="rId10"/>
              </a:rPr>
              <a:t>https://xtv.lv/rigatv24/video/8AGOYOKPNQ2-24_09_2022_izglitiba_vara_lizda_1_dala</a:t>
            </a:r>
            <a:br>
              <a:rPr lang="lv-LV" sz="1800" b="0" i="0" dirty="0">
                <a:solidFill>
                  <a:srgbClr val="000000"/>
                </a:solidFill>
                <a:effectLst/>
                <a:latin typeface="Calibri" panose="020F0502020204030204" pitchFamily="34" charset="0"/>
              </a:rPr>
            </a:br>
            <a:endParaRPr lang="lv-LV" sz="1800" b="0" i="0" dirty="0">
              <a:solidFill>
                <a:srgbClr val="000000"/>
              </a:solidFill>
              <a:effectLst/>
              <a:latin typeface="Calibri" panose="020F0502020204030204" pitchFamily="34" charset="0"/>
            </a:endParaRPr>
          </a:p>
          <a:p>
            <a:pPr algn="l" fontAlgn="base"/>
            <a:r>
              <a:rPr lang="lv-LV" sz="1800" b="0" i="0" dirty="0">
                <a:solidFill>
                  <a:srgbClr val="000000"/>
                </a:solidFill>
                <a:effectLst/>
                <a:latin typeface="Calibri" panose="020F0502020204030204" pitchFamily="34" charset="0"/>
                <a:hlinkClick r:id="rId11"/>
              </a:rPr>
              <a:t>https://xtv.lv/rigatv24/video/wY7PQzr5G9E-24_09_2022_izglitiba_vara_lizda_2_dala</a:t>
            </a:r>
            <a:endParaRPr lang="lv-LV" sz="18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766807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CF156D-EFA1-4495-9C64-065FF5815A88}" type="slidenum">
              <a:rPr kumimoji="0" lang="lv-LV" sz="1800" b="0" i="0" u="none" strike="noStrike" kern="1200" cap="none" spc="0" normalizeH="0" baseline="0" noProof="0" smtClean="0">
                <a:ln>
                  <a:noFill/>
                </a:ln>
                <a:solidFill>
                  <a:srgbClr val="66469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lv-LV" sz="1800" b="0" i="0" u="none" strike="noStrike" kern="1200" cap="none" spc="0" normalizeH="0" baseline="0" noProof="0">
              <a:ln>
                <a:noFill/>
              </a:ln>
              <a:solidFill>
                <a:srgbClr val="664690"/>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F8C00594-2BA6-40EA-AF55-41A0A66F2D1E}"/>
              </a:ext>
            </a:extLst>
          </p:cNvPr>
          <p:cNvGrpSpPr/>
          <p:nvPr/>
        </p:nvGrpSpPr>
        <p:grpSpPr>
          <a:xfrm>
            <a:off x="-3" y="-2"/>
            <a:ext cx="1231644" cy="6858002"/>
            <a:chOff x="-3" y="-2"/>
            <a:chExt cx="923733" cy="6858003"/>
          </a:xfrm>
        </p:grpSpPr>
        <p:pic>
          <p:nvPicPr>
            <p:cNvPr id="7" name="Picture 6">
              <a:extLst>
                <a:ext uri="{FF2B5EF4-FFF2-40B4-BE49-F238E27FC236}">
                  <a16:creationId xmlns:a16="http://schemas.microsoft.com/office/drawing/2014/main" id="{65254DA0-BC04-4FF3-87F7-273F662669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967138" y="2967133"/>
              <a:ext cx="6858003" cy="923733"/>
            </a:xfrm>
            <a:prstGeom prst="rect">
              <a:avLst/>
            </a:prstGeom>
          </p:spPr>
        </p:pic>
        <p:pic>
          <p:nvPicPr>
            <p:cNvPr id="8" name="Picture 7">
              <a:extLst>
                <a:ext uri="{FF2B5EF4-FFF2-40B4-BE49-F238E27FC236}">
                  <a16:creationId xmlns:a16="http://schemas.microsoft.com/office/drawing/2014/main" id="{3810D6EB-AF9A-413D-B83B-511299AF9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37" y="53303"/>
              <a:ext cx="734326" cy="716414"/>
            </a:xfrm>
            <a:prstGeom prst="rect">
              <a:avLst/>
            </a:prstGeom>
          </p:spPr>
        </p:pic>
      </p:grpSp>
      <p:sp>
        <p:nvSpPr>
          <p:cNvPr id="5" name="Virsraksts 3">
            <a:extLst>
              <a:ext uri="{FF2B5EF4-FFF2-40B4-BE49-F238E27FC236}">
                <a16:creationId xmlns:a16="http://schemas.microsoft.com/office/drawing/2014/main" id="{B31E6CCC-A286-BF54-901A-0B888575FFD2}"/>
              </a:ext>
            </a:extLst>
          </p:cNvPr>
          <p:cNvSpPr txBox="1">
            <a:spLocks/>
          </p:cNvSpPr>
          <p:nvPr/>
        </p:nvSpPr>
        <p:spPr>
          <a:xfrm>
            <a:off x="1530605" y="535038"/>
            <a:ext cx="10254649" cy="11448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2800" b="1" dirty="0"/>
              <a:t>Poster + calendar for Teachers' Day with the motto of social dialogue</a:t>
            </a:r>
          </a:p>
          <a:p>
            <a:br>
              <a:rPr lang="lv-LV" sz="2800" b="1" dirty="0">
                <a:solidFill>
                  <a:srgbClr val="002060"/>
                </a:solidFill>
                <a:latin typeface="+mn-lt"/>
                <a:ea typeface="Calibri" panose="020F0502020204030204" pitchFamily="34" charset="0"/>
                <a:cs typeface="Times New Roman" panose="02020603050405020304" pitchFamily="18" charset="0"/>
              </a:rPr>
            </a:br>
            <a:endParaRPr lang="lv-LV" sz="2800" b="1" dirty="0">
              <a:solidFill>
                <a:srgbClr val="002060"/>
              </a:solidFill>
              <a:latin typeface="+mn-lt"/>
            </a:endParaRPr>
          </a:p>
        </p:txBody>
      </p:sp>
      <p:pic>
        <p:nvPicPr>
          <p:cNvPr id="6146" name="Picture 2">
            <a:extLst>
              <a:ext uri="{FF2B5EF4-FFF2-40B4-BE49-F238E27FC236}">
                <a16:creationId xmlns:a16="http://schemas.microsoft.com/office/drawing/2014/main" id="{CD1167D6-ED4A-5DF2-F423-5E180E85AF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112" y="1107465"/>
            <a:ext cx="5743955" cy="4898773"/>
          </a:xfrm>
          <a:prstGeom prst="rect">
            <a:avLst/>
          </a:prstGeom>
          <a:noFill/>
          <a:extLst>
            <a:ext uri="{909E8E84-426E-40DD-AFC4-6F175D3DCCD1}">
              <a14:hiddenFill xmlns:a14="http://schemas.microsoft.com/office/drawing/2010/main">
                <a:solidFill>
                  <a:srgbClr val="FFFFFF"/>
                </a:solidFill>
              </a14:hiddenFill>
            </a:ext>
          </a:extLst>
        </p:spPr>
      </p:pic>
      <p:pic>
        <p:nvPicPr>
          <p:cNvPr id="3" name="Attēls 2">
            <a:extLst>
              <a:ext uri="{FF2B5EF4-FFF2-40B4-BE49-F238E27FC236}">
                <a16:creationId xmlns:a16="http://schemas.microsoft.com/office/drawing/2014/main" id="{305B04D9-C6F8-A881-9B73-FECF3B5932A7}"/>
              </a:ext>
            </a:extLst>
          </p:cNvPr>
          <p:cNvPicPr>
            <a:picLocks noChangeAspect="1"/>
          </p:cNvPicPr>
          <p:nvPr/>
        </p:nvPicPr>
        <p:blipFill>
          <a:blip r:embed="rId5"/>
          <a:stretch>
            <a:fillRect/>
          </a:stretch>
        </p:blipFill>
        <p:spPr>
          <a:xfrm>
            <a:off x="7518400" y="1019544"/>
            <a:ext cx="4230803" cy="5641070"/>
          </a:xfrm>
          <a:prstGeom prst="rect">
            <a:avLst/>
          </a:prstGeom>
        </p:spPr>
      </p:pic>
    </p:spTree>
    <p:extLst>
      <p:ext uri="{BB962C8B-B14F-4D97-AF65-F5344CB8AC3E}">
        <p14:creationId xmlns:p14="http://schemas.microsoft.com/office/powerpoint/2010/main" val="397767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33332A5A-2786-4AF2-DFB2-B8C8E6A563A9}"/>
              </a:ext>
            </a:extLst>
          </p:cNvPr>
          <p:cNvSpPr>
            <a:spLocks noGrp="1"/>
          </p:cNvSpPr>
          <p:nvPr>
            <p:ph type="sldNum" sz="quarter" idx="12"/>
          </p:nvPr>
        </p:nvSpPr>
        <p:spPr/>
        <p:txBody>
          <a:bodyPr/>
          <a:lstStyle/>
          <a:p>
            <a:fld id="{E9CF156D-EFA1-4495-9C64-065FF5815A88}" type="slidenum">
              <a:rPr lang="lv-LV" smtClean="0"/>
              <a:t>7</a:t>
            </a:fld>
            <a:endParaRPr lang="lv-LV"/>
          </a:p>
        </p:txBody>
      </p:sp>
      <p:pic>
        <p:nvPicPr>
          <p:cNvPr id="4" name="Picture 4" descr="Konf1">
            <a:extLst>
              <a:ext uri="{FF2B5EF4-FFF2-40B4-BE49-F238E27FC236}">
                <a16:creationId xmlns:a16="http://schemas.microsoft.com/office/drawing/2014/main" id="{BD1D7714-BC54-63EE-2641-AD956FB79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320" y="370839"/>
            <a:ext cx="4348480" cy="57979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EDF3084-64A0-54F9-E4EC-C0AF100B4383}"/>
              </a:ext>
            </a:extLst>
          </p:cNvPr>
          <p:cNvSpPr txBox="1"/>
          <p:nvPr/>
        </p:nvSpPr>
        <p:spPr>
          <a:xfrm>
            <a:off x="5466082" y="1236038"/>
            <a:ext cx="1310638" cy="461665"/>
          </a:xfrm>
          <a:prstGeom prst="rect">
            <a:avLst/>
          </a:prstGeom>
          <a:noFill/>
        </p:spPr>
        <p:txBody>
          <a:bodyPr wrap="square">
            <a:spAutoFit/>
          </a:bodyPr>
          <a:lstStyle/>
          <a:p>
            <a:r>
              <a:rPr lang="lv-LV" sz="2400" b="1" dirty="0" err="1"/>
              <a:t>Banner</a:t>
            </a:r>
            <a:r>
              <a:rPr lang="lv-LV" sz="2400" b="1" dirty="0"/>
              <a:t> </a:t>
            </a:r>
          </a:p>
        </p:txBody>
      </p:sp>
      <p:pic>
        <p:nvPicPr>
          <p:cNvPr id="7" name="Attēls 6">
            <a:extLst>
              <a:ext uri="{FF2B5EF4-FFF2-40B4-BE49-F238E27FC236}">
                <a16:creationId xmlns:a16="http://schemas.microsoft.com/office/drawing/2014/main" id="{A70C72C5-A9E4-C770-2AB3-B5A315053FB2}"/>
              </a:ext>
            </a:extLst>
          </p:cNvPr>
          <p:cNvPicPr>
            <a:picLocks noChangeAspect="1"/>
          </p:cNvPicPr>
          <p:nvPr/>
        </p:nvPicPr>
        <p:blipFill rotWithShape="1">
          <a:blip r:embed="rId3"/>
          <a:srcRect l="50520" t="19303" r="19456" b="9592"/>
          <a:stretch/>
        </p:blipFill>
        <p:spPr bwMode="auto">
          <a:xfrm>
            <a:off x="7315202" y="703296"/>
            <a:ext cx="4243705" cy="56530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7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CF156D-EFA1-4495-9C64-065FF5815A88}" type="slidenum">
              <a:rPr kumimoji="0" lang="lv-LV" sz="1800" b="0" i="0" u="none" strike="noStrike" kern="1200" cap="none" spc="0" normalizeH="0" baseline="0" noProof="0" smtClean="0">
                <a:ln>
                  <a:noFill/>
                </a:ln>
                <a:solidFill>
                  <a:srgbClr val="66469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lv-LV" sz="1800" b="0" i="0" u="none" strike="noStrike" kern="1200" cap="none" spc="0" normalizeH="0" baseline="0" noProof="0">
              <a:ln>
                <a:noFill/>
              </a:ln>
              <a:solidFill>
                <a:srgbClr val="664690"/>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F8C00594-2BA6-40EA-AF55-41A0A66F2D1E}"/>
              </a:ext>
            </a:extLst>
          </p:cNvPr>
          <p:cNvGrpSpPr/>
          <p:nvPr/>
        </p:nvGrpSpPr>
        <p:grpSpPr>
          <a:xfrm>
            <a:off x="-3" y="-2"/>
            <a:ext cx="1231644" cy="6858002"/>
            <a:chOff x="-3" y="-2"/>
            <a:chExt cx="923733" cy="6858003"/>
          </a:xfrm>
        </p:grpSpPr>
        <p:pic>
          <p:nvPicPr>
            <p:cNvPr id="7" name="Picture 6">
              <a:extLst>
                <a:ext uri="{FF2B5EF4-FFF2-40B4-BE49-F238E27FC236}">
                  <a16:creationId xmlns:a16="http://schemas.microsoft.com/office/drawing/2014/main" id="{65254DA0-BC04-4FF3-87F7-273F662669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967138" y="2967133"/>
              <a:ext cx="6858003" cy="923733"/>
            </a:xfrm>
            <a:prstGeom prst="rect">
              <a:avLst/>
            </a:prstGeom>
          </p:spPr>
        </p:pic>
        <p:pic>
          <p:nvPicPr>
            <p:cNvPr id="8" name="Picture 7">
              <a:extLst>
                <a:ext uri="{FF2B5EF4-FFF2-40B4-BE49-F238E27FC236}">
                  <a16:creationId xmlns:a16="http://schemas.microsoft.com/office/drawing/2014/main" id="{3810D6EB-AF9A-413D-B83B-511299AF9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37" y="53303"/>
              <a:ext cx="734326" cy="716414"/>
            </a:xfrm>
            <a:prstGeom prst="rect">
              <a:avLst/>
            </a:prstGeom>
          </p:spPr>
        </p:pic>
      </p:grpSp>
      <p:sp>
        <p:nvSpPr>
          <p:cNvPr id="5" name="Virsraksts 3">
            <a:extLst>
              <a:ext uri="{FF2B5EF4-FFF2-40B4-BE49-F238E27FC236}">
                <a16:creationId xmlns:a16="http://schemas.microsoft.com/office/drawing/2014/main" id="{B31E6CCC-A286-BF54-901A-0B888575FFD2}"/>
              </a:ext>
            </a:extLst>
          </p:cNvPr>
          <p:cNvSpPr txBox="1">
            <a:spLocks/>
          </p:cNvSpPr>
          <p:nvPr/>
        </p:nvSpPr>
        <p:spPr>
          <a:xfrm>
            <a:off x="1479805" y="585838"/>
            <a:ext cx="10254649" cy="10702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3600" dirty="0"/>
              <a:t>Six presentations on social dialogue</a:t>
            </a:r>
            <a:r>
              <a:rPr lang="lv-LV" sz="3600" dirty="0"/>
              <a:t>. </a:t>
            </a:r>
            <a:r>
              <a:rPr lang="lv-LV" sz="3600" dirty="0" err="1"/>
              <a:t>Included</a:t>
            </a:r>
            <a:r>
              <a:rPr lang="lv-LV" sz="3600" dirty="0"/>
              <a:t> </a:t>
            </a:r>
            <a:r>
              <a:rPr lang="lv-LV" sz="3600" dirty="0" err="1"/>
              <a:t>topics</a:t>
            </a:r>
            <a:r>
              <a:rPr lang="lv-LV" sz="3600" dirty="0"/>
              <a:t>:</a:t>
            </a:r>
            <a:endParaRPr lang="en-US" sz="3600" dirty="0"/>
          </a:p>
          <a:p>
            <a:br>
              <a:rPr lang="lv-LV" sz="3600" b="1" dirty="0">
                <a:solidFill>
                  <a:srgbClr val="002060"/>
                </a:solidFill>
                <a:latin typeface="+mn-lt"/>
                <a:ea typeface="Calibri" panose="020F0502020204030204" pitchFamily="34" charset="0"/>
                <a:cs typeface="Times New Roman" panose="02020603050405020304" pitchFamily="18" charset="0"/>
              </a:rPr>
            </a:br>
            <a:endParaRPr lang="lv-LV" sz="3600" b="1" dirty="0">
              <a:solidFill>
                <a:srgbClr val="002060"/>
              </a:solidFill>
              <a:latin typeface="+mn-lt"/>
            </a:endParaRPr>
          </a:p>
        </p:txBody>
      </p:sp>
      <p:sp>
        <p:nvSpPr>
          <p:cNvPr id="3" name="TextBox 2">
            <a:extLst>
              <a:ext uri="{FF2B5EF4-FFF2-40B4-BE49-F238E27FC236}">
                <a16:creationId xmlns:a16="http://schemas.microsoft.com/office/drawing/2014/main" id="{2E45A68D-57D6-F25B-F958-F87046580B91}"/>
              </a:ext>
            </a:extLst>
          </p:cNvPr>
          <p:cNvSpPr txBox="1"/>
          <p:nvPr/>
        </p:nvSpPr>
        <p:spPr>
          <a:xfrm>
            <a:off x="1242060" y="1120959"/>
            <a:ext cx="5046980" cy="4401205"/>
          </a:xfrm>
          <a:prstGeom prst="rect">
            <a:avLst/>
          </a:prstGeom>
          <a:noFill/>
        </p:spPr>
        <p:txBody>
          <a:bodyPr wrap="square">
            <a:spAutoFit/>
          </a:bodyPr>
          <a:lstStyle/>
          <a:p>
            <a:pPr marL="457200" marR="0" indent="-457200" algn="just" rtl="0">
              <a:spcBef>
                <a:spcPts val="1200"/>
              </a:spcBef>
              <a:buFont typeface="+mj-lt"/>
              <a:buAutoNum type="arabicPeriod"/>
            </a:pPr>
            <a:r>
              <a:rPr lang="en-GB" sz="2000" b="0" i="0" u="none" strike="noStrike" baseline="0" dirty="0"/>
              <a:t>Social dialogue</a:t>
            </a:r>
          </a:p>
          <a:p>
            <a:pPr marL="457200" marR="0" indent="-457200" algn="just" rtl="0">
              <a:spcBef>
                <a:spcPts val="1200"/>
              </a:spcBef>
              <a:buFont typeface="+mj-lt"/>
              <a:buAutoNum type="arabicPeriod"/>
            </a:pPr>
            <a:r>
              <a:rPr lang="en-US" sz="2000" b="0" i="0" u="none" strike="noStrike" baseline="0" dirty="0"/>
              <a:t>Social and cooperation partners</a:t>
            </a:r>
            <a:endParaRPr lang="lv-LV" sz="2000" b="0" i="0" u="none" strike="noStrike" baseline="0" dirty="0"/>
          </a:p>
          <a:p>
            <a:pPr marL="457200" marR="0" indent="-457200" algn="just" rtl="0">
              <a:spcBef>
                <a:spcPts val="1200"/>
              </a:spcBef>
              <a:buFont typeface="+mj-lt"/>
              <a:buAutoNum type="arabicPeriod"/>
            </a:pPr>
            <a:r>
              <a:rPr lang="en-US" sz="2000" b="0" i="0" u="none" strike="noStrike" baseline="0" dirty="0"/>
              <a:t>Bilateral and tripartite social dialogue</a:t>
            </a:r>
            <a:endParaRPr lang="lv-LV" sz="2000" dirty="0"/>
          </a:p>
          <a:p>
            <a:pPr marL="457200" marR="0" indent="-457200" algn="just" rtl="0">
              <a:spcBef>
                <a:spcPts val="1200"/>
              </a:spcBef>
              <a:buFont typeface="+mj-lt"/>
              <a:buAutoNum type="arabicPeriod"/>
            </a:pPr>
            <a:r>
              <a:rPr lang="en-US" sz="2000" b="0" i="0" u="none" strike="noStrike" baseline="0" dirty="0"/>
              <a:t>Social and cooperation partners in the education sector</a:t>
            </a:r>
          </a:p>
          <a:p>
            <a:pPr marL="457200" marR="0" indent="-457200" algn="just" rtl="0">
              <a:spcBef>
                <a:spcPts val="1200"/>
              </a:spcBef>
              <a:buFont typeface="+mj-lt"/>
              <a:buAutoNum type="arabicPeriod"/>
            </a:pPr>
            <a:r>
              <a:rPr lang="en-US" sz="2000" b="0" i="0" u="none" strike="noStrike" baseline="0" dirty="0"/>
              <a:t>Latvian Employers Confederation</a:t>
            </a:r>
            <a:endParaRPr lang="lv-LV" sz="2000" b="0" i="0" u="none" strike="noStrike" baseline="0" dirty="0"/>
          </a:p>
          <a:p>
            <a:pPr marL="457200" marR="0" indent="-457200" algn="just" rtl="0">
              <a:spcBef>
                <a:spcPts val="1200"/>
              </a:spcBef>
              <a:buFont typeface="+mj-lt"/>
              <a:buAutoNum type="arabicPeriod"/>
            </a:pPr>
            <a:r>
              <a:rPr lang="en-US" sz="2000" b="0" i="0" u="none" strike="noStrike" baseline="0" dirty="0"/>
              <a:t>Free Trade Union Confederation of Latvia</a:t>
            </a:r>
            <a:endParaRPr lang="lv-LV" sz="2000" b="0" i="0" u="none" strike="noStrike" baseline="0" dirty="0"/>
          </a:p>
          <a:p>
            <a:pPr marL="457200" marR="0" indent="-457200" algn="just" rtl="0">
              <a:spcBef>
                <a:spcPts val="1200"/>
              </a:spcBef>
              <a:buFont typeface="+mj-lt"/>
              <a:buAutoNum type="arabicPeriod"/>
            </a:pPr>
            <a:r>
              <a:rPr lang="en-GB" sz="2000" b="0" i="0" u="none" strike="noStrike" baseline="0" dirty="0"/>
              <a:t>Cabinet of Ministers</a:t>
            </a:r>
          </a:p>
          <a:p>
            <a:pPr marL="457200" marR="0" indent="-457200" algn="just" rtl="0">
              <a:spcBef>
                <a:spcPts val="1200"/>
              </a:spcBef>
              <a:buFont typeface="+mj-lt"/>
              <a:buAutoNum type="arabicPeriod"/>
            </a:pPr>
            <a:r>
              <a:rPr lang="it-IT" sz="2000" b="0" i="0" u="none" strike="noStrike" baseline="0" dirty="0"/>
              <a:t>Social dialogue in Latvia and Europe</a:t>
            </a:r>
          </a:p>
          <a:p>
            <a:pPr marL="457200" marR="0" indent="-457200" algn="just" rtl="0">
              <a:spcBef>
                <a:spcPts val="1200"/>
              </a:spcBef>
              <a:buFont typeface="+mj-lt"/>
              <a:buAutoNum type="arabicPeriod"/>
            </a:pPr>
            <a:endParaRPr lang="en-GB" sz="2000" b="0" i="0" u="none" strike="noStrike" baseline="0" dirty="0"/>
          </a:p>
        </p:txBody>
      </p:sp>
      <p:sp>
        <p:nvSpPr>
          <p:cNvPr id="9" name="TextBox 8">
            <a:extLst>
              <a:ext uri="{FF2B5EF4-FFF2-40B4-BE49-F238E27FC236}">
                <a16:creationId xmlns:a16="http://schemas.microsoft.com/office/drawing/2014/main" id="{798BCC47-7D13-CB53-DFA2-327D242E0C42}"/>
              </a:ext>
            </a:extLst>
          </p:cNvPr>
          <p:cNvSpPr txBox="1"/>
          <p:nvPr/>
        </p:nvSpPr>
        <p:spPr>
          <a:xfrm>
            <a:off x="6736080" y="1120959"/>
            <a:ext cx="4884420" cy="3477875"/>
          </a:xfrm>
          <a:prstGeom prst="rect">
            <a:avLst/>
          </a:prstGeom>
          <a:noFill/>
        </p:spPr>
        <p:txBody>
          <a:bodyPr wrap="square">
            <a:spAutoFit/>
          </a:bodyPr>
          <a:lstStyle/>
          <a:p>
            <a:pPr marR="0" algn="just" rtl="0">
              <a:spcBef>
                <a:spcPts val="1200"/>
              </a:spcBef>
            </a:pPr>
            <a:r>
              <a:rPr lang="lv-LV" sz="2000" b="0" i="0" u="none" strike="noStrike" baseline="0" dirty="0"/>
              <a:t>9. </a:t>
            </a:r>
            <a:r>
              <a:rPr lang="en-GB" sz="2000" b="0" i="0" u="none" strike="noStrike" baseline="0" dirty="0"/>
              <a:t>Normative acts regulating social dialogue</a:t>
            </a:r>
          </a:p>
          <a:p>
            <a:pPr marR="0" algn="just" rtl="0">
              <a:spcBef>
                <a:spcPts val="1200"/>
              </a:spcBef>
            </a:pPr>
            <a:r>
              <a:rPr lang="lv-LV" sz="2000" b="0" i="0" u="none" strike="noStrike" baseline="0" dirty="0"/>
              <a:t>10. </a:t>
            </a:r>
            <a:r>
              <a:rPr lang="fr-FR" sz="2000" b="0" i="0" u="none" strike="noStrike" baseline="0" dirty="0"/>
              <a:t>Social dialogue and </a:t>
            </a:r>
            <a:r>
              <a:rPr lang="fr-FR" sz="2000" b="0" i="0" u="none" strike="noStrike" baseline="0" dirty="0" err="1"/>
              <a:t>civic</a:t>
            </a:r>
            <a:r>
              <a:rPr lang="fr-FR" sz="2000" b="0" i="0" u="none" strike="noStrike" baseline="0" dirty="0"/>
              <a:t> participation</a:t>
            </a:r>
          </a:p>
          <a:p>
            <a:pPr marR="0" algn="just" rtl="0">
              <a:spcBef>
                <a:spcPts val="1200"/>
              </a:spcBef>
            </a:pPr>
            <a:r>
              <a:rPr lang="lv-LV" sz="2000" b="0" i="0" u="none" strike="noStrike" baseline="0" dirty="0"/>
              <a:t>11. </a:t>
            </a:r>
            <a:r>
              <a:rPr lang="en-US" sz="2000" b="0" i="0" u="none" strike="noStrike" baseline="0" dirty="0"/>
              <a:t>Areas of social dialogue partnership</a:t>
            </a:r>
          </a:p>
          <a:p>
            <a:pPr marR="0" algn="just" rtl="0">
              <a:spcBef>
                <a:spcPts val="1200"/>
              </a:spcBef>
            </a:pPr>
            <a:r>
              <a:rPr lang="lv-LV" sz="2000" b="0" i="0" u="none" strike="noStrike" baseline="0" dirty="0"/>
              <a:t>12. </a:t>
            </a:r>
            <a:r>
              <a:rPr lang="en-US" sz="2000" b="0" i="0" u="none" strike="noStrike" baseline="0" dirty="0"/>
              <a:t>Ethics of the implementation of social dialogue</a:t>
            </a:r>
            <a:endParaRPr lang="lv-LV" sz="2000" b="0" i="0" u="none" strike="noStrike" baseline="0" dirty="0"/>
          </a:p>
          <a:p>
            <a:pPr marR="0" algn="just" rtl="0">
              <a:spcBef>
                <a:spcPts val="1200"/>
              </a:spcBef>
            </a:pPr>
            <a:r>
              <a:rPr lang="lv-LV" sz="2000" b="0" i="0" u="none" strike="noStrike" baseline="0" dirty="0"/>
              <a:t>13. </a:t>
            </a:r>
            <a:r>
              <a:rPr lang="en-US" sz="2000" b="0" i="0" u="none" strike="noStrike" baseline="0" dirty="0"/>
              <a:t>Collective agreement</a:t>
            </a:r>
          </a:p>
          <a:p>
            <a:pPr marR="0" algn="just" rtl="0">
              <a:spcBef>
                <a:spcPts val="1200"/>
              </a:spcBef>
            </a:pPr>
            <a:r>
              <a:rPr lang="lv-LV" sz="2000" b="0" i="0" u="none" strike="noStrike" baseline="0" dirty="0"/>
              <a:t>14. </a:t>
            </a:r>
            <a:r>
              <a:rPr lang="en-US" sz="2000" b="0" i="0" u="none" strike="noStrike" baseline="0" dirty="0"/>
              <a:t>General agreement</a:t>
            </a:r>
            <a:endParaRPr lang="lv-LV" sz="2000" b="0" i="0" u="none" strike="noStrike" baseline="0" dirty="0"/>
          </a:p>
          <a:p>
            <a:pPr marR="0" algn="just" rtl="0">
              <a:spcBef>
                <a:spcPts val="1200"/>
              </a:spcBef>
            </a:pPr>
            <a:r>
              <a:rPr lang="lv-LV" sz="2000" b="0" i="0" u="none" strike="noStrike" baseline="0" dirty="0"/>
              <a:t>15. </a:t>
            </a:r>
            <a:r>
              <a:rPr lang="en-GB" sz="2000" b="0" i="0" u="none" strike="noStrike" baseline="0" dirty="0"/>
              <a:t>The role of media in social dialogue</a:t>
            </a:r>
          </a:p>
        </p:txBody>
      </p:sp>
    </p:spTree>
    <p:extLst>
      <p:ext uri="{BB962C8B-B14F-4D97-AF65-F5344CB8AC3E}">
        <p14:creationId xmlns:p14="http://schemas.microsoft.com/office/powerpoint/2010/main" val="2654960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747A504-C458-4A57-A96B-6AB5B499BBC1}" type="slidenum">
              <a:rPr lang="lv-LV" smtClean="0"/>
              <a:t>9</a:t>
            </a:fld>
            <a:endParaRPr lang="lv-LV"/>
          </a:p>
        </p:txBody>
      </p:sp>
      <p:pic>
        <p:nvPicPr>
          <p:cNvPr id="6" name="Picture 5">
            <a:extLst>
              <a:ext uri="{FF2B5EF4-FFF2-40B4-BE49-F238E27FC236}">
                <a16:creationId xmlns:a16="http://schemas.microsoft.com/office/drawing/2014/main" id="{335A1348-8714-4CC7-B41F-E93AAFF530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967138" y="2967133"/>
            <a:ext cx="6858003" cy="923733"/>
          </a:xfrm>
          <a:prstGeom prst="rect">
            <a:avLst/>
          </a:prstGeom>
        </p:spPr>
      </p:pic>
      <p:pic>
        <p:nvPicPr>
          <p:cNvPr id="2050" name="Picture 2" descr="konf2">
            <a:extLst>
              <a:ext uri="{FF2B5EF4-FFF2-40B4-BE49-F238E27FC236}">
                <a16:creationId xmlns:a16="http://schemas.microsoft.com/office/drawing/2014/main" id="{F72E702A-BEA5-1AF1-781E-1A136B3253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730" y="2265363"/>
            <a:ext cx="3342084" cy="44561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onf1">
            <a:extLst>
              <a:ext uri="{FF2B5EF4-FFF2-40B4-BE49-F238E27FC236}">
                <a16:creationId xmlns:a16="http://schemas.microsoft.com/office/drawing/2014/main" id="{EFDB797A-6047-EDA4-85DC-7BCE7AE90D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136525"/>
            <a:ext cx="3342085" cy="44561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onf01">
            <a:extLst>
              <a:ext uri="{FF2B5EF4-FFF2-40B4-BE49-F238E27FC236}">
                <a16:creationId xmlns:a16="http://schemas.microsoft.com/office/drawing/2014/main" id="{3F8D8CE8-A92E-4B33-46FA-8AC1E46518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1468" y="1132680"/>
            <a:ext cx="3444478" cy="45926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E572BC-40EF-236B-5E33-68C86BFA43CF}"/>
              </a:ext>
            </a:extLst>
          </p:cNvPr>
          <p:cNvSpPr txBox="1"/>
          <p:nvPr/>
        </p:nvSpPr>
        <p:spPr>
          <a:xfrm>
            <a:off x="1014731" y="178485"/>
            <a:ext cx="7031990" cy="830997"/>
          </a:xfrm>
          <a:prstGeom prst="rect">
            <a:avLst/>
          </a:prstGeom>
          <a:noFill/>
        </p:spPr>
        <p:txBody>
          <a:bodyPr wrap="square">
            <a:spAutoFit/>
          </a:bodyPr>
          <a:lstStyle/>
          <a:p>
            <a:r>
              <a:rPr lang="en-US" sz="2400" b="1" dirty="0"/>
              <a:t>A conference </a:t>
            </a:r>
            <a:r>
              <a:rPr lang="lv-LV" sz="2400" b="1" dirty="0"/>
              <a:t>«</a:t>
            </a:r>
            <a:r>
              <a:rPr lang="en-US" sz="2400" b="1" dirty="0"/>
              <a:t>Support of young pedagogues within the framework of social dialogue</a:t>
            </a:r>
            <a:r>
              <a:rPr lang="lv-LV" sz="2400" b="1" dirty="0"/>
              <a:t>», 14.12.2022. </a:t>
            </a:r>
          </a:p>
        </p:txBody>
      </p:sp>
      <p:sp>
        <p:nvSpPr>
          <p:cNvPr id="7" name="TextBox 6">
            <a:extLst>
              <a:ext uri="{FF2B5EF4-FFF2-40B4-BE49-F238E27FC236}">
                <a16:creationId xmlns:a16="http://schemas.microsoft.com/office/drawing/2014/main" id="{87FA498A-41E5-9E81-5710-71382C098112}"/>
              </a:ext>
            </a:extLst>
          </p:cNvPr>
          <p:cNvSpPr txBox="1"/>
          <p:nvPr/>
        </p:nvSpPr>
        <p:spPr>
          <a:xfrm>
            <a:off x="4761468" y="5894685"/>
            <a:ext cx="7262572" cy="923330"/>
          </a:xfrm>
          <a:prstGeom prst="rect">
            <a:avLst/>
          </a:prstGeom>
          <a:noFill/>
        </p:spPr>
        <p:txBody>
          <a:bodyPr wrap="square">
            <a:spAutoFit/>
          </a:bodyPr>
          <a:lstStyle/>
          <a:p>
            <a:r>
              <a:rPr lang="en-US"/>
              <a:t>The reports were presented by representatives of the Ministry of Education and Science, the Association of Managers of Latvian Educational Institutions, municipalities, universities and LIZDA.</a:t>
            </a:r>
            <a:endParaRPr lang="lv-LV" dirty="0"/>
          </a:p>
        </p:txBody>
      </p:sp>
    </p:spTree>
    <p:extLst>
      <p:ext uri="{BB962C8B-B14F-4D97-AF65-F5344CB8AC3E}">
        <p14:creationId xmlns:p14="http://schemas.microsoft.com/office/powerpoint/2010/main" val="1410791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6514</TotalTime>
  <Words>839</Words>
  <Application>Microsoft Office PowerPoint</Application>
  <PresentationFormat>Platekrāna</PresentationFormat>
  <Paragraphs>103</Paragraphs>
  <Slides>14</Slides>
  <Notes>4</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14</vt:i4>
      </vt:variant>
    </vt:vector>
  </HeadingPairs>
  <TitlesOfParts>
    <vt:vector size="20" baseType="lpstr">
      <vt:lpstr>Arial</vt:lpstr>
      <vt:lpstr>Calibri</vt:lpstr>
      <vt:lpstr>Calibri Light</vt:lpstr>
      <vt:lpstr>Roboto</vt:lpstr>
      <vt:lpstr>Segoe UI Web (East European)</vt:lpstr>
      <vt:lpstr>Office Theme</vt:lpstr>
      <vt:lpstr>PowerPoint prezentācija</vt:lpstr>
      <vt:lpstr>PowerPoint prezentācija</vt:lpstr>
      <vt:lpstr>Declaration on the leadership of Arturas Krišjānis Kariņas  The activities planned by the Cabinet of Ministers</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LIZDA 2015 – 2020 Darbības pārskats</dc:title>
  <dc:creator>Guntis Meisters</dc:creator>
  <cp:lastModifiedBy>Dita Stefenhagena LIZDA</cp:lastModifiedBy>
  <cp:revision>356</cp:revision>
  <cp:lastPrinted>2020-09-29T08:45:35Z</cp:lastPrinted>
  <dcterms:created xsi:type="dcterms:W3CDTF">2020-01-28T09:14:28Z</dcterms:created>
  <dcterms:modified xsi:type="dcterms:W3CDTF">2023-07-18T06:49:13Z</dcterms:modified>
</cp:coreProperties>
</file>