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1" r:id="rId3"/>
    <p:sldId id="260" r:id="rId4"/>
    <p:sldId id="26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6" r:id="rId17"/>
    <p:sldId id="27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A8B5BC-9BF7-E6E6-E47B-5FE0EAEB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34" y="2108200"/>
            <a:ext cx="9345555" cy="1320800"/>
          </a:xfrm>
        </p:spPr>
        <p:txBody>
          <a:bodyPr>
            <a:noAutofit/>
          </a:bodyPr>
          <a:lstStyle/>
          <a:p>
            <a:pPr algn="ctr"/>
            <a: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Ziņojums par </a:t>
            </a:r>
            <a:b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2024. gada darbības plāna izpildi</a:t>
            </a:r>
          </a:p>
        </p:txBody>
      </p:sp>
    </p:spTree>
    <p:extLst>
      <p:ext uri="{BB962C8B-B14F-4D97-AF65-F5344CB8AC3E}">
        <p14:creationId xmlns:p14="http://schemas.microsoft.com/office/powerpoint/2010/main" val="130565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7152-47C1-8E48-FC9B-F9CEE8E66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290194-9BBF-446B-1E00-868C32D3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73" y="1567279"/>
            <a:ext cx="8596668" cy="1320800"/>
          </a:xfrm>
        </p:spPr>
        <p:txBody>
          <a:bodyPr>
            <a:noAutofit/>
          </a:bodyPr>
          <a:lstStyle/>
          <a:p>
            <a: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 piederību un solidaritāti</a:t>
            </a:r>
          </a:p>
        </p:txBody>
      </p:sp>
    </p:spTree>
    <p:extLst>
      <p:ext uri="{BB962C8B-B14F-4D97-AF65-F5344CB8AC3E}">
        <p14:creationId xmlns:p14="http://schemas.microsoft.com/office/powerpoint/2010/main" val="114634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123D-5120-9C4A-CD2F-BE79D211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E7E7328-8CE2-A373-3E5D-909B93570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974" y="164171"/>
            <a:ext cx="8917256" cy="5774792"/>
          </a:xfrm>
        </p:spPr>
        <p:txBody>
          <a:bodyPr>
            <a:noAutofit/>
          </a:bodyPr>
          <a:lstStyle/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Izveidotas 5 jaunas pirmorganizācijas.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LIZDA pievienojušies 1087 biedri.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LIZDA Atlaižu grozam pievienojušies 16 uzņēmumi.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2024.g ziedojām Ukrainas Izglītības un zinātnes darbinieku arodbiedrībai 10000 EUR;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0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9AE9-727F-FC8B-B123-1AFF1D3A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33E5CA-770B-E07A-2C5B-E03395FC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1971040"/>
            <a:ext cx="8596668" cy="1320800"/>
          </a:xfrm>
        </p:spPr>
        <p:txBody>
          <a:bodyPr>
            <a:noAutofit/>
          </a:bodyPr>
          <a:lstStyle/>
          <a:p>
            <a: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Citas aktivitātes</a:t>
            </a:r>
          </a:p>
        </p:txBody>
      </p:sp>
      <p:pic>
        <p:nvPicPr>
          <p:cNvPr id="4098" name="Picture 2" descr="Attēla priekšskatījums">
            <a:extLst>
              <a:ext uri="{FF2B5EF4-FFF2-40B4-BE49-F238E27FC236}">
                <a16:creationId xmlns:a16="http://schemas.microsoft.com/office/drawing/2014/main" id="{6B028FAE-8FD2-B943-241C-A8781AB5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45" y="125373"/>
            <a:ext cx="4759593" cy="67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C4B34-C4C1-405C-A0EA-60917B270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5C45EEF-20C5-0A9E-560A-CF5CD887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1" y="164171"/>
            <a:ext cx="9898634" cy="5774792"/>
          </a:xfrm>
        </p:spPr>
        <p:txBody>
          <a:bodyPr>
            <a:noAutofit/>
          </a:bodyPr>
          <a:lstStyle/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Notikušas 11 LIZDA Padomes sēdes, 7 LIZDA </a:t>
            </a:r>
            <a:r>
              <a:rPr lang="lv-LV" sz="2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Valdes sēdes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LIZDA Atlaižu grozam pievienojušies 16 uzņēmumi;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Uzturēta sadarbība ar IZM, FM, Saeimas deputātiem, LPS, LLPA, RACA, RM, LSA, LIVA, RP, LDDK, VK;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Organizēti semināri par: izglītojamo mācību snieguma vērtēšanas kārtības pilnveidi; pirmorganizācijas priekšsēdētāju apmācību organizēšanu, birokrātiskā sloga mazināšanu; 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Panākts, ka mācību priekšmetā «Sociālajās zinības» iekļauti temati par sociālo dialogu;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Pārsniegts 10 000 sekotāju skaits sociālās saziņas vietnē </a:t>
            </a:r>
            <a:r>
              <a:rPr lang="lv-LV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Facebook</a:t>
            </a: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3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643FE-5976-EB5F-9DD6-171576FB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42CD717-6F64-B5F1-A16C-40DC5E48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1" y="164171"/>
            <a:ext cx="11549880" cy="5774792"/>
          </a:xfrm>
        </p:spPr>
        <p:txBody>
          <a:bodyPr>
            <a:noAutofit/>
          </a:bodyPr>
          <a:lstStyle/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LIZDA birojs jaunās telpās;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Izdotas skrejlapas par LIZDA;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LIZDA Padomes un biroja pārstāvju vizīte EP;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Organizēta paraksta kampaņa par neuzticības izteikšanu IZM ministrei, savākti vairāk kā 12 000 parakstu;</a:t>
            </a:r>
          </a:p>
          <a:p>
            <a:pPr algn="just" rtl="0">
              <a:buClr>
                <a:srgbClr val="00B0F0"/>
              </a:buClr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Nosūtītas kopīgas nozaru organizāciju </a:t>
            </a:r>
          </a:p>
          <a:p>
            <a:pPr algn="just" rtl="0">
              <a:buClr>
                <a:srgbClr val="00B0F0"/>
              </a:buClr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(LIZDA+LBAS+LIVA+LSA+LPS+RP+ LLPA+ RACA+ RM+LSIIDP+LZA+AIP+LDDK) vēstules par: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r>
              <a:rPr lang="lv-LV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atbilstošu finansējumu zinātnei;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r>
              <a:rPr lang="lv-LV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darba samaksas grafiku augstskolu pedagogiem;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r>
              <a:rPr lang="lv-LV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profesionālās izglītības finansējuma palielināšanu;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r>
              <a:rPr lang="lv-LV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mācību līdzekļu nodrošināšanu;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r>
              <a:rPr lang="lv-LV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profesionālās ievirzes sportā atbilstošu finansēšanu;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6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6792-7693-B5E1-6B06-8BDC9CD6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0F289CA-E5F3-155E-08D4-82375568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1" y="164171"/>
            <a:ext cx="9898634" cy="5774792"/>
          </a:xfrm>
        </p:spPr>
        <p:txBody>
          <a:bodyPr>
            <a:noAutofit/>
          </a:bodyPr>
          <a:lstStyle/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Izdotas 9 INFO lapas;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Sniegti 218 atzinumi;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Sniegtas ~ 750 konsultācijas;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Organizēts «Zelta fonda» pasākums;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Piedalījāmies «Muzeju naktīs»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Organizēts konkurss «Atspēriens», laureāte - Airita </a:t>
            </a:r>
            <a:r>
              <a:rPr lang="lv-LV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Skaldere</a:t>
            </a: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(bakalaura darbs “SKOLOTĀJA PROFESIJAS DISKURSS LATVIJAS ZIŅU PORTĀLOS UN TĀ NOZĪME PROFESIJAS PRESTIŽA VEIDOŠANĀ»)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Uzsākts darbs pie LIZDA grāmatas izdošanas;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Uzsākām darbu, lai gatavotos LIZDA VIII Kongresam 2025.gada 14.maijā.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002F40-0787-6840-6986-6C9797ED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58" y="164171"/>
            <a:ext cx="4909210" cy="36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0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6792-7693-B5E1-6B06-8BDC9CD6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0F289CA-E5F3-155E-08D4-82375568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1" y="164171"/>
            <a:ext cx="8961996" cy="5774792"/>
          </a:xfrm>
        </p:spPr>
        <p:txBody>
          <a:bodyPr>
            <a:noAutofit/>
          </a:bodyPr>
          <a:lstStyle/>
          <a:p>
            <a:pPr algn="just" rtl="0">
              <a:buClr>
                <a:srgbClr val="00B0F0"/>
              </a:buClr>
            </a:pPr>
            <a:r>
              <a:rPr lang="lv-LV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lv-LV" sz="2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Piedalījāmies Profesionālās izglītības un nodarbinātības apakškomisijas sēdēs, kurās iestājāmies par profesionālās izglītības pedagogiem aktuāliem jautājumiem;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Uzsākām darbu profesionālās izglītības programmu finansēšanas modeļa pārskatīšanas darba grupā; 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Piedalījāmies </a:t>
            </a:r>
            <a:r>
              <a:rPr lang="lv-LV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Pārresoru</a:t>
            </a: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koordinācijas centra darba grupā par l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ikumprojekta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bērnu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vajadzību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atbalstam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izstrād</a:t>
            </a: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rtl="0">
              <a:buClr>
                <a:srgbClr val="00B0F0"/>
              </a:buClr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9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6792-7693-B5E1-6B06-8BDC9CD6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0F289CA-E5F3-155E-08D4-82375568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341" y="164171"/>
            <a:ext cx="9898634" cy="5774792"/>
          </a:xfrm>
        </p:spPr>
        <p:txBody>
          <a:bodyPr>
            <a:noAutofit/>
          </a:bodyPr>
          <a:lstStyle/>
          <a:p>
            <a:pPr algn="just" rtl="0">
              <a:buClr>
                <a:srgbClr val="00B0F0"/>
              </a:buClr>
            </a:pPr>
            <a:r>
              <a:rPr lang="lv-LV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LIZDA dalība starptautiskajos pasākumos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LIZDA tika pārstāvēta 3 ETUCE komitejas sanāksmēs;</a:t>
            </a: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Dalība Pasaules skolotāju arodbiedrības (EI) kongresā Buenosairesā; </a:t>
            </a: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Dalība ETUCE kongresā </a:t>
            </a:r>
            <a:r>
              <a:rPr lang="lv-LV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Budvā</a:t>
            </a: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Pieredzes apmaiņas vizīte pie Lietuvas kolēģiem un tikšanās ar Singapūras arodbiedrības vadību;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rtl="0">
              <a:buClr>
                <a:srgbClr val="00B0F0"/>
              </a:buClr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2"/>
          <a:srcRect l="14654" t="7287"/>
          <a:stretch/>
        </p:blipFill>
        <p:spPr>
          <a:xfrm>
            <a:off x="3675707" y="3051567"/>
            <a:ext cx="4209861" cy="34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2AFBC13-0F5E-2486-8CAB-795EE97E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5" y="0"/>
            <a:ext cx="915287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Paldies par uzmanību!</a:t>
            </a:r>
            <a:br>
              <a:rPr lang="lv-LV" dirty="0">
                <a:solidFill>
                  <a:schemeClr val="tx1"/>
                </a:solidFill>
              </a:rPr>
            </a:br>
            <a:br>
              <a:rPr lang="lv-LV" dirty="0">
                <a:solidFill>
                  <a:schemeClr val="tx1"/>
                </a:solidFill>
              </a:rPr>
            </a:br>
            <a:r>
              <a:rPr lang="lv-LV" dirty="0">
                <a:solidFill>
                  <a:schemeClr val="tx1"/>
                </a:solidFill>
              </a:rPr>
              <a:t>Pa vienam mēs lūdzam, kopā panākam!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78BBB047-105C-B08E-DF77-4352BDE8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7" y="1675839"/>
            <a:ext cx="9673662" cy="48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5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4E116AD-60EB-F5D3-8508-482E81D67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46" y="2302934"/>
            <a:ext cx="9313333" cy="1646302"/>
          </a:xfrm>
        </p:spPr>
        <p:txBody>
          <a:bodyPr/>
          <a:lstStyle/>
          <a:p>
            <a:r>
              <a:rPr lang="lv-LV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 sabalansētu darba slodzi un cienīgu darba samaksu </a:t>
            </a:r>
          </a:p>
        </p:txBody>
      </p:sp>
    </p:spTree>
    <p:extLst>
      <p:ext uri="{BB962C8B-B14F-4D97-AF65-F5344CB8AC3E}">
        <p14:creationId xmlns:p14="http://schemas.microsoft.com/office/powerpoint/2010/main" val="331938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7EB93D3-40A3-059D-3CE1-69EA596BA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334" y="114618"/>
            <a:ext cx="8596667" cy="674024"/>
          </a:xfrm>
        </p:spPr>
        <p:txBody>
          <a:bodyPr>
            <a:noAutofit/>
          </a:bodyPr>
          <a:lstStyle/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Piketā panāktais - tiek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turpināta darba slodzes balansēšana profesionālās ievirzes, interešu izglītības un sporta treneriem 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 2024.gada 1.septembra.</a:t>
            </a: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Piketā panāktais -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novērsta darba slodzes palielināšana no 26 līdz 30 mācību stundām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 vispārējās izglītības pedagogiem. </a:t>
            </a: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Panākts pedagogu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zemākās darba algas likmes pieaugums par 2,6%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no 2025.gada 1. janvāra.</a:t>
            </a: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Pilnveidotas vadlīnijas par pedagogu darba slodzes līdzsvarošanu.</a:t>
            </a: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Iesaistījāmies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reformas - finansējuma modeļa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“Programma skolā” izstrādē.</a:t>
            </a: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Aktualizēts jautājums par nevienlīdzību 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 zemākās mēneša darba algas likmes noteikšanu vēlētos un nevēlētos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zinātnieku amatos.</a:t>
            </a: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Uzsākts darbs par pedagogu zemākās darba algas likmes noteikšanu pēc Atlīdzības likuma principiem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kas nosaka bāzes mēnešalgu, ko reizina ar noteiktu koeficientu.</a:t>
            </a:r>
            <a:endParaRPr lang="lv-LV" sz="22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br>
              <a:rPr lang="lv-LV" sz="2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lv-LV" sz="22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br>
              <a:rPr lang="lv-LV" sz="2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lv-LV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9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rāki tūkstoši izglītības darbinieku piketā iestājas pret IZM piedāvājumu  slodžu balansēšanai – BauskasDzive.lv">
            <a:extLst>
              <a:ext uri="{FF2B5EF4-FFF2-40B4-BE49-F238E27FC236}">
                <a16:creationId xmlns:a16="http://schemas.microsoft.com/office/drawing/2014/main" id="{419F0ED2-84A5-5A1D-B6A0-B507BD2D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" y="1753340"/>
            <a:ext cx="4468426" cy="33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EEDF3-7F26-7A36-8DBA-E6F8A01AC21A}"/>
              </a:ext>
            </a:extLst>
          </p:cNvPr>
          <p:cNvSpPr txBox="1"/>
          <p:nvPr/>
        </p:nvSpPr>
        <p:spPr>
          <a:xfrm>
            <a:off x="1028329" y="488273"/>
            <a:ext cx="751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Pikets 2024.gada maijā pie MK par darba slodzes balansēšanu</a:t>
            </a:r>
          </a:p>
        </p:txBody>
      </p:sp>
      <p:pic>
        <p:nvPicPr>
          <p:cNvPr id="2052" name="Picture 4" descr="Nāciet mūsu vietā!” Tūkstošiem pedagogu piketā kritizē ministrijas plānu  sabalansēt slodzes | tv3.lv">
            <a:extLst>
              <a:ext uri="{FF2B5EF4-FFF2-40B4-BE49-F238E27FC236}">
                <a16:creationId xmlns:a16="http://schemas.microsoft.com/office/drawing/2014/main" id="{07E03AFB-13EC-1EFA-D0A5-20AA7D55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99" y="1753340"/>
            <a:ext cx="5957903" cy="33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7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147433-DE1A-3429-39AF-012608E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1971040"/>
            <a:ext cx="8596668" cy="1320800"/>
          </a:xfrm>
        </p:spPr>
        <p:txBody>
          <a:bodyPr>
            <a:noAutofit/>
          </a:bodyPr>
          <a:lstStyle/>
          <a:p>
            <a: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 profesionālo atbalstu izglītības un zinātnes nozarē strādājošajiem</a:t>
            </a:r>
          </a:p>
        </p:txBody>
      </p:sp>
    </p:spTree>
    <p:extLst>
      <p:ext uri="{BB962C8B-B14F-4D97-AF65-F5344CB8AC3E}">
        <p14:creationId xmlns:p14="http://schemas.microsoft.com/office/powerpoint/2010/main" val="281627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92E26DA-FD5D-611C-C8FD-11F9C259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894" y="158648"/>
            <a:ext cx="9025465" cy="4992472"/>
          </a:xfrm>
        </p:spPr>
        <p:txBody>
          <a:bodyPr>
            <a:noAutofit/>
          </a:bodyPr>
          <a:lstStyle/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Noslēgts ERASMUS + projekts par jauno pedagogu atbalsta sistēmu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kurā piedalījās četras valstis (Latvijas, Lietuva, Polija, Čehija). 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Novērsti obligātie kursus 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visiem pedagogiem par seksuālo un reproduktīvo veselību.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Aktualizēts jautājums par augstskolu pedagogu amatiem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to veidiem un atbilstību profesiju klasifikatoram.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Organizēti semināri arodorganizāciju priekšsēdētājiem 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par pirmorganizāciju priekšsēdētāju profesionālo pilnveidi, koplīgumu un </a:t>
            </a:r>
            <a:r>
              <a:rPr lang="lv-LV" sz="2200" b="0" i="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ģenerālvienošanās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slēgšanu.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Prezentēti aptaujas rezultāti par izglītības iestāžu vadītāju atbalstu.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2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 fontAlgn="base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Panākti grozījumi Izglītības likumā, kas dod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tiesības dibinātājam kompensēt pedagogam transporta un mājokļa izdevumus.</a:t>
            </a:r>
          </a:p>
        </p:txBody>
      </p:sp>
    </p:spTree>
    <p:extLst>
      <p:ext uri="{BB962C8B-B14F-4D97-AF65-F5344CB8AC3E}">
        <p14:creationId xmlns:p14="http://schemas.microsoft.com/office/powerpoint/2010/main" val="316004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6DF4-0916-ED21-0838-F9D9FBAC2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EB20A38-5E1B-E932-4441-F43BDDD3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628" y="93151"/>
            <a:ext cx="9025465" cy="5774792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LIZDA iesaistīta pedagogu profesionālā atbalsta sistēmas izstrādē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par ko panākta ar IZM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vienošanās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starptautiskajā samitā par skolotāja profesiju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(ISTP 2024).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3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Panākti grozījumi Izglītības likumā, kas nosaka vecāku administratīvo atbildību, </a:t>
            </a: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ja vecāki neinformē skolu, ja bērns var radīt draudus citu veselībai, dzīvībai.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3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4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Organizēti </a:t>
            </a:r>
            <a:r>
              <a:rPr lang="lv-LV" sz="2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semināri ar sadarbības partneriem par birokrātiskā sloga mazināšanu, par pedagogu tiesībām savlaicīgi uzzināt darba samaksu un darba slodzi.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3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 fontAlgn="base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Panākts papildu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finansējums profesionālās izglītības iestāžu uzturēšanas izdevumu segšanai.</a:t>
            </a:r>
          </a:p>
          <a:p>
            <a:pPr marL="342900" indent="-342900" algn="just" rtl="0" fontAlgn="base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3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Panākts, ka tiek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izveidota darba grupa par profesionālās izglītības finansēšanas sistēmas pilnveidi.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3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sz="22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Panāktas </a:t>
            </a:r>
            <a:r>
              <a:rPr lang="lv-LV" sz="22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900 budžeta vietas nepilna laika pedagoģijas programmu studentiem.</a:t>
            </a:r>
            <a:endParaRPr lang="lv-LV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A404-F653-93CE-171B-126F4EEB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A3629B-C37D-F1E8-7B64-DCA8C8EA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7" y="260993"/>
            <a:ext cx="8596668" cy="1320800"/>
          </a:xfrm>
        </p:spPr>
        <p:txBody>
          <a:bodyPr>
            <a:noAutofit/>
          </a:bodyPr>
          <a:lstStyle/>
          <a:p>
            <a:r>
              <a:rPr lang="lv-LV" sz="5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 profesijas prestiža paaugstināšanu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0C77F9A-51DE-10CD-7201-684F3245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57" y="2078182"/>
            <a:ext cx="6953074" cy="46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5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2F575-C53D-60D7-99B7-74EAE4A2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6387F70-D410-772D-705E-5404DB768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974" y="164170"/>
            <a:ext cx="9898634" cy="6693830"/>
          </a:xfrm>
        </p:spPr>
        <p:txBody>
          <a:bodyPr>
            <a:noAutofit/>
          </a:bodyPr>
          <a:lstStyle/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Pirmo reizi Latvijā oficiāli atzīmēta Pasaules skolotāju diena 5.oktobrī.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0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Izstrādāts un iesniegts IZM, nozares sadarbības partneriem “Pedagogu ētikas kodeksa” projekts.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0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Izveidota darba grupa par pedagogu, izglītojamo, vecāku pienākumiem, tiesībām un atbildību, lai stiprinātu pedagogu tiesības.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Pirmo reizi piedalījāmies žūrijas darbā Latgales reģiona un LU skolotāju gada balvas konkursā.</a:t>
            </a: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sz="10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v-LV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LBAS nominācija «Labākā arodorganizācija 2024» piešķirta</a:t>
            </a:r>
            <a:r>
              <a:rPr lang="lv-LV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 rtl="0">
              <a:buClr>
                <a:srgbClr val="00B0F0"/>
              </a:buClr>
            </a:pPr>
            <a:r>
              <a:rPr lang="lv-LV" sz="1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lv-LV" sz="1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Kandavas pilsētas pirmsskolas izglītības iestādei “</a:t>
            </a:r>
            <a:r>
              <a:rPr lang="lv-LV" sz="19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Zīļuks</a:t>
            </a:r>
            <a:r>
              <a:rPr lang="lv-LV" sz="1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lv-LV" sz="1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EKO bērnudārza, pirmorganizācija, priekšsēdētāja Vija Zandberga;</a:t>
            </a:r>
          </a:p>
          <a:p>
            <a:pPr algn="just" rtl="0">
              <a:buClr>
                <a:srgbClr val="00B0F0"/>
              </a:buClr>
            </a:pPr>
            <a:r>
              <a:rPr lang="lv-LV" sz="1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lv-LV" sz="1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Eglaines pamatskolas pirmorganizācijai</a:t>
            </a:r>
            <a:r>
              <a:rPr lang="lv-LV" sz="1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priekšsēdētāja Līga Ikstena;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r>
              <a:rPr lang="lv-LV" sz="1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Rēzeknes valsts poļu ģimnāzijas pirmorganizācijai</a:t>
            </a:r>
            <a:r>
              <a:rPr lang="lv-LV" sz="1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priekšsēdētāja Māra </a:t>
            </a:r>
            <a:r>
              <a:rPr lang="lv-LV" sz="19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Gražule</a:t>
            </a:r>
            <a:r>
              <a:rPr lang="lv-LV" sz="1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 algn="just" rtl="0">
              <a:buClr>
                <a:srgbClr val="00B0F0"/>
              </a:buClr>
              <a:buFontTx/>
              <a:buChar char="-"/>
            </a:pPr>
            <a:endParaRPr lang="lv-LV" sz="10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b="1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LBAS aktīvākais jaunietis nominācija piešķirta Egijai </a:t>
            </a:r>
            <a:r>
              <a:rPr lang="lv-LV" b="1" i="0" dirty="0" err="1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Romanovskai</a:t>
            </a:r>
            <a:r>
              <a:rPr lang="lv-LV" b="1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lv-LV" b="0" i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Jūrmalas Aspazijas pamatskolas pirmorganizācijas vadītājai,</a:t>
            </a:r>
            <a:br>
              <a:rPr lang="lv-LV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lv-LV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lv-LV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36428"/>
      </p:ext>
    </p:extLst>
  </p:cSld>
  <p:clrMapOvr>
    <a:masterClrMapping/>
  </p:clrMapOvr>
</p:sld>
</file>

<file path=ppt/theme/theme1.xml><?xml version="1.0" encoding="utf-8"?>
<a:theme xmlns:a="http://schemas.openxmlformats.org/drawingml/2006/main" name="Šķautn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876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Trebuchet MS</vt:lpstr>
      <vt:lpstr>Wingdings</vt:lpstr>
      <vt:lpstr>Wingdings 3</vt:lpstr>
      <vt:lpstr>Šķautne</vt:lpstr>
      <vt:lpstr>Ziņojums par  2024. gada darbības plāna izpildi</vt:lpstr>
      <vt:lpstr>Par sabalansētu darba slodzi un cienīgu darba samaksu </vt:lpstr>
      <vt:lpstr>PowerPoint Presentation</vt:lpstr>
      <vt:lpstr>PowerPoint Presentation</vt:lpstr>
      <vt:lpstr>Par profesionālo atbalstu izglītības un zinātnes nozarē strādājošajiem</vt:lpstr>
      <vt:lpstr>PowerPoint Presentation</vt:lpstr>
      <vt:lpstr>PowerPoint Presentation</vt:lpstr>
      <vt:lpstr>Par profesijas prestiža paaugstināšanu</vt:lpstr>
      <vt:lpstr>PowerPoint Presentation</vt:lpstr>
      <vt:lpstr>Par piederību un solidaritāti</vt:lpstr>
      <vt:lpstr>PowerPoint Presentation</vt:lpstr>
      <vt:lpstr>Citas aktivitātes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  Pa vienam mēs lūdzam, kopā panākam!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LIZDA Padomes sēde</dc:title>
  <dc:creator>Inga Vanaga</dc:creator>
  <cp:lastModifiedBy>LIZDA20</cp:lastModifiedBy>
  <cp:revision>15</cp:revision>
  <dcterms:created xsi:type="dcterms:W3CDTF">2025-01-14T12:29:34Z</dcterms:created>
  <dcterms:modified xsi:type="dcterms:W3CDTF">2025-01-16T07:28:56Z</dcterms:modified>
</cp:coreProperties>
</file>