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theme/themeOverride1.xml" ContentType="application/vnd.openxmlformats-officedocument.themeOverr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drawings/drawing1.xml" ContentType="application/vnd.openxmlformats-officedocument.drawingml.chartshapes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drawings/drawing2.xml" ContentType="application/vnd.openxmlformats-officedocument.drawingml.chartshapes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theme/themeOverride2.xml" ContentType="application/vnd.openxmlformats-officedocument.themeOverride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theme/themeOverride3.xml" ContentType="application/vnd.openxmlformats-officedocument.themeOverride+xml"/>
  <Override PartName="/ppt/notesSlides/notesSlide1.xml" ContentType="application/vnd.openxmlformats-officedocument.presentationml.notesSlide+xml"/>
  <Override PartName="/ppt/charts/chart8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theme/themeOverride4.xml" ContentType="application/vnd.openxmlformats-officedocument.themeOverride+xml"/>
  <Override PartName="/ppt/drawings/drawing3.xml" ContentType="application/vnd.openxmlformats-officedocument.drawingml.chartshapes+xml"/>
  <Override PartName="/ppt/charts/chart9.xml" ContentType="application/vnd.openxmlformats-officedocument.drawingml.chart+xml"/>
  <Override PartName="/ppt/charts/style9.xml" ContentType="application/vnd.ms-office.chartstyle+xml"/>
  <Override PartName="/ppt/charts/colors9.xml" ContentType="application/vnd.ms-office.chartcolorstyl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7"/>
  </p:notesMasterIdLst>
  <p:sldIdLst>
    <p:sldId id="256" r:id="rId2"/>
    <p:sldId id="258" r:id="rId3"/>
    <p:sldId id="307" r:id="rId4"/>
    <p:sldId id="283" r:id="rId5"/>
    <p:sldId id="284" r:id="rId6"/>
    <p:sldId id="288" r:id="rId7"/>
    <p:sldId id="292" r:id="rId8"/>
    <p:sldId id="257" r:id="rId9"/>
    <p:sldId id="260" r:id="rId10"/>
    <p:sldId id="280" r:id="rId11"/>
    <p:sldId id="266" r:id="rId12"/>
    <p:sldId id="305" r:id="rId13"/>
    <p:sldId id="289" r:id="rId14"/>
    <p:sldId id="302" r:id="rId15"/>
    <p:sldId id="287" r:id="rId16"/>
    <p:sldId id="303" r:id="rId17"/>
    <p:sldId id="304" r:id="rId18"/>
    <p:sldId id="261" r:id="rId19"/>
    <p:sldId id="291" r:id="rId20"/>
    <p:sldId id="296" r:id="rId21"/>
    <p:sldId id="300" r:id="rId22"/>
    <p:sldId id="272" r:id="rId23"/>
    <p:sldId id="298" r:id="rId24"/>
    <p:sldId id="301" r:id="rId25"/>
    <p:sldId id="306" r:id="rId26"/>
  </p:sldIdLst>
  <p:sldSz cx="12192000" cy="6858000"/>
  <p:notesSz cx="6881813" cy="9296400"/>
  <p:defaultTextStyle>
    <a:defPPr>
      <a:defRPr lang="lv-LV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9DB2D06C-446B-41A6-838F-4D0242FD426C}" v="1918" dt="2023-09-23T18:19:21.688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Vidējs stils 2 - izcēlum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4" autoAdjust="0"/>
    <p:restoredTop sz="94660"/>
  </p:normalViewPr>
  <p:slideViewPr>
    <p:cSldViewPr snapToGrid="0">
      <p:cViewPr varScale="1">
        <p:scale>
          <a:sx n="63" d="100"/>
          <a:sy n="63" d="100"/>
        </p:scale>
        <p:origin x="804" y="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microsoft.com/office/2015/10/relationships/revisionInfo" Target="revisionInfo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oleObject" Target="../embeddings/oleObject1.bin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microsoft.com/office/2011/relationships/chartColorStyle" Target="colors2.xml"/><Relationship Id="rId1" Type="http://schemas.microsoft.com/office/2011/relationships/chartStyle" Target="style2.xml"/><Relationship Id="rId4" Type="http://schemas.openxmlformats.org/officeDocument/2006/relationships/chartUserShapes" Target="../drawings/drawing1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microsoft.com/office/2011/relationships/chartColorStyle" Target="colors3.xml"/><Relationship Id="rId1" Type="http://schemas.microsoft.com/office/2011/relationships/chartStyle" Target="style3.xml"/><Relationship Id="rId4" Type="http://schemas.openxmlformats.org/officeDocument/2006/relationships/chartUserShapes" Target="../drawings/drawing2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2.xml"/><Relationship Id="rId2" Type="http://schemas.microsoft.com/office/2011/relationships/chartColorStyle" Target="colors6.xml"/><Relationship Id="rId1" Type="http://schemas.microsoft.com/office/2011/relationships/chartStyle" Target="style6.xml"/><Relationship Id="rId4" Type="http://schemas.openxmlformats.org/officeDocument/2006/relationships/package" Target="../embeddings/Microsoft_Excel_Worksheet.xlsx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3.xml"/><Relationship Id="rId2" Type="http://schemas.microsoft.com/office/2011/relationships/chartColorStyle" Target="colors7.xml"/><Relationship Id="rId1" Type="http://schemas.microsoft.com/office/2011/relationships/chartStyle" Target="style7.xml"/><Relationship Id="rId4" Type="http://schemas.openxmlformats.org/officeDocument/2006/relationships/package" Target="../embeddings/Microsoft_Excel_Worksheet1.xlsx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4.xml"/><Relationship Id="rId2" Type="http://schemas.microsoft.com/office/2011/relationships/chartColorStyle" Target="colors8.xml"/><Relationship Id="rId1" Type="http://schemas.microsoft.com/office/2011/relationships/chartStyle" Target="style8.xml"/><Relationship Id="rId5" Type="http://schemas.openxmlformats.org/officeDocument/2006/relationships/chartUserShapes" Target="../drawings/drawing3.xml"/><Relationship Id="rId4" Type="http://schemas.openxmlformats.org/officeDocument/2006/relationships/package" Target="../embeddings/Microsoft_Excel_Worksheet2.xlsx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2" Type="http://schemas.microsoft.com/office/2011/relationships/chartColorStyle" Target="colors9.xml"/><Relationship Id="rId1" Type="http://schemas.microsoft.com/office/2011/relationships/chartStyle" Target="style9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lv-LV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pieChart>
        <c:varyColors val="1"/>
        <c:ser>
          <c:idx val="0"/>
          <c:order val="0"/>
          <c:dLbls>
            <c:spPr>
              <a:noFill/>
              <a:ln>
                <a:noFill/>
              </a:ln>
              <a:effectLst/>
            </c:spPr>
            <c:dLblPos val="outEnd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[Rezultatu_kopsavilkums_V1.xlsx]Main!$A$330:$A$334</c:f>
              <c:strCache>
                <c:ptCount val="5"/>
                <c:pt idx="0">
                  <c:v>līdz 3 gadiem</c:v>
                </c:pt>
                <c:pt idx="1">
                  <c:v>no 4-10 gadiem</c:v>
                </c:pt>
                <c:pt idx="2">
                  <c:v>no 11-20 gadiem</c:v>
                </c:pt>
                <c:pt idx="3">
                  <c:v>no 21 – 30 gadiem</c:v>
                </c:pt>
                <c:pt idx="4">
                  <c:v>vairāk kā 30 gadus</c:v>
                </c:pt>
              </c:strCache>
            </c:strRef>
          </c:cat>
          <c:val>
            <c:numRef>
              <c:f>[Rezultatu_kopsavilkums_V1.xlsx]Main!$B$330:$B$334</c:f>
            </c:numRef>
          </c:val>
          <c:extLst>
            <c:ext xmlns:c16="http://schemas.microsoft.com/office/drawing/2014/chart" uri="{C3380CC4-5D6E-409C-BE32-E72D297353CC}">
              <c16:uniqueId val="{00000000-A6D8-4A81-9DD3-50C1F83F85F5}"/>
            </c:ext>
          </c:extLst>
        </c:ser>
        <c:ser>
          <c:idx val="1"/>
          <c:order val="1"/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1-B0A7-4812-9574-984D275FA9C9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3-B0A7-4812-9574-984D275FA9C9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5-B0A7-4812-9574-984D275FA9C9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7-B0A7-4812-9574-984D275FA9C9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9-B0A7-4812-9574-984D275FA9C9}"/>
              </c:ext>
            </c:extLst>
          </c:dPt>
          <c:dLbls>
            <c:dLbl>
              <c:idx val="0"/>
              <c:layout>
                <c:manualLayout>
                  <c:x val="2.3123441671209421E-3"/>
                  <c:y val="0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2000" b="1" i="0" u="none" strike="noStrike" kern="1200" spc="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lv-LV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B0A7-4812-9574-984D275FA9C9}"/>
                </c:ext>
              </c:extLst>
            </c:dLbl>
            <c:dLbl>
              <c:idx val="1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2000" b="1" i="0" u="none" strike="noStrike" kern="1200" spc="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lv-LV"/>
                </a:p>
              </c:txPr>
              <c:dLblPos val="outEnd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03-B0A7-4812-9574-984D275FA9C9}"/>
                </c:ext>
              </c:extLst>
            </c:dLbl>
            <c:dLbl>
              <c:idx val="2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2000" b="1" i="0" u="none" strike="noStrike" kern="1200" spc="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lv-LV"/>
                </a:p>
              </c:txPr>
              <c:dLblPos val="outEnd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05-B0A7-4812-9574-984D275FA9C9}"/>
                </c:ext>
              </c:extLst>
            </c:dLbl>
            <c:dLbl>
              <c:idx val="3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2000" b="1" i="0" u="none" strike="noStrike" kern="1200" spc="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lv-LV"/>
                </a:p>
              </c:txPr>
              <c:dLblPos val="outEnd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07-B0A7-4812-9574-984D275FA9C9}"/>
                </c:ext>
              </c:extLst>
            </c:dLbl>
            <c:dLbl>
              <c:idx val="4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2000" b="1" i="0" u="none" strike="noStrike" kern="1200" spc="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lv-LV"/>
                </a:p>
              </c:txPr>
              <c:dLblPos val="outEnd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09-B0A7-4812-9574-984D275FA9C9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1" i="0" u="none" strike="noStrike" kern="1200" spc="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lv-LV"/>
              </a:p>
            </c:txPr>
            <c:dLblPos val="outEnd"/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[Rezultatu_kopsavilkums_V1.xlsx]Main!$A$330:$A$334</c:f>
              <c:strCache>
                <c:ptCount val="5"/>
                <c:pt idx="0">
                  <c:v>līdz 3 gadiem</c:v>
                </c:pt>
                <c:pt idx="1">
                  <c:v>no 4-10 gadiem</c:v>
                </c:pt>
                <c:pt idx="2">
                  <c:v>no 11-20 gadiem</c:v>
                </c:pt>
                <c:pt idx="3">
                  <c:v>no 21 – 30 gadiem</c:v>
                </c:pt>
                <c:pt idx="4">
                  <c:v>vairāk kā 30 gadus</c:v>
                </c:pt>
              </c:strCache>
            </c:strRef>
          </c:cat>
          <c:val>
            <c:numRef>
              <c:f>[Rezultatu_kopsavilkums_V1.xlsx]Main!$C$330:$C$334</c:f>
              <c:numCache>
                <c:formatCode>0.0%</c:formatCode>
                <c:ptCount val="5"/>
                <c:pt idx="0">
                  <c:v>5.3999999999999999E-2</c:v>
                </c:pt>
                <c:pt idx="1">
                  <c:v>0.26500000000000001</c:v>
                </c:pt>
                <c:pt idx="2">
                  <c:v>0.308</c:v>
                </c:pt>
                <c:pt idx="3">
                  <c:v>0.189</c:v>
                </c:pt>
                <c:pt idx="4">
                  <c:v>0.183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B-A6D8-4A81-9DD3-50C1F83F85F5}"/>
            </c:ext>
          </c:extLst>
        </c:ser>
        <c:dLbls>
          <c:dLblPos val="outEnd"/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lv-LV"/>
    </a:p>
  </c:txPr>
  <c:externalData r:id="rId4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lv-LV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683644331007573"/>
          <c:y val="0.17128922708045599"/>
          <c:w val="0.8025263418159686"/>
          <c:h val="0.76133777702398664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[Rezultatu_kopsavilkums_V1.xlsx]Main!$B$4</c:f>
              <c:strCache>
                <c:ptCount val="1"/>
              </c:strCache>
            </c:strRef>
          </c:tx>
          <c:spPr>
            <a:solidFill>
              <a:schemeClr val="accent1">
                <a:alpha val="85000"/>
              </a:schemeClr>
            </a:solidFill>
            <a:ln w="9525" cap="flat" cmpd="sng" algn="ctr">
              <a:solidFill>
                <a:schemeClr val="lt1">
                  <a:alpha val="50000"/>
                </a:schemeClr>
              </a:solidFill>
              <a:round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lv-LV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[Rezultatu_kopsavilkums_V1.xlsx]Main!$A$5:$A$9</c:f>
              <c:strCache>
                <c:ptCount val="5"/>
                <c:pt idx="0">
                  <c:v>Pilnībā piekrītu</c:v>
                </c:pt>
                <c:pt idx="1">
                  <c:v>Drīzāk  piekrītu</c:v>
                </c:pt>
                <c:pt idx="2">
                  <c:v>Drīzāk nepiekrītu</c:v>
                </c:pt>
                <c:pt idx="3">
                  <c:v>Pilnībā nepiekrītu</c:v>
                </c:pt>
                <c:pt idx="4">
                  <c:v>Nav viedokļa</c:v>
                </c:pt>
              </c:strCache>
            </c:strRef>
          </c:cat>
          <c:val>
            <c:numRef>
              <c:f>[Rezultatu_kopsavilkums_V1.xlsx]Main!$B$5:$B$9</c:f>
            </c:numRef>
          </c:val>
          <c:extLst>
            <c:ext xmlns:c16="http://schemas.microsoft.com/office/drawing/2014/chart" uri="{C3380CC4-5D6E-409C-BE32-E72D297353CC}">
              <c16:uniqueId val="{00000000-0CB5-44F2-97AC-9C2E3FAD3745}"/>
            </c:ext>
          </c:extLst>
        </c:ser>
        <c:ser>
          <c:idx val="1"/>
          <c:order val="1"/>
          <c:tx>
            <c:strRef>
              <c:f>[Rezultatu_kopsavilkums_V1.xlsx]Main!$C$4</c:f>
              <c:strCache>
                <c:ptCount val="1"/>
                <c:pt idx="0">
                  <c:v>Zinātnieka profesija Latvijas sabiedrībā tiek augstu vērtēta?</c:v>
                </c:pt>
              </c:strCache>
            </c:strRef>
          </c:tx>
          <c:spPr>
            <a:solidFill>
              <a:schemeClr val="tx2">
                <a:lumMod val="60000"/>
                <a:lumOff val="40000"/>
              </a:schemeClr>
            </a:solidFill>
            <a:ln w="9525" cap="flat" cmpd="sng" algn="ctr">
              <a:solidFill>
                <a:schemeClr val="lt1">
                  <a:alpha val="50000"/>
                </a:schemeClr>
              </a:solidFill>
              <a:round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1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endParaRPr lang="lv-LV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[Rezultatu_kopsavilkums_V1.xlsx]Main!$A$5:$A$9</c:f>
              <c:strCache>
                <c:ptCount val="5"/>
                <c:pt idx="0">
                  <c:v>Pilnībā piekrītu</c:v>
                </c:pt>
                <c:pt idx="1">
                  <c:v>Drīzāk  piekrītu</c:v>
                </c:pt>
                <c:pt idx="2">
                  <c:v>Drīzāk nepiekrītu</c:v>
                </c:pt>
                <c:pt idx="3">
                  <c:v>Pilnībā nepiekrītu</c:v>
                </c:pt>
                <c:pt idx="4">
                  <c:v>Nav viedokļa</c:v>
                </c:pt>
              </c:strCache>
            </c:strRef>
          </c:cat>
          <c:val>
            <c:numRef>
              <c:f>[Rezultatu_kopsavilkums_V1.xlsx]Main!$C$5:$C$9</c:f>
              <c:numCache>
                <c:formatCode>0.0%</c:formatCode>
                <c:ptCount val="5"/>
                <c:pt idx="0">
                  <c:v>3.5999999999999997E-2</c:v>
                </c:pt>
                <c:pt idx="1">
                  <c:v>0.23899999999999999</c:v>
                </c:pt>
                <c:pt idx="2">
                  <c:v>0.498</c:v>
                </c:pt>
                <c:pt idx="3">
                  <c:v>0.219</c:v>
                </c:pt>
                <c:pt idx="4">
                  <c:v>8.0000000000000002E-3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0CB5-44F2-97AC-9C2E3FAD3745}"/>
            </c:ext>
          </c:extLst>
        </c:ser>
        <c:dLbls>
          <c:dLblPos val="inEnd"/>
          <c:showLegendKey val="0"/>
          <c:showVal val="1"/>
          <c:showCatName val="0"/>
          <c:showSerName val="0"/>
          <c:showPercent val="0"/>
          <c:showBubbleSize val="0"/>
        </c:dLbls>
        <c:gapWidth val="65"/>
        <c:axId val="559299384"/>
        <c:axId val="451711328"/>
      </c:barChart>
      <c:catAx>
        <c:axId val="559299384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19050" cap="flat" cmpd="sng" algn="ctr">
            <a:solidFill>
              <a:schemeClr val="dk1">
                <a:lumMod val="75000"/>
                <a:lumOff val="2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1" i="0" u="none" strike="noStrike" kern="1200" cap="all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lv-LV"/>
          </a:p>
        </c:txPr>
        <c:crossAx val="451711328"/>
        <c:crosses val="autoZero"/>
        <c:auto val="1"/>
        <c:lblAlgn val="ctr"/>
        <c:lblOffset val="100"/>
        <c:noMultiLvlLbl val="0"/>
      </c:catAx>
      <c:valAx>
        <c:axId val="451711328"/>
        <c:scaling>
          <c:orientation val="minMax"/>
        </c:scaling>
        <c:delete val="0"/>
        <c:axPos val="b"/>
        <c:majorGridlines>
          <c:spPr>
            <a:ln w="9525" cap="flat" cmpd="sng" algn="ctr">
              <a:gradFill>
                <a:gsLst>
                  <a:gs pos="100000">
                    <a:schemeClr val="dk1">
                      <a:lumMod val="95000"/>
                      <a:lumOff val="5000"/>
                      <a:alpha val="42000"/>
                    </a:schemeClr>
                  </a:gs>
                  <a:gs pos="0">
                    <a:schemeClr val="lt1">
                      <a:lumMod val="75000"/>
                      <a:alpha val="36000"/>
                    </a:schemeClr>
                  </a:gs>
                </a:gsLst>
                <a:lin ang="5400000" scaled="0"/>
              </a:gradFill>
              <a:round/>
            </a:ln>
            <a:effectLst/>
          </c:spPr>
        </c:majorGridlines>
        <c:numFmt formatCode="0.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lv-LV"/>
          </a:p>
        </c:txPr>
        <c:crossAx val="559299384"/>
        <c:crosses val="autoZero"/>
        <c:crossBetween val="between"/>
      </c:valAx>
      <c:spPr>
        <a:solidFill>
          <a:schemeClr val="bg1"/>
        </a:solidFill>
        <a:ln>
          <a:noFill/>
        </a:ln>
        <a:effectLst/>
      </c:spPr>
    </c:plotArea>
    <c:plotVisOnly val="1"/>
    <c:dispBlanksAs val="gap"/>
    <c:showDLblsOverMax val="0"/>
  </c:chart>
  <c:spPr>
    <a:noFill/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lv-LV"/>
    </a:p>
  </c:txPr>
  <c:externalData r:id="rId3">
    <c:autoUpdate val="0"/>
  </c:externalData>
  <c:userShapes r:id="rId4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lv-LV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3.5846456692913385E-2"/>
          <c:y val="0.22388629686297709"/>
          <c:w val="0.96372375328083992"/>
          <c:h val="0.71840824123771385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[Rezultatu_kopsavilkums_V1.xlsx]Main!$B$13</c:f>
              <c:strCache>
                <c:ptCount val="1"/>
              </c:strCache>
            </c:strRef>
          </c:tx>
          <c:spPr>
            <a:solidFill>
              <a:schemeClr val="accent1">
                <a:alpha val="85000"/>
              </a:schemeClr>
            </a:solidFill>
            <a:ln w="9525" cap="flat" cmpd="sng" algn="ctr">
              <a:solidFill>
                <a:schemeClr val="lt1">
                  <a:alpha val="50000"/>
                </a:schemeClr>
              </a:solidFill>
              <a:round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lv-LV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[Rezultatu_kopsavilkums_V1.xlsx]Main!$A$14:$A$17</c:f>
              <c:strCache>
                <c:ptCount val="4"/>
                <c:pt idx="0">
                  <c:v>Vienaldzīga</c:v>
                </c:pt>
                <c:pt idx="1">
                  <c:v>Neintrāla</c:v>
                </c:pt>
                <c:pt idx="2">
                  <c:v>Nosodoša</c:v>
                </c:pt>
                <c:pt idx="3">
                  <c:v>Grūti atbildēt</c:v>
                </c:pt>
              </c:strCache>
            </c:strRef>
          </c:cat>
          <c:val>
            <c:numRef>
              <c:f>[Rezultatu_kopsavilkums_V1.xlsx]Main!$B$14:$B$17</c:f>
            </c:numRef>
          </c:val>
          <c:extLst>
            <c:ext xmlns:c16="http://schemas.microsoft.com/office/drawing/2014/chart" uri="{C3380CC4-5D6E-409C-BE32-E72D297353CC}">
              <c16:uniqueId val="{00000000-6899-4287-AB45-7B5653C5AAEA}"/>
            </c:ext>
          </c:extLst>
        </c:ser>
        <c:ser>
          <c:idx val="1"/>
          <c:order val="1"/>
          <c:tx>
            <c:strRef>
              <c:f>[Rezultatu_kopsavilkums_V1.xlsx]Main!$C$13</c:f>
              <c:strCache>
                <c:ptCount val="1"/>
                <c:pt idx="0">
                  <c:v>Attieksme pret to, ka  Latvijā tiek pildīts ZDL nosacījums, kas nosaka "MK".</c:v>
                </c:pt>
              </c:strCache>
            </c:strRef>
          </c:tx>
          <c:spPr>
            <a:solidFill>
              <a:schemeClr val="accent1">
                <a:lumMod val="60000"/>
                <a:lumOff val="40000"/>
              </a:schemeClr>
            </a:solidFill>
            <a:ln w="9525" cap="flat" cmpd="sng" algn="ctr">
              <a:solidFill>
                <a:schemeClr val="lt1">
                  <a:alpha val="50000"/>
                </a:schemeClr>
              </a:solidFill>
              <a:round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4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lv-LV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[Rezultatu_kopsavilkums_V1.xlsx]Main!$A$14:$A$17</c:f>
              <c:strCache>
                <c:ptCount val="4"/>
                <c:pt idx="0">
                  <c:v>Vienaldzīga</c:v>
                </c:pt>
                <c:pt idx="1">
                  <c:v>Neintrāla</c:v>
                </c:pt>
                <c:pt idx="2">
                  <c:v>Nosodoša</c:v>
                </c:pt>
                <c:pt idx="3">
                  <c:v>Grūti atbildēt</c:v>
                </c:pt>
              </c:strCache>
            </c:strRef>
          </c:cat>
          <c:val>
            <c:numRef>
              <c:f>[Rezultatu_kopsavilkums_V1.xlsx]Main!$C$14:$C$17</c:f>
              <c:numCache>
                <c:formatCode>0.0%</c:formatCode>
                <c:ptCount val="4"/>
                <c:pt idx="0">
                  <c:v>4.3999999999999997E-2</c:v>
                </c:pt>
                <c:pt idx="1">
                  <c:v>0.21099999999999999</c:v>
                </c:pt>
                <c:pt idx="2">
                  <c:v>0.3</c:v>
                </c:pt>
                <c:pt idx="3">
                  <c:v>0.44500000000000001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6899-4287-AB45-7B5653C5AAEA}"/>
            </c:ext>
          </c:extLst>
        </c:ser>
        <c:dLbls>
          <c:dLblPos val="inEnd"/>
          <c:showLegendKey val="0"/>
          <c:showVal val="1"/>
          <c:showCatName val="0"/>
          <c:showSerName val="0"/>
          <c:showPercent val="0"/>
          <c:showBubbleSize val="0"/>
        </c:dLbls>
        <c:gapWidth val="65"/>
        <c:axId val="609444824"/>
        <c:axId val="609445184"/>
      </c:barChart>
      <c:catAx>
        <c:axId val="60944482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9050" cap="flat" cmpd="sng" algn="ctr">
            <a:solidFill>
              <a:schemeClr val="dk1">
                <a:lumMod val="75000"/>
                <a:lumOff val="2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cap="all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lv-LV"/>
          </a:p>
        </c:txPr>
        <c:crossAx val="609445184"/>
        <c:crosses val="autoZero"/>
        <c:auto val="1"/>
        <c:lblAlgn val="ctr"/>
        <c:lblOffset val="100"/>
        <c:noMultiLvlLbl val="0"/>
      </c:catAx>
      <c:valAx>
        <c:axId val="609445184"/>
        <c:scaling>
          <c:orientation val="minMax"/>
        </c:scaling>
        <c:delete val="1"/>
        <c:axPos val="l"/>
        <c:majorGridlines>
          <c:spPr>
            <a:ln w="9525" cap="flat" cmpd="sng" algn="ctr">
              <a:noFill/>
              <a:round/>
            </a:ln>
            <a:effectLst/>
          </c:spPr>
        </c:majorGridlines>
        <c:numFmt formatCode="0.0%" sourceLinked="1"/>
        <c:majorTickMark val="none"/>
        <c:minorTickMark val="none"/>
        <c:tickLblPos val="nextTo"/>
        <c:crossAx val="60944482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lv-LV"/>
    </a:p>
  </c:txPr>
  <c:externalData r:id="rId3">
    <c:autoUpdate val="0"/>
  </c:externalData>
  <c:userShapes r:id="rId4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lv-LV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 algn="ctr">
              <a:defRPr sz="18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lv-LV" sz="2400" b="1" dirty="0">
                <a:solidFill>
                  <a:schemeClr val="tx1"/>
                </a:solidFill>
                <a:latin typeface="+mj-lt"/>
              </a:rPr>
              <a:t>Vai valsts zinātnes politika atbilst zinātnieku radošajai kapacitātei un tās realizācijai Latvijā/ES?</a:t>
            </a:r>
          </a:p>
        </c:rich>
      </c:tx>
      <c:layout>
        <c:manualLayout>
          <c:xMode val="edge"/>
          <c:yMode val="edge"/>
          <c:x val="0.12855072463768116"/>
          <c:y val="2.3349139965684117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algn="ctr">
            <a:defRPr sz="1800" b="1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lv-LV"/>
        </a:p>
      </c:txPr>
    </c:title>
    <c:autoTitleDeleted val="0"/>
    <c:plotArea>
      <c:layout/>
      <c:pieChart>
        <c:varyColors val="1"/>
        <c:ser>
          <c:idx val="0"/>
          <c:order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lv-LV"/>
              </a:p>
            </c:txPr>
            <c:dLblPos val="inEnd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dk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[Rezultatu_kopsavilkums_V1.xlsx]Main!$A$262:$A$264</c:f>
              <c:strCache>
                <c:ptCount val="3"/>
                <c:pt idx="0">
                  <c:v>Jā, atbilst</c:v>
                </c:pt>
                <c:pt idx="1">
                  <c:v>Nē, neatbilst</c:v>
                </c:pt>
                <c:pt idx="2">
                  <c:v>Nevaru atbildēt</c:v>
                </c:pt>
              </c:strCache>
            </c:strRef>
          </c:cat>
          <c:val>
            <c:numRef>
              <c:f>[Rezultatu_kopsavilkums_V1.xlsx]Main!$B$262:$B$264</c:f>
            </c:numRef>
          </c:val>
          <c:extLst>
            <c:ext xmlns:c16="http://schemas.microsoft.com/office/drawing/2014/chart" uri="{C3380CC4-5D6E-409C-BE32-E72D297353CC}">
              <c16:uniqueId val="{00000000-61A3-4E78-BDC0-5C919D0BB39A}"/>
            </c:ext>
          </c:extLst>
        </c:ser>
        <c:ser>
          <c:idx val="1"/>
          <c:order val="1"/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317500" algn="ctr" rotWithShape="0">
                  <a:prstClr val="black">
                    <a:alpha val="25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1-BFE3-4AF7-9EA1-B6589BEDA6CD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317500" algn="ctr" rotWithShape="0">
                  <a:prstClr val="black">
                    <a:alpha val="25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3-BFE3-4AF7-9EA1-B6589BEDA6CD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>
                <a:noFill/>
              </a:ln>
              <a:effectLst>
                <a:outerShdw blurRad="317500" algn="ctr" rotWithShape="0">
                  <a:prstClr val="black">
                    <a:alpha val="25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5-BFE3-4AF7-9EA1-B6589BEDA6CD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lv-LV"/>
              </a:p>
            </c:txPr>
            <c:dLblPos val="inEnd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dk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[Rezultatu_kopsavilkums_V1.xlsx]Main!$A$262:$A$264</c:f>
              <c:strCache>
                <c:ptCount val="3"/>
                <c:pt idx="0">
                  <c:v>Jā, atbilst</c:v>
                </c:pt>
                <c:pt idx="1">
                  <c:v>Nē, neatbilst</c:v>
                </c:pt>
                <c:pt idx="2">
                  <c:v>Nevaru atbildēt</c:v>
                </c:pt>
              </c:strCache>
            </c:strRef>
          </c:cat>
          <c:val>
            <c:numRef>
              <c:f>[Rezultatu_kopsavilkums_V1.xlsx]Main!$C$262:$C$264</c:f>
              <c:numCache>
                <c:formatCode>0.0%</c:formatCode>
                <c:ptCount val="3"/>
                <c:pt idx="0">
                  <c:v>3.7999999999999999E-2</c:v>
                </c:pt>
                <c:pt idx="1">
                  <c:v>0.70799999999999996</c:v>
                </c:pt>
                <c:pt idx="2">
                  <c:v>0.254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61A3-4E78-BDC0-5C919D0BB39A}"/>
            </c:ext>
          </c:extLst>
        </c:ser>
        <c:dLbls>
          <c:dLblPos val="inEnd"/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legendEntry>
        <c:idx val="0"/>
        <c:txPr>
          <a:bodyPr rot="0" spcFirstLastPara="1" vertOverflow="ellipsis" vert="horz" wrap="square" anchor="ctr" anchorCtr="1"/>
          <a:lstStyle/>
          <a:p>
            <a:pPr>
              <a:defRPr sz="24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lv-LV"/>
          </a:p>
        </c:txPr>
      </c:legendEntry>
      <c:overlay val="0"/>
      <c:spPr>
        <a:solidFill>
          <a:schemeClr val="lt1">
            <a:alpha val="78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400" b="1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lv-LV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 w="9525" cap="flat" cmpd="sng" algn="ctr">
      <a:solidFill>
        <a:schemeClr val="dk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lv-LV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lv-LV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7.5785024154589375E-2"/>
          <c:y val="8.8787847368384409E-2"/>
          <c:w val="0.92421497584541068"/>
          <c:h val="0.91084765798547174"/>
        </c:manualLayout>
      </c:layout>
      <c:pie3DChart>
        <c:varyColors val="1"/>
        <c:ser>
          <c:idx val="0"/>
          <c:order val="0"/>
          <c:tx>
            <c:strRef>
              <c:f>[Rezultatu_kopsavilkums_V1.xlsx]Main!$A$135</c:f>
              <c:strCache>
                <c:ptCount val="1"/>
                <c:pt idx="0">
                  <c:v>9. Manu, kā zinātnieka, atalgojumu šajā gadā sastāda: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01-63D2-41D1-B97F-29FCC64089FA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03-63D2-41D1-B97F-29FCC64089FA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05-63D2-41D1-B97F-29FCC64089FA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07-63D2-41D1-B97F-29FCC64089FA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09-63D2-41D1-B97F-29FCC64089FA}"/>
              </c:ext>
            </c:extLst>
          </c:dPt>
          <c:dLbls>
            <c:dLbl>
              <c:idx val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2000" b="1" i="0" u="none" strike="noStrike" kern="1200" spc="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lv-LV"/>
                </a:p>
              </c:txPr>
              <c:dLblPos val="outEnd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01-63D2-41D1-B97F-29FCC64089FA}"/>
                </c:ext>
              </c:extLst>
            </c:dLbl>
            <c:dLbl>
              <c:idx val="1"/>
              <c:layout>
                <c:manualLayout>
                  <c:x val="0.23067632850241529"/>
                  <c:y val="-1.6728742406910382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2000" b="1" i="0" u="none" strike="noStrike" kern="1200" spc="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lv-LV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63D2-41D1-B97F-29FCC64089FA}"/>
                </c:ext>
              </c:extLst>
            </c:dLbl>
            <c:dLbl>
              <c:idx val="2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2000" b="1" i="0" u="none" strike="noStrike" kern="1200" spc="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lv-LV"/>
                </a:p>
              </c:txPr>
              <c:dLblPos val="outEnd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05-63D2-41D1-B97F-29FCC64089FA}"/>
                </c:ext>
              </c:extLst>
            </c:dLbl>
            <c:dLbl>
              <c:idx val="3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2000" b="1" i="0" u="none" strike="noStrike" kern="1200" spc="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lv-LV"/>
                </a:p>
              </c:txPr>
              <c:dLblPos val="outEnd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07-63D2-41D1-B97F-29FCC64089FA}"/>
                </c:ext>
              </c:extLst>
            </c:dLbl>
            <c:dLbl>
              <c:idx val="4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2000" b="1" i="0" u="none" strike="noStrike" kern="1200" spc="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lv-LV"/>
                </a:p>
              </c:txPr>
              <c:dLblPos val="outEnd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09-63D2-41D1-B97F-29FCC64089FA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1" i="0" u="none" strike="noStrike" kern="1200" spc="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lv-LV"/>
              </a:p>
            </c:txPr>
            <c:dLblPos val="outEnd"/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[Rezultatu_kopsavilkums_V1.xlsx]Main!$A$136:$A$140</c:f>
              <c:strCache>
                <c:ptCount val="5"/>
                <c:pt idx="0">
                  <c:v>Valsts (bāzes) finansējums</c:v>
                </c:pt>
                <c:pt idx="1">
                  <c:v>Fundamentālo un lietišķo pētījumu finansējums</c:v>
                </c:pt>
                <c:pt idx="2">
                  <c:v>Valsts pētījumu programmu finansējums</c:v>
                </c:pt>
                <c:pt idx="3">
                  <c:v>Apvārsnis 2020 &amp; Līgumdarbu finansējums</c:v>
                </c:pt>
                <c:pt idx="4">
                  <c:v>Cits</c:v>
                </c:pt>
              </c:strCache>
            </c:strRef>
          </c:cat>
          <c:val>
            <c:numRef>
              <c:f>[Rezultatu_kopsavilkums_V1.xlsx]Main!$C$136:$C$140</c:f>
              <c:numCache>
                <c:formatCode>0.0%</c:formatCode>
                <c:ptCount val="5"/>
                <c:pt idx="0">
                  <c:v>0.38</c:v>
                </c:pt>
                <c:pt idx="1">
                  <c:v>0.19400000000000001</c:v>
                </c:pt>
                <c:pt idx="2">
                  <c:v>0.113</c:v>
                </c:pt>
                <c:pt idx="3">
                  <c:v>0.126</c:v>
                </c:pt>
                <c:pt idx="4">
                  <c:v>0.187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73E3-43E8-B37F-5B0981AFEA09}"/>
            </c:ext>
          </c:extLst>
        </c:ser>
        <c:dLbls>
          <c:dLblPos val="outEnd"/>
          <c:showLegendKey val="0"/>
          <c:showVal val="0"/>
          <c:showCatName val="0"/>
          <c:showSerName val="0"/>
          <c:showPercent val="1"/>
          <c:showBubbleSize val="0"/>
          <c:showLeaderLines val="1"/>
        </c:dLbls>
      </c:pie3D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lv-LV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lv-LV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1.5776279928348361E-2"/>
          <c:y val="0.36535650585410745"/>
          <c:w val="0.97686145610508912"/>
          <c:h val="0.54806083607112321"/>
        </c:manualLayout>
      </c:layout>
      <c:barChart>
        <c:barDir val="col"/>
        <c:grouping val="clustered"/>
        <c:varyColors val="0"/>
        <c:ser>
          <c:idx val="1"/>
          <c:order val="1"/>
          <c:tx>
            <c:strRef>
              <c:f>Main!$A$151</c:f>
              <c:strCache>
                <c:ptCount val="1"/>
                <c:pt idx="0">
                  <c:v>Vidējais zinātnieka atalgojums manā darba vietā (par to pašu amata kategoriju) atšķiras no citiem zinātniskajiem institūtiem/augstskolām Latvijā</c:v>
                </c:pt>
              </c:strCache>
            </c:strRef>
          </c:tx>
          <c:spPr>
            <a:solidFill>
              <a:schemeClr val="accent2">
                <a:alpha val="85000"/>
              </a:schemeClr>
            </a:solidFill>
            <a:ln w="9525" cap="flat" cmpd="sng" algn="ctr">
              <a:solidFill>
                <a:schemeClr val="lt1">
                  <a:alpha val="50000"/>
                </a:schemeClr>
              </a:solidFill>
              <a:round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lv-LV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Main!$D$145:$D$149</c:f>
              <c:strCache>
                <c:ptCount val="5"/>
                <c:pt idx="0">
                  <c:v>Pilnīgi piekrītu</c:v>
                </c:pt>
                <c:pt idx="1">
                  <c:v>Drīzāk piekrītu</c:v>
                </c:pt>
                <c:pt idx="2">
                  <c:v>Drīzāk nepiekrītu</c:v>
                </c:pt>
                <c:pt idx="3">
                  <c:v>Pilnīgi nepiekrītu</c:v>
                </c:pt>
                <c:pt idx="4">
                  <c:v>Nevaru atbildēt</c:v>
                </c:pt>
              </c:strCache>
            </c:strRef>
          </c:cat>
          <c:val>
            <c:numRef>
              <c:f>Main!$C$151:$C$155</c:f>
              <c:numCache>
                <c:formatCode>0.0%</c:formatCode>
                <c:ptCount val="5"/>
                <c:pt idx="0">
                  <c:v>0.188</c:v>
                </c:pt>
                <c:pt idx="1">
                  <c:v>0.28999999999999998</c:v>
                </c:pt>
                <c:pt idx="2">
                  <c:v>8.1000000000000003E-2</c:v>
                </c:pt>
                <c:pt idx="3">
                  <c:v>2.3E-2</c:v>
                </c:pt>
                <c:pt idx="4">
                  <c:v>0.41799999999999998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9660-4AA4-8465-56310FB8AD7C}"/>
            </c:ext>
          </c:extLst>
        </c:ser>
        <c:ser>
          <c:idx val="2"/>
          <c:order val="2"/>
          <c:tx>
            <c:strRef>
              <c:f>Main!$A$157</c:f>
              <c:strCache>
                <c:ptCount val="1"/>
                <c:pt idx="0">
                  <c:v>Man tiek pilnībā, atbilstoši darba slodzei, samaksāts par visiem veicamajiem zinātnieka pienākumiem</c:v>
                </c:pt>
              </c:strCache>
            </c:strRef>
          </c:tx>
          <c:spPr>
            <a:solidFill>
              <a:schemeClr val="accent3">
                <a:alpha val="85000"/>
              </a:schemeClr>
            </a:solidFill>
            <a:ln w="9525" cap="flat" cmpd="sng" algn="ctr">
              <a:solidFill>
                <a:schemeClr val="lt1">
                  <a:alpha val="50000"/>
                </a:schemeClr>
              </a:solidFill>
              <a:round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lv-LV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Main!$D$145:$D$149</c:f>
              <c:strCache>
                <c:ptCount val="5"/>
                <c:pt idx="0">
                  <c:v>Pilnīgi piekrītu</c:v>
                </c:pt>
                <c:pt idx="1">
                  <c:v>Drīzāk piekrītu</c:v>
                </c:pt>
                <c:pt idx="2">
                  <c:v>Drīzāk nepiekrītu</c:v>
                </c:pt>
                <c:pt idx="3">
                  <c:v>Pilnīgi nepiekrītu</c:v>
                </c:pt>
                <c:pt idx="4">
                  <c:v>Nevaru atbildēt</c:v>
                </c:pt>
              </c:strCache>
            </c:strRef>
          </c:cat>
          <c:val>
            <c:numRef>
              <c:f>Main!$C$157:$C$161</c:f>
              <c:numCache>
                <c:formatCode>0.0%</c:formatCode>
                <c:ptCount val="5"/>
                <c:pt idx="0">
                  <c:v>9.9000000000000005E-2</c:v>
                </c:pt>
                <c:pt idx="1">
                  <c:v>0.19600000000000001</c:v>
                </c:pt>
                <c:pt idx="2">
                  <c:v>0.32300000000000001</c:v>
                </c:pt>
                <c:pt idx="3">
                  <c:v>0.33900000000000002</c:v>
                </c:pt>
                <c:pt idx="4">
                  <c:v>4.2999999999999997E-2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9660-4AA4-8465-56310FB8AD7C}"/>
            </c:ext>
          </c:extLst>
        </c:ser>
        <c:ser>
          <c:idx val="3"/>
          <c:order val="3"/>
          <c:tx>
            <c:strRef>
              <c:f>Main!$A$163</c:f>
              <c:strCache>
                <c:ptCount val="1"/>
                <c:pt idx="0">
                  <c:v>Zinātnieka minimālā mēneša darba alga pilnas slodzes darbā nedrīkst būt zemāka par vidējo sabiedriskā sektorā strādājošo darba algu</c:v>
                </c:pt>
              </c:strCache>
            </c:strRef>
          </c:tx>
          <c:spPr>
            <a:solidFill>
              <a:schemeClr val="accent4">
                <a:alpha val="85000"/>
              </a:schemeClr>
            </a:solidFill>
            <a:ln w="9525" cap="flat" cmpd="sng" algn="ctr">
              <a:solidFill>
                <a:schemeClr val="lt1">
                  <a:alpha val="50000"/>
                </a:schemeClr>
              </a:solidFill>
              <a:round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lv-LV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Main!$D$145:$D$149</c:f>
              <c:strCache>
                <c:ptCount val="5"/>
                <c:pt idx="0">
                  <c:v>Pilnīgi piekrītu</c:v>
                </c:pt>
                <c:pt idx="1">
                  <c:v>Drīzāk piekrītu</c:v>
                </c:pt>
                <c:pt idx="2">
                  <c:v>Drīzāk nepiekrītu</c:v>
                </c:pt>
                <c:pt idx="3">
                  <c:v>Pilnīgi nepiekrītu</c:v>
                </c:pt>
                <c:pt idx="4">
                  <c:v>Nevaru atbildēt</c:v>
                </c:pt>
              </c:strCache>
            </c:strRef>
          </c:cat>
          <c:val>
            <c:numRef>
              <c:f>Main!$C$163:$C$167</c:f>
              <c:numCache>
                <c:formatCode>0.0%</c:formatCode>
                <c:ptCount val="5"/>
                <c:pt idx="0">
                  <c:v>0.80900000000000005</c:v>
                </c:pt>
                <c:pt idx="1">
                  <c:v>0.114</c:v>
                </c:pt>
                <c:pt idx="2">
                  <c:v>5.0000000000000001E-3</c:v>
                </c:pt>
                <c:pt idx="3">
                  <c:v>1.7999999999999999E-2</c:v>
                </c:pt>
                <c:pt idx="4">
                  <c:v>5.3999999999999999E-2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9660-4AA4-8465-56310FB8AD7C}"/>
            </c:ext>
          </c:extLst>
        </c:ser>
        <c:dLbls>
          <c:dLblPos val="inEnd"/>
          <c:showLegendKey val="0"/>
          <c:showVal val="1"/>
          <c:showCatName val="0"/>
          <c:showSerName val="0"/>
          <c:showPercent val="0"/>
          <c:showBubbleSize val="0"/>
        </c:dLbls>
        <c:gapWidth val="65"/>
        <c:axId val="627927856"/>
        <c:axId val="627928216"/>
        <c:extLst>
          <c:ext xmlns:c15="http://schemas.microsoft.com/office/drawing/2012/chart" uri="{02D57815-91ED-43cb-92C2-25804820EDAC}">
            <c15:filteredBarSeries>
              <c15:ser>
                <c:idx val="0"/>
                <c:order val="0"/>
                <c:tx>
                  <c:strRef>
                    <c:extLst>
                      <c:ext uri="{02D57815-91ED-43cb-92C2-25804820EDAC}">
                        <c15:formulaRef>
                          <c15:sqref>Main!$A$145</c15:sqref>
                        </c15:formulaRef>
                      </c:ext>
                    </c:extLst>
                    <c:strCache>
                      <c:ptCount val="1"/>
                      <c:pt idx="0">
                        <c:v>Pašreizējais bāzes finansējums, ko ikgadēji no valsts budžeta saņem zinātniskais institūts/augstskola, kurā strādāju, ir pietiekams mērķu un uzdevumu veikšanai</c:v>
                      </c:pt>
                    </c:strCache>
                  </c:strRef>
                </c:tx>
                <c:spPr>
                  <a:solidFill>
                    <a:schemeClr val="accent1">
                      <a:alpha val="85000"/>
                    </a:schemeClr>
                  </a:solidFill>
                  <a:ln w="9525" cap="flat" cmpd="sng" algn="ctr">
                    <a:solidFill>
                      <a:schemeClr val="lt1">
                        <a:alpha val="50000"/>
                      </a:schemeClr>
                    </a:solidFill>
                    <a:round/>
                  </a:ln>
                  <a:effectLst/>
                </c:spPr>
                <c:invertIfNegative val="0"/>
                <c:dLbls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900" b="1" i="0" u="none" strike="noStrike" kern="1200" baseline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lv-LV"/>
                    </a:p>
                  </c:txPr>
                  <c:dLblPos val="inEnd"/>
                  <c:showLegendKey val="0"/>
                  <c:showVal val="1"/>
                  <c:showCatName val="0"/>
                  <c:showSerName val="0"/>
                  <c:showPercent val="0"/>
                  <c:showBubbleSize val="0"/>
                  <c:showLeaderLines val="0"/>
                  <c:extLst>
                    <c:ext uri="{CE6537A1-D6FC-4f65-9D91-7224C49458BB}">
                      <c15:showLeaderLines val="1"/>
                      <c15:leaderLines>
                        <c:spPr>
                          <a:ln w="9525">
                            <a:solidFill>
                              <a:schemeClr val="dk1">
                                <a:lumMod val="50000"/>
                                <a:lumOff val="50000"/>
                              </a:schemeClr>
                            </a:solidFill>
                          </a:ln>
                          <a:effectLst/>
                        </c:spPr>
                      </c15:leaderLines>
                    </c:ext>
                  </c:extLst>
                </c:dLbls>
                <c:cat>
                  <c:strRef>
                    <c:extLst>
                      <c:ext uri="{02D57815-91ED-43cb-92C2-25804820EDAC}">
                        <c15:formulaRef>
                          <c15:sqref>Main!$D$145:$D$149</c15:sqref>
                        </c15:formulaRef>
                      </c:ext>
                    </c:extLst>
                    <c:strCache>
                      <c:ptCount val="5"/>
                      <c:pt idx="0">
                        <c:v>Pilnīgi piekrītu</c:v>
                      </c:pt>
                      <c:pt idx="1">
                        <c:v>Drīzāk piekrītu</c:v>
                      </c:pt>
                      <c:pt idx="2">
                        <c:v>Drīzāk nepiekrītu</c:v>
                      </c:pt>
                      <c:pt idx="3">
                        <c:v>Pilnīgi nepiekrītu</c:v>
                      </c:pt>
                      <c:pt idx="4">
                        <c:v>Nevaru atbildēt</c:v>
                      </c:pt>
                    </c:strCache>
                  </c:strRef>
                </c:cat>
                <c:val>
                  <c:numRef>
                    <c:extLst>
                      <c:ext uri="{02D57815-91ED-43cb-92C2-25804820EDAC}">
                        <c15:formulaRef>
                          <c15:sqref>Main!$C$145:$C$149</c15:sqref>
                        </c15:formulaRef>
                      </c:ext>
                    </c:extLst>
                    <c:numCache>
                      <c:formatCode>0.0%</c:formatCode>
                      <c:ptCount val="5"/>
                      <c:pt idx="0">
                        <c:v>8.0000000000000002E-3</c:v>
                      </c:pt>
                      <c:pt idx="1">
                        <c:v>2.8000000000000001E-2</c:v>
                      </c:pt>
                      <c:pt idx="2">
                        <c:v>0.17100000000000001</c:v>
                      </c:pt>
                      <c:pt idx="3">
                        <c:v>0.71799999999999997</c:v>
                      </c:pt>
                      <c:pt idx="4">
                        <c:v>7.3999999999999996E-2</c:v>
                      </c:pt>
                    </c:numCache>
                  </c:numRef>
                </c:val>
                <c:extLst>
                  <c:ext xmlns:c16="http://schemas.microsoft.com/office/drawing/2014/chart" uri="{C3380CC4-5D6E-409C-BE32-E72D297353CC}">
                    <c16:uniqueId val="{00000000-9660-4AA4-8465-56310FB8AD7C}"/>
                  </c:ext>
                </c:extLst>
              </c15:ser>
            </c15:filteredBarSeries>
            <c15:filteredBarSeries>
              <c15:ser>
                <c:idx val="4"/>
                <c:order val="4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Main!$A$169</c15:sqref>
                        </c15:formulaRef>
                      </c:ext>
                    </c:extLst>
                    <c:strCache>
                      <c:ptCount val="1"/>
                      <c:pt idx="0">
                        <c:v>Uzskatu, ka mana kā zinātnieka darbs tiek pilnībā apmaksāts</c:v>
                      </c:pt>
                    </c:strCache>
                  </c:strRef>
                </c:tx>
                <c:spPr>
                  <a:solidFill>
                    <a:schemeClr val="accent5">
                      <a:alpha val="85000"/>
                    </a:schemeClr>
                  </a:solidFill>
                  <a:ln w="9525" cap="flat" cmpd="sng" algn="ctr">
                    <a:solidFill>
                      <a:schemeClr val="lt1">
                        <a:alpha val="50000"/>
                      </a:schemeClr>
                    </a:solidFill>
                    <a:round/>
                  </a:ln>
                  <a:effectLst/>
                </c:spPr>
                <c:invertIfNegative val="0"/>
                <c:dLbls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900" b="1" i="0" u="none" strike="noStrike" kern="1200" baseline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lv-LV"/>
                    </a:p>
                  </c:txPr>
                  <c:dLblPos val="inEnd"/>
                  <c:showLegendKey val="0"/>
                  <c:showVal val="1"/>
                  <c:showCatName val="0"/>
                  <c:showSerName val="0"/>
                  <c:showPercent val="0"/>
                  <c:showBubbleSize val="0"/>
                  <c:showLeaderLines val="0"/>
                  <c:extLst xmlns:c15="http://schemas.microsoft.com/office/drawing/2012/chart">
                    <c:ext xmlns:c15="http://schemas.microsoft.com/office/drawing/2012/chart" uri="{CE6537A1-D6FC-4f65-9D91-7224C49458BB}">
                      <c15:showLeaderLines val="1"/>
                      <c15:leaderLines>
                        <c:spPr>
                          <a:ln w="9525">
                            <a:solidFill>
                              <a:schemeClr val="dk1">
                                <a:lumMod val="50000"/>
                                <a:lumOff val="50000"/>
                              </a:schemeClr>
                            </a:solidFill>
                          </a:ln>
                          <a:effectLst/>
                        </c:spPr>
                      </c15:leaderLines>
                    </c:ext>
                  </c:extLst>
                </c:dLbls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Main!$D$145:$D$149</c15:sqref>
                        </c15:formulaRef>
                      </c:ext>
                    </c:extLst>
                    <c:strCache>
                      <c:ptCount val="5"/>
                      <c:pt idx="0">
                        <c:v>Pilnīgi piekrītu</c:v>
                      </c:pt>
                      <c:pt idx="1">
                        <c:v>Drīzāk piekrītu</c:v>
                      </c:pt>
                      <c:pt idx="2">
                        <c:v>Drīzāk nepiekrītu</c:v>
                      </c:pt>
                      <c:pt idx="3">
                        <c:v>Pilnīgi nepiekrītu</c:v>
                      </c:pt>
                      <c:pt idx="4">
                        <c:v>Nevaru atbildēt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Main!$C$169:$C$173</c15:sqref>
                        </c15:formulaRef>
                      </c:ext>
                    </c:extLst>
                    <c:numCache>
                      <c:formatCode>0.0%</c:formatCode>
                      <c:ptCount val="5"/>
                      <c:pt idx="0">
                        <c:v>5.2999999999999999E-2</c:v>
                      </c:pt>
                      <c:pt idx="1">
                        <c:v>0.13300000000000001</c:v>
                      </c:pt>
                      <c:pt idx="2">
                        <c:v>0.30299999999999999</c:v>
                      </c:pt>
                      <c:pt idx="3">
                        <c:v>0.46500000000000002</c:v>
                      </c:pt>
                      <c:pt idx="4">
                        <c:v>4.5999999999999999E-2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4-9660-4AA4-8465-56310FB8AD7C}"/>
                  </c:ext>
                </c:extLst>
              </c15:ser>
            </c15:filteredBarSeries>
          </c:ext>
        </c:extLst>
      </c:barChart>
      <c:catAx>
        <c:axId val="62792785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9050" cap="flat" cmpd="sng" algn="ctr">
            <a:solidFill>
              <a:schemeClr val="dk1">
                <a:lumMod val="75000"/>
                <a:lumOff val="2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1" i="0" u="none" strike="noStrike" kern="1200" cap="all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lv-LV"/>
          </a:p>
        </c:txPr>
        <c:crossAx val="627928216"/>
        <c:crosses val="autoZero"/>
        <c:auto val="1"/>
        <c:lblAlgn val="ctr"/>
        <c:lblOffset val="100"/>
        <c:noMultiLvlLbl val="0"/>
      </c:catAx>
      <c:valAx>
        <c:axId val="627928216"/>
        <c:scaling>
          <c:orientation val="minMax"/>
        </c:scaling>
        <c:delete val="1"/>
        <c:axPos val="l"/>
        <c:majorGridlines>
          <c:spPr>
            <a:ln w="9525" cap="flat" cmpd="sng" algn="ctr">
              <a:gradFill>
                <a:gsLst>
                  <a:gs pos="100000">
                    <a:schemeClr val="dk1">
                      <a:lumMod val="95000"/>
                      <a:lumOff val="5000"/>
                      <a:alpha val="42000"/>
                    </a:schemeClr>
                  </a:gs>
                  <a:gs pos="0">
                    <a:schemeClr val="lt1">
                      <a:lumMod val="75000"/>
                      <a:alpha val="36000"/>
                    </a:schemeClr>
                  </a:gs>
                </a:gsLst>
                <a:lin ang="5400000" scaled="0"/>
              </a:gradFill>
              <a:round/>
            </a:ln>
            <a:effectLst/>
          </c:spPr>
        </c:majorGridlines>
        <c:numFmt formatCode="0.0%" sourceLinked="1"/>
        <c:majorTickMark val="none"/>
        <c:minorTickMark val="none"/>
        <c:tickLblPos val="nextTo"/>
        <c:crossAx val="627927856"/>
        <c:crosses val="autoZero"/>
        <c:crossBetween val="between"/>
      </c:valAx>
      <c:spPr>
        <a:solidFill>
          <a:sysClr val="window" lastClr="FFFFFF"/>
        </a:solidFill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22857734393698101"/>
          <c:y val="2.4749985203335479E-2"/>
          <c:w val="0.73216058845110055"/>
          <c:h val="0.4617325048242986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lv-LV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lv-LV"/>
    </a:p>
  </c:txPr>
  <c:externalData r:id="rId4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lv-LV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bar"/>
        <c:grouping val="clustered"/>
        <c:varyColors val="0"/>
        <c:ser>
          <c:idx val="3"/>
          <c:order val="3"/>
          <c:tx>
            <c:strRef>
              <c:f>Main!$A$49</c:f>
              <c:strCache>
                <c:ptCount val="1"/>
                <c:pt idx="0">
                  <c:v>Mana  zinātniskā darba slodze ir sabalansēta</c:v>
                </c:pt>
              </c:strCache>
            </c:strRef>
          </c:tx>
          <c:spPr>
            <a:solidFill>
              <a:schemeClr val="accent2">
                <a:lumMod val="75000"/>
              </a:schemeClr>
            </a:soli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1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endParaRPr lang="lv-LV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Main!$D$67:$D$71</c:f>
              <c:strCache>
                <c:ptCount val="5"/>
                <c:pt idx="0">
                  <c:v>Pilnīgi piekrītu</c:v>
                </c:pt>
                <c:pt idx="1">
                  <c:v>Drīzāk piekrītu</c:v>
                </c:pt>
                <c:pt idx="2">
                  <c:v>Drīzāk nepiekrītu</c:v>
                </c:pt>
                <c:pt idx="3">
                  <c:v>Pilnīgi nepiekrītu</c:v>
                </c:pt>
                <c:pt idx="4">
                  <c:v>Nevaru atbildēt</c:v>
                </c:pt>
              </c:strCache>
            </c:strRef>
          </c:cat>
          <c:val>
            <c:numRef>
              <c:f>Main!$C$49:$C$53</c:f>
              <c:numCache>
                <c:formatCode>0.0%</c:formatCode>
                <c:ptCount val="5"/>
                <c:pt idx="0">
                  <c:v>4.5999999999999999E-2</c:v>
                </c:pt>
                <c:pt idx="1">
                  <c:v>0.24099999999999999</c:v>
                </c:pt>
                <c:pt idx="2">
                  <c:v>0.36099999999999999</c:v>
                </c:pt>
                <c:pt idx="3">
                  <c:v>0.32300000000000001</c:v>
                </c:pt>
                <c:pt idx="4">
                  <c:v>0.03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8F24-4227-9BD5-E3492477EB72}"/>
            </c:ext>
          </c:extLst>
        </c:ser>
        <c:ser>
          <c:idx val="0"/>
          <c:order val="6"/>
          <c:tx>
            <c:strRef>
              <c:f>Main!$A$31</c:f>
              <c:strCache>
                <c:ptCount val="1"/>
                <c:pt idx="0">
                  <c:v>Esmu apmierināts(a) ar pašreizējo noslodzi savā amatā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shade val="76000"/>
                    <a:shade val="51000"/>
                    <a:satMod val="130000"/>
                  </a:schemeClr>
                </a:gs>
                <a:gs pos="80000">
                  <a:schemeClr val="accent1">
                    <a:shade val="76000"/>
                    <a:shade val="93000"/>
                    <a:satMod val="130000"/>
                  </a:schemeClr>
                </a:gs>
                <a:gs pos="100000">
                  <a:schemeClr val="accent1">
                    <a:shade val="76000"/>
                    <a:shade val="94000"/>
                    <a:satMod val="135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lv-LV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Main!$D$67:$D$71</c:f>
              <c:strCache>
                <c:ptCount val="5"/>
                <c:pt idx="0">
                  <c:v>Pilnīgi piekrītu</c:v>
                </c:pt>
                <c:pt idx="1">
                  <c:v>Drīzāk piekrītu</c:v>
                </c:pt>
                <c:pt idx="2">
                  <c:v>Drīzāk nepiekrītu</c:v>
                </c:pt>
                <c:pt idx="3">
                  <c:v>Pilnīgi nepiekrītu</c:v>
                </c:pt>
                <c:pt idx="4">
                  <c:v>Nevaru atbildēt</c:v>
                </c:pt>
              </c:strCache>
            </c:strRef>
          </c:cat>
          <c:val>
            <c:numRef>
              <c:f>Main!$C$31:$C$35</c:f>
              <c:numCache>
                <c:formatCode>0.0%</c:formatCode>
                <c:ptCount val="5"/>
                <c:pt idx="0">
                  <c:v>0.105</c:v>
                </c:pt>
                <c:pt idx="1">
                  <c:v>0.27800000000000002</c:v>
                </c:pt>
                <c:pt idx="2">
                  <c:v>0.32600000000000001</c:v>
                </c:pt>
                <c:pt idx="3">
                  <c:v>0.26400000000000001</c:v>
                </c:pt>
                <c:pt idx="4">
                  <c:v>2.5999999999999999E-2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8F24-4227-9BD5-E3492477EB72}"/>
            </c:ext>
          </c:extLst>
        </c:ser>
        <c:dLbls>
          <c:dLblPos val="inEnd"/>
          <c:showLegendKey val="0"/>
          <c:showVal val="1"/>
          <c:showCatName val="0"/>
          <c:showSerName val="0"/>
          <c:showPercent val="0"/>
          <c:showBubbleSize val="0"/>
        </c:dLbls>
        <c:gapWidth val="115"/>
        <c:overlap val="-20"/>
        <c:axId val="635543504"/>
        <c:axId val="635542784"/>
        <c:extLst>
          <c:ext xmlns:c15="http://schemas.microsoft.com/office/drawing/2012/chart" uri="{02D57815-91ED-43cb-92C2-25804820EDAC}">
            <c15:filteredBarSeries>
              <c15:ser>
                <c:idx val="6"/>
                <c:order val="0"/>
                <c:tx>
                  <c:strRef>
                    <c:extLst>
                      <c:ext uri="{02D57815-91ED-43cb-92C2-25804820EDAC}">
                        <c15:formulaRef>
                          <c15:sqref>Main!$A$67</c15:sqref>
                        </c15:formulaRef>
                      </c:ext>
                    </c:extLst>
                    <c:strCache>
                      <c:ptCount val="1"/>
                      <c:pt idx="0">
                        <c:v>Es spēju veidot veiksmīgu zinātnisko karjeru strādājot tikai savā zinātniskā darba līgumā (ar institūciju/augstskolu) paredzētās darba stundas</c:v>
                      </c:pt>
                    </c:strCache>
                  </c:strRef>
                </c:tx>
                <c:spPr>
                  <a:gradFill rotWithShape="1">
                    <a:gsLst>
                      <a:gs pos="0">
                        <a:schemeClr val="accent1">
                          <a:tint val="77000"/>
                          <a:shade val="51000"/>
                          <a:satMod val="130000"/>
                        </a:schemeClr>
                      </a:gs>
                      <a:gs pos="80000">
                        <a:schemeClr val="accent1">
                          <a:tint val="77000"/>
                          <a:shade val="93000"/>
                          <a:satMod val="130000"/>
                        </a:schemeClr>
                      </a:gs>
                      <a:gs pos="100000">
                        <a:schemeClr val="accent1">
                          <a:tint val="77000"/>
                          <a:shade val="94000"/>
                          <a:satMod val="135000"/>
                        </a:schemeClr>
                      </a:gs>
                    </a:gsLst>
                    <a:lin ang="16200000" scaled="0"/>
                  </a:gradFill>
                  <a:ln>
                    <a:noFill/>
                  </a:ln>
                  <a:effectLst>
                    <a:outerShdw blurRad="40000" dist="23000" dir="5400000" rotWithShape="0">
                      <a:srgbClr val="000000">
                        <a:alpha val="35000"/>
                      </a:srgbClr>
                    </a:outerShdw>
                  </a:effectLst>
                  <a:scene3d>
                    <a:camera prst="orthographicFront">
                      <a:rot lat="0" lon="0" rev="0"/>
                    </a:camera>
                    <a:lightRig rig="threePt" dir="t">
                      <a:rot lat="0" lon="0" rev="1200000"/>
                    </a:lightRig>
                  </a:scene3d>
                  <a:sp3d>
                    <a:bevelT w="63500" h="25400"/>
                  </a:sp3d>
                </c:spPr>
                <c:invertIfNegative val="0"/>
                <c:dLbls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900" b="0" i="0" u="none" strike="noStrike" kern="1200" baseline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lv-LV"/>
                    </a:p>
                  </c:txPr>
                  <c:dLblPos val="inEnd"/>
                  <c:showLegendKey val="0"/>
                  <c:showVal val="1"/>
                  <c:showCatName val="0"/>
                  <c:showSerName val="0"/>
                  <c:showPercent val="0"/>
                  <c:showBubbleSize val="0"/>
                  <c:showLeaderLines val="0"/>
                  <c:extLst>
                    <c:ext uri="{CE6537A1-D6FC-4f65-9D91-7224C49458BB}">
                      <c15:showLeaderLines val="1"/>
                      <c15:leaderLines>
                        <c:spPr>
                          <a:ln w="9525" cap="flat" cmpd="sng" algn="ctr">
                            <a:solidFill>
                              <a:schemeClr val="tx1">
                                <a:lumMod val="35000"/>
                                <a:lumOff val="65000"/>
                              </a:schemeClr>
                            </a:solidFill>
                            <a:round/>
                          </a:ln>
                          <a:effectLst/>
                        </c:spPr>
                      </c15:leaderLines>
                    </c:ext>
                  </c:extLst>
                </c:dLbls>
                <c:cat>
                  <c:strRef>
                    <c:extLst>
                      <c:ext uri="{02D57815-91ED-43cb-92C2-25804820EDAC}">
                        <c15:formulaRef>
                          <c15:sqref>Main!$D$67:$D$71</c15:sqref>
                        </c15:formulaRef>
                      </c:ext>
                    </c:extLst>
                    <c:strCache>
                      <c:ptCount val="5"/>
                      <c:pt idx="0">
                        <c:v>Pilnīgi piekrītu</c:v>
                      </c:pt>
                      <c:pt idx="1">
                        <c:v>Drīzāk piekrītu</c:v>
                      </c:pt>
                      <c:pt idx="2">
                        <c:v>Drīzāk nepiekrītu</c:v>
                      </c:pt>
                      <c:pt idx="3">
                        <c:v>Pilnīgi nepiekrītu</c:v>
                      </c:pt>
                      <c:pt idx="4">
                        <c:v>Nevaru atbildēt</c:v>
                      </c:pt>
                    </c:strCache>
                  </c:strRef>
                </c:cat>
                <c:val>
                  <c:numRef>
                    <c:extLst>
                      <c:ext uri="{02D57815-91ED-43cb-92C2-25804820EDAC}">
                        <c15:formulaRef>
                          <c15:sqref>Main!$C$67:$C$71</c15:sqref>
                        </c15:formulaRef>
                      </c:ext>
                    </c:extLst>
                    <c:numCache>
                      <c:formatCode>0.0%</c:formatCode>
                      <c:ptCount val="5"/>
                      <c:pt idx="0">
                        <c:v>5.6000000000000001E-2</c:v>
                      </c:pt>
                      <c:pt idx="1">
                        <c:v>0.16800000000000001</c:v>
                      </c:pt>
                      <c:pt idx="2">
                        <c:v>0.27300000000000002</c:v>
                      </c:pt>
                      <c:pt idx="3">
                        <c:v>0.433</c:v>
                      </c:pt>
                      <c:pt idx="4">
                        <c:v>6.9000000000000006E-2</c:v>
                      </c:pt>
                    </c:numCache>
                  </c:numRef>
                </c:val>
                <c:extLst>
                  <c:ext xmlns:c16="http://schemas.microsoft.com/office/drawing/2014/chart" uri="{C3380CC4-5D6E-409C-BE32-E72D297353CC}">
                    <c16:uniqueId val="{00000000-8F24-4227-9BD5-E3492477EB72}"/>
                  </c:ext>
                </c:extLst>
              </c15:ser>
            </c15:filteredBarSeries>
            <c15:filteredBarSeries>
              <c15:ser>
                <c:idx val="5"/>
                <c:order val="1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Main!$A$61</c15:sqref>
                        </c15:formulaRef>
                      </c:ext>
                    </c:extLst>
                    <c:strCache>
                      <c:ptCount val="1"/>
                      <c:pt idx="0">
                        <c:v>Zinātniskās slodzes veidošanās principi man ir skaidri un saprotami</c:v>
                      </c:pt>
                    </c:strCache>
                  </c:strRef>
                </c:tx>
                <c:spPr>
                  <a:gradFill rotWithShape="1">
                    <a:gsLst>
                      <a:gs pos="0">
                        <a:schemeClr val="accent6">
                          <a:shade val="76000"/>
                          <a:shade val="51000"/>
                          <a:satMod val="130000"/>
                        </a:schemeClr>
                      </a:gs>
                      <a:gs pos="80000">
                        <a:schemeClr val="accent6">
                          <a:shade val="76000"/>
                          <a:shade val="93000"/>
                          <a:satMod val="130000"/>
                        </a:schemeClr>
                      </a:gs>
                      <a:gs pos="100000">
                        <a:schemeClr val="accent6">
                          <a:shade val="76000"/>
                          <a:shade val="94000"/>
                          <a:satMod val="135000"/>
                        </a:schemeClr>
                      </a:gs>
                    </a:gsLst>
                    <a:lin ang="16200000" scaled="0"/>
                  </a:gradFill>
                  <a:ln>
                    <a:noFill/>
                  </a:ln>
                  <a:effectLst>
                    <a:outerShdw blurRad="40000" dist="23000" dir="5400000" rotWithShape="0">
                      <a:srgbClr val="000000">
                        <a:alpha val="35000"/>
                      </a:srgbClr>
                    </a:outerShdw>
                  </a:effectLst>
                  <a:scene3d>
                    <a:camera prst="orthographicFront">
                      <a:rot lat="0" lon="0" rev="0"/>
                    </a:camera>
                    <a:lightRig rig="threePt" dir="t">
                      <a:rot lat="0" lon="0" rev="1200000"/>
                    </a:lightRig>
                  </a:scene3d>
                  <a:sp3d>
                    <a:bevelT w="63500" h="25400"/>
                  </a:sp3d>
                </c:spPr>
                <c:invertIfNegative val="0"/>
                <c:dLbls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900" b="0" i="0" u="none" strike="noStrike" kern="1200" baseline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lv-LV"/>
                    </a:p>
                  </c:txPr>
                  <c:dLblPos val="inEnd"/>
                  <c:showLegendKey val="0"/>
                  <c:showVal val="1"/>
                  <c:showCatName val="0"/>
                  <c:showSerName val="0"/>
                  <c:showPercent val="0"/>
                  <c:showBubbleSize val="0"/>
                  <c:showLeaderLines val="0"/>
                  <c:extLst xmlns:c15="http://schemas.microsoft.com/office/drawing/2012/chart">
                    <c:ext xmlns:c15="http://schemas.microsoft.com/office/drawing/2012/chart" uri="{CE6537A1-D6FC-4f65-9D91-7224C49458BB}">
                      <c15:showLeaderLines val="1"/>
                      <c15:leaderLines>
                        <c:spPr>
                          <a:ln w="9525" cap="flat" cmpd="sng" algn="ctr">
                            <a:solidFill>
                              <a:schemeClr val="tx1">
                                <a:lumMod val="35000"/>
                                <a:lumOff val="65000"/>
                              </a:schemeClr>
                            </a:solidFill>
                            <a:round/>
                          </a:ln>
                          <a:effectLst/>
                        </c:spPr>
                      </c15:leaderLines>
                    </c:ext>
                  </c:extLst>
                </c:dLbls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Main!$D$67:$D$71</c15:sqref>
                        </c15:formulaRef>
                      </c:ext>
                    </c:extLst>
                    <c:strCache>
                      <c:ptCount val="5"/>
                      <c:pt idx="0">
                        <c:v>Pilnīgi piekrītu</c:v>
                      </c:pt>
                      <c:pt idx="1">
                        <c:v>Drīzāk piekrītu</c:v>
                      </c:pt>
                      <c:pt idx="2">
                        <c:v>Drīzāk nepiekrītu</c:v>
                      </c:pt>
                      <c:pt idx="3">
                        <c:v>Pilnīgi nepiekrītu</c:v>
                      </c:pt>
                      <c:pt idx="4">
                        <c:v>Nevaru atbildēt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Main!$C$61:$C$65</c15:sqref>
                        </c15:formulaRef>
                      </c:ext>
                    </c:extLst>
                    <c:numCache>
                      <c:formatCode>0.0%</c:formatCode>
                      <c:ptCount val="5"/>
                      <c:pt idx="0">
                        <c:v>0.155</c:v>
                      </c:pt>
                      <c:pt idx="1">
                        <c:v>0.247</c:v>
                      </c:pt>
                      <c:pt idx="2">
                        <c:v>0.308</c:v>
                      </c:pt>
                      <c:pt idx="3">
                        <c:v>0.24399999999999999</c:v>
                      </c:pt>
                      <c:pt idx="4">
                        <c:v>4.5999999999999999E-2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1-8F24-4227-9BD5-E3492477EB72}"/>
                  </c:ext>
                </c:extLst>
              </c15:ser>
            </c15:filteredBarSeries>
            <c15:filteredBarSeries>
              <c15:ser>
                <c:idx val="4"/>
                <c:order val="2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Main!$A$55</c15:sqref>
                        </c15:formulaRef>
                      </c:ext>
                    </c:extLst>
                    <c:strCache>
                      <c:ptCount val="1"/>
                      <c:pt idx="0">
                        <c:v>Ar mani kā ar zinātnieku zinātniskā institūta/augstskolas vadībai būtu jāslēdz beztermiņa līgums</c:v>
                      </c:pt>
                    </c:strCache>
                  </c:strRef>
                </c:tx>
                <c:spPr>
                  <a:gradFill rotWithShape="1">
                    <a:gsLst>
                      <a:gs pos="0">
                        <a:schemeClr val="accent5">
                          <a:shade val="76000"/>
                          <a:shade val="51000"/>
                          <a:satMod val="130000"/>
                        </a:schemeClr>
                      </a:gs>
                      <a:gs pos="80000">
                        <a:schemeClr val="accent5">
                          <a:shade val="76000"/>
                          <a:shade val="93000"/>
                          <a:satMod val="130000"/>
                        </a:schemeClr>
                      </a:gs>
                      <a:gs pos="100000">
                        <a:schemeClr val="accent5">
                          <a:shade val="76000"/>
                          <a:shade val="94000"/>
                          <a:satMod val="135000"/>
                        </a:schemeClr>
                      </a:gs>
                    </a:gsLst>
                    <a:lin ang="16200000" scaled="0"/>
                  </a:gradFill>
                  <a:ln>
                    <a:noFill/>
                  </a:ln>
                  <a:effectLst>
                    <a:outerShdw blurRad="40000" dist="23000" dir="5400000" rotWithShape="0">
                      <a:srgbClr val="000000">
                        <a:alpha val="35000"/>
                      </a:srgbClr>
                    </a:outerShdw>
                  </a:effectLst>
                  <a:scene3d>
                    <a:camera prst="orthographicFront">
                      <a:rot lat="0" lon="0" rev="0"/>
                    </a:camera>
                    <a:lightRig rig="threePt" dir="t">
                      <a:rot lat="0" lon="0" rev="1200000"/>
                    </a:lightRig>
                  </a:scene3d>
                  <a:sp3d>
                    <a:bevelT w="63500" h="25400"/>
                  </a:sp3d>
                </c:spPr>
                <c:invertIfNegative val="0"/>
                <c:dLbls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900" b="0" i="0" u="none" strike="noStrike" kern="1200" baseline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lv-LV"/>
                    </a:p>
                  </c:txPr>
                  <c:dLblPos val="inEnd"/>
                  <c:showLegendKey val="0"/>
                  <c:showVal val="1"/>
                  <c:showCatName val="0"/>
                  <c:showSerName val="0"/>
                  <c:showPercent val="0"/>
                  <c:showBubbleSize val="0"/>
                  <c:showLeaderLines val="0"/>
                  <c:extLst xmlns:c15="http://schemas.microsoft.com/office/drawing/2012/chart">
                    <c:ext xmlns:c15="http://schemas.microsoft.com/office/drawing/2012/chart" uri="{CE6537A1-D6FC-4f65-9D91-7224C49458BB}">
                      <c15:showLeaderLines val="1"/>
                      <c15:leaderLines>
                        <c:spPr>
                          <a:ln w="9525" cap="flat" cmpd="sng" algn="ctr">
                            <a:solidFill>
                              <a:schemeClr val="tx1">
                                <a:lumMod val="35000"/>
                                <a:lumOff val="65000"/>
                              </a:schemeClr>
                            </a:solidFill>
                            <a:round/>
                          </a:ln>
                          <a:effectLst/>
                        </c:spPr>
                      </c15:leaderLines>
                    </c:ext>
                  </c:extLst>
                </c:dLbls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Main!$D$67:$D$71</c15:sqref>
                        </c15:formulaRef>
                      </c:ext>
                    </c:extLst>
                    <c:strCache>
                      <c:ptCount val="5"/>
                      <c:pt idx="0">
                        <c:v>Pilnīgi piekrītu</c:v>
                      </c:pt>
                      <c:pt idx="1">
                        <c:v>Drīzāk piekrītu</c:v>
                      </c:pt>
                      <c:pt idx="2">
                        <c:v>Drīzāk nepiekrītu</c:v>
                      </c:pt>
                      <c:pt idx="3">
                        <c:v>Pilnīgi nepiekrītu</c:v>
                      </c:pt>
                      <c:pt idx="4">
                        <c:v>Nevaru atbildēt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Main!$C$55:$C$59</c15:sqref>
                        </c15:formulaRef>
                      </c:ext>
                    </c:extLst>
                    <c:numCache>
                      <c:formatCode>0.0%</c:formatCode>
                      <c:ptCount val="5"/>
                      <c:pt idx="0">
                        <c:v>0.41199999999999998</c:v>
                      </c:pt>
                      <c:pt idx="1">
                        <c:v>0.24399999999999999</c:v>
                      </c:pt>
                      <c:pt idx="2">
                        <c:v>0.115</c:v>
                      </c:pt>
                      <c:pt idx="3">
                        <c:v>4.1000000000000002E-2</c:v>
                      </c:pt>
                      <c:pt idx="4">
                        <c:v>0.188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2-8F24-4227-9BD5-E3492477EB72}"/>
                  </c:ext>
                </c:extLst>
              </c15:ser>
            </c15:filteredBarSeries>
            <c15:filteredBarSeries>
              <c15:ser>
                <c:idx val="2"/>
                <c:order val="4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Main!$A$43</c15:sqref>
                        </c15:formulaRef>
                      </c:ext>
                    </c:extLst>
                    <c:strCache>
                      <c:ptCount val="1"/>
                      <c:pt idx="0">
                        <c:v>Esmu ļoti noslogots(a), un ar pūlēm spēju izpildīt savus amata pienākumus</c:v>
                      </c:pt>
                    </c:strCache>
                  </c:strRef>
                </c:tx>
                <c:spPr>
                  <a:gradFill rotWithShape="1">
                    <a:gsLst>
                      <a:gs pos="0">
                        <a:schemeClr val="accent3">
                          <a:shade val="76000"/>
                          <a:shade val="51000"/>
                          <a:satMod val="130000"/>
                        </a:schemeClr>
                      </a:gs>
                      <a:gs pos="80000">
                        <a:schemeClr val="accent3">
                          <a:shade val="76000"/>
                          <a:shade val="93000"/>
                          <a:satMod val="130000"/>
                        </a:schemeClr>
                      </a:gs>
                      <a:gs pos="100000">
                        <a:schemeClr val="accent3">
                          <a:shade val="76000"/>
                          <a:shade val="94000"/>
                          <a:satMod val="135000"/>
                        </a:schemeClr>
                      </a:gs>
                    </a:gsLst>
                    <a:lin ang="16200000" scaled="0"/>
                  </a:gradFill>
                  <a:ln>
                    <a:noFill/>
                  </a:ln>
                  <a:effectLst>
                    <a:outerShdw blurRad="40000" dist="23000" dir="5400000" rotWithShape="0">
                      <a:srgbClr val="000000">
                        <a:alpha val="35000"/>
                      </a:srgbClr>
                    </a:outerShdw>
                  </a:effectLst>
                  <a:scene3d>
                    <a:camera prst="orthographicFront">
                      <a:rot lat="0" lon="0" rev="0"/>
                    </a:camera>
                    <a:lightRig rig="threePt" dir="t">
                      <a:rot lat="0" lon="0" rev="1200000"/>
                    </a:lightRig>
                  </a:scene3d>
                  <a:sp3d>
                    <a:bevelT w="63500" h="25400"/>
                  </a:sp3d>
                </c:spPr>
                <c:invertIfNegative val="0"/>
                <c:dLbls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900" b="0" i="0" u="none" strike="noStrike" kern="1200" baseline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lv-LV"/>
                    </a:p>
                  </c:txPr>
                  <c:dLblPos val="inEnd"/>
                  <c:showLegendKey val="0"/>
                  <c:showVal val="1"/>
                  <c:showCatName val="0"/>
                  <c:showSerName val="0"/>
                  <c:showPercent val="0"/>
                  <c:showBubbleSize val="0"/>
                  <c:showLeaderLines val="0"/>
                  <c:extLst xmlns:c15="http://schemas.microsoft.com/office/drawing/2012/chart">
                    <c:ext xmlns:c15="http://schemas.microsoft.com/office/drawing/2012/chart" uri="{CE6537A1-D6FC-4f65-9D91-7224C49458BB}">
                      <c15:showLeaderLines val="1"/>
                      <c15:leaderLines>
                        <c:spPr>
                          <a:ln w="9525" cap="flat" cmpd="sng" algn="ctr">
                            <a:solidFill>
                              <a:schemeClr val="tx1">
                                <a:lumMod val="35000"/>
                                <a:lumOff val="65000"/>
                              </a:schemeClr>
                            </a:solidFill>
                            <a:round/>
                          </a:ln>
                          <a:effectLst/>
                        </c:spPr>
                      </c15:leaderLines>
                    </c:ext>
                  </c:extLst>
                </c:dLbls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Main!$D$67:$D$71</c15:sqref>
                        </c15:formulaRef>
                      </c:ext>
                    </c:extLst>
                    <c:strCache>
                      <c:ptCount val="5"/>
                      <c:pt idx="0">
                        <c:v>Pilnīgi piekrītu</c:v>
                      </c:pt>
                      <c:pt idx="1">
                        <c:v>Drīzāk piekrītu</c:v>
                      </c:pt>
                      <c:pt idx="2">
                        <c:v>Drīzāk nepiekrītu</c:v>
                      </c:pt>
                      <c:pt idx="3">
                        <c:v>Pilnīgi nepiekrītu</c:v>
                      </c:pt>
                      <c:pt idx="4">
                        <c:v>Nevaru atbildēt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Main!$C$43:$C$47</c15:sqref>
                        </c15:formulaRef>
                      </c:ext>
                    </c:extLst>
                    <c:numCache>
                      <c:formatCode>0.0%</c:formatCode>
                      <c:ptCount val="5"/>
                      <c:pt idx="0">
                        <c:v>0.23200000000000001</c:v>
                      </c:pt>
                      <c:pt idx="1">
                        <c:v>0.28499999999999998</c:v>
                      </c:pt>
                      <c:pt idx="2">
                        <c:v>0.26700000000000002</c:v>
                      </c:pt>
                      <c:pt idx="3">
                        <c:v>0.16500000000000001</c:v>
                      </c:pt>
                      <c:pt idx="4">
                        <c:v>5.0999999999999997E-2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4-8F24-4227-9BD5-E3492477EB72}"/>
                  </c:ext>
                </c:extLst>
              </c15:ser>
            </c15:filteredBarSeries>
            <c15:filteredBarSeries>
              <c15:ser>
                <c:idx val="1"/>
                <c:order val="5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Main!$A$37</c15:sqref>
                        </c15:formulaRef>
                      </c:ext>
                    </c:extLst>
                    <c:strCache>
                      <c:ptCount val="1"/>
                      <c:pt idx="0">
                        <c:v>Esmu gatavs(a) uzņemties lielāku darba slodzi nekā šobrīd</c:v>
                      </c:pt>
                    </c:strCache>
                  </c:strRef>
                </c:tx>
                <c:spPr>
                  <a:gradFill rotWithShape="1">
                    <a:gsLst>
                      <a:gs pos="0">
                        <a:schemeClr val="accent2">
                          <a:shade val="76000"/>
                          <a:shade val="51000"/>
                          <a:satMod val="130000"/>
                        </a:schemeClr>
                      </a:gs>
                      <a:gs pos="80000">
                        <a:schemeClr val="accent2">
                          <a:shade val="76000"/>
                          <a:shade val="93000"/>
                          <a:satMod val="130000"/>
                        </a:schemeClr>
                      </a:gs>
                      <a:gs pos="100000">
                        <a:schemeClr val="accent2">
                          <a:shade val="76000"/>
                          <a:shade val="94000"/>
                          <a:satMod val="135000"/>
                        </a:schemeClr>
                      </a:gs>
                    </a:gsLst>
                    <a:lin ang="16200000" scaled="0"/>
                  </a:gradFill>
                  <a:ln>
                    <a:noFill/>
                  </a:ln>
                  <a:effectLst>
                    <a:outerShdw blurRad="40000" dist="23000" dir="5400000" rotWithShape="0">
                      <a:srgbClr val="000000">
                        <a:alpha val="35000"/>
                      </a:srgbClr>
                    </a:outerShdw>
                  </a:effectLst>
                  <a:scene3d>
                    <a:camera prst="orthographicFront">
                      <a:rot lat="0" lon="0" rev="0"/>
                    </a:camera>
                    <a:lightRig rig="threePt" dir="t">
                      <a:rot lat="0" lon="0" rev="1200000"/>
                    </a:lightRig>
                  </a:scene3d>
                  <a:sp3d>
                    <a:bevelT w="63500" h="25400"/>
                  </a:sp3d>
                </c:spPr>
                <c:invertIfNegative val="0"/>
                <c:dLbls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900" b="0" i="0" u="none" strike="noStrike" kern="1200" baseline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lv-LV"/>
                    </a:p>
                  </c:txPr>
                  <c:dLblPos val="inEnd"/>
                  <c:showLegendKey val="0"/>
                  <c:showVal val="1"/>
                  <c:showCatName val="0"/>
                  <c:showSerName val="0"/>
                  <c:showPercent val="0"/>
                  <c:showBubbleSize val="0"/>
                  <c:showLeaderLines val="0"/>
                  <c:extLst xmlns:c15="http://schemas.microsoft.com/office/drawing/2012/chart">
                    <c:ext xmlns:c15="http://schemas.microsoft.com/office/drawing/2012/chart" uri="{CE6537A1-D6FC-4f65-9D91-7224C49458BB}">
                      <c15:showLeaderLines val="1"/>
                      <c15:leaderLines>
                        <c:spPr>
                          <a:ln w="9525" cap="flat" cmpd="sng" algn="ctr">
                            <a:solidFill>
                              <a:schemeClr val="tx1">
                                <a:lumMod val="35000"/>
                                <a:lumOff val="65000"/>
                              </a:schemeClr>
                            </a:solidFill>
                            <a:round/>
                          </a:ln>
                          <a:effectLst/>
                        </c:spPr>
                      </c15:leaderLines>
                    </c:ext>
                  </c:extLst>
                </c:dLbls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Main!$D$67:$D$71</c15:sqref>
                        </c15:formulaRef>
                      </c:ext>
                    </c:extLst>
                    <c:strCache>
                      <c:ptCount val="5"/>
                      <c:pt idx="0">
                        <c:v>Pilnīgi piekrītu</c:v>
                      </c:pt>
                      <c:pt idx="1">
                        <c:v>Drīzāk piekrītu</c:v>
                      </c:pt>
                      <c:pt idx="2">
                        <c:v>Drīzāk nepiekrītu</c:v>
                      </c:pt>
                      <c:pt idx="3">
                        <c:v>Pilnīgi nepiekrītu</c:v>
                      </c:pt>
                      <c:pt idx="4">
                        <c:v>Nevaru atbildēt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Main!$C$37:$C$41</c15:sqref>
                        </c15:formulaRef>
                      </c:ext>
                    </c:extLst>
                    <c:numCache>
                      <c:formatCode>0.0%</c:formatCode>
                      <c:ptCount val="5"/>
                      <c:pt idx="0">
                        <c:v>0.114</c:v>
                      </c:pt>
                      <c:pt idx="1">
                        <c:v>0.20100000000000001</c:v>
                      </c:pt>
                      <c:pt idx="2">
                        <c:v>0.30499999999999999</c:v>
                      </c:pt>
                      <c:pt idx="3">
                        <c:v>0.33900000000000002</c:v>
                      </c:pt>
                      <c:pt idx="4">
                        <c:v>4.1000000000000002E-2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5-8F24-4227-9BD5-E3492477EB72}"/>
                  </c:ext>
                </c:extLst>
              </c15:ser>
            </c15:filteredBarSeries>
          </c:ext>
        </c:extLst>
      </c:barChart>
      <c:catAx>
        <c:axId val="635543504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12700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1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lv-LV"/>
          </a:p>
        </c:txPr>
        <c:crossAx val="635542784"/>
        <c:crosses val="autoZero"/>
        <c:auto val="1"/>
        <c:lblAlgn val="ctr"/>
        <c:lblOffset val="100"/>
        <c:noMultiLvlLbl val="0"/>
      </c:catAx>
      <c:valAx>
        <c:axId val="635542784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lv-LV"/>
          </a:p>
        </c:txPr>
        <c:crossAx val="63554350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2.5046723309380032E-2"/>
          <c:y val="0.87471138881714994"/>
          <c:w val="0.95263523547183582"/>
          <c:h val="0.11276192004255788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1" i="0" u="none" strike="noStrike" kern="1200" baseline="0">
              <a:solidFill>
                <a:sysClr val="windowText" lastClr="000000"/>
              </a:solidFill>
              <a:latin typeface="+mn-lt"/>
              <a:ea typeface="+mn-ea"/>
              <a:cs typeface="+mn-cs"/>
            </a:defRPr>
          </a:pPr>
          <a:endParaRPr lang="lv-LV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lv-LV"/>
    </a:p>
  </c:txPr>
  <c:externalData r:id="rId4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lv-LV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7.326727453738939E-2"/>
          <c:y val="0.27640650047731408"/>
          <c:w val="0.91496819196889112"/>
          <c:h val="0.64042921492341964"/>
        </c:manualLayout>
      </c:layout>
      <c:barChart>
        <c:barDir val="col"/>
        <c:grouping val="clustered"/>
        <c:varyColors val="0"/>
        <c:ser>
          <c:idx val="0"/>
          <c:order val="0"/>
          <c:spPr>
            <a:gradFill rotWithShape="1">
              <a:gsLst>
                <a:gs pos="0">
                  <a:schemeClr val="accent1">
                    <a:shade val="51000"/>
                    <a:satMod val="130000"/>
                  </a:schemeClr>
                </a:gs>
                <a:gs pos="80000">
                  <a:schemeClr val="accent1">
                    <a:shade val="93000"/>
                    <a:satMod val="130000"/>
                  </a:schemeClr>
                </a:gs>
                <a:gs pos="100000">
                  <a:schemeClr val="accent1">
                    <a:shade val="94000"/>
                    <a:satMod val="135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pPr>
                <a:endParaRPr lang="lv-LV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2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Main!$D$109:$D$113</c:f>
              <c:strCache>
                <c:ptCount val="5"/>
                <c:pt idx="0">
                  <c:v>Pilnīgi piekrītu</c:v>
                </c:pt>
                <c:pt idx="1">
                  <c:v>Drīzāk piekrītu</c:v>
                </c:pt>
                <c:pt idx="2">
                  <c:v>Drīzāk nepiekrītu</c:v>
                </c:pt>
                <c:pt idx="3">
                  <c:v>Pilnīgi nepiekrītu</c:v>
                </c:pt>
                <c:pt idx="4">
                  <c:v>Nevaru atbildēt</c:v>
                </c:pt>
              </c:strCache>
            </c:strRef>
          </c:cat>
          <c:val>
            <c:numRef>
              <c:f>Main!$B$108:$B$113</c:f>
            </c:numRef>
          </c:val>
          <c:extLst>
            <c:ext xmlns:c16="http://schemas.microsoft.com/office/drawing/2014/chart" uri="{C3380CC4-5D6E-409C-BE32-E72D297353CC}">
              <c16:uniqueId val="{00000000-715E-42CA-92BC-71F1C476E421}"/>
            </c:ext>
          </c:extLst>
        </c:ser>
        <c:ser>
          <c:idx val="1"/>
          <c:order val="1"/>
          <c:tx>
            <c:strRef>
              <c:f>Main!$A$109</c:f>
              <c:strCache>
                <c:ptCount val="1"/>
                <c:pt idx="0">
                  <c:v>Katru nedēļu strādāju vairāk stundas, nekā paredzēts pēc līguma</c:v>
                </c:pt>
              </c:strCache>
            </c:strRef>
          </c:tx>
          <c:spPr>
            <a:gradFill rotWithShape="1">
              <a:gsLst>
                <a:gs pos="0">
                  <a:schemeClr val="accent2">
                    <a:shade val="51000"/>
                    <a:satMod val="130000"/>
                  </a:schemeClr>
                </a:gs>
                <a:gs pos="80000">
                  <a:schemeClr val="accent2">
                    <a:shade val="93000"/>
                    <a:satMod val="130000"/>
                  </a:schemeClr>
                </a:gs>
                <a:gs pos="100000">
                  <a:schemeClr val="accent2">
                    <a:shade val="94000"/>
                    <a:satMod val="135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lv-LV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2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Main!$D$109:$D$113</c:f>
              <c:strCache>
                <c:ptCount val="5"/>
                <c:pt idx="0">
                  <c:v>Pilnīgi piekrītu</c:v>
                </c:pt>
                <c:pt idx="1">
                  <c:v>Drīzāk piekrītu</c:v>
                </c:pt>
                <c:pt idx="2">
                  <c:v>Drīzāk nepiekrītu</c:v>
                </c:pt>
                <c:pt idx="3">
                  <c:v>Pilnīgi nepiekrītu</c:v>
                </c:pt>
                <c:pt idx="4">
                  <c:v>Nevaru atbildēt</c:v>
                </c:pt>
              </c:strCache>
            </c:strRef>
          </c:cat>
          <c:val>
            <c:numRef>
              <c:f>Main!$C$109:$C$113</c:f>
              <c:numCache>
                <c:formatCode>0.0%</c:formatCode>
                <c:ptCount val="5"/>
                <c:pt idx="0">
                  <c:v>0.432</c:v>
                </c:pt>
                <c:pt idx="1">
                  <c:v>0.26200000000000001</c:v>
                </c:pt>
                <c:pt idx="2">
                  <c:v>0.186</c:v>
                </c:pt>
                <c:pt idx="3">
                  <c:v>8.6999999999999994E-2</c:v>
                </c:pt>
                <c:pt idx="4">
                  <c:v>3.3000000000000002E-2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715E-42CA-92BC-71F1C476E421}"/>
            </c:ext>
          </c:extLst>
        </c:ser>
        <c:ser>
          <c:idx val="2"/>
          <c:order val="2"/>
          <c:tx>
            <c:strRef>
              <c:f>Main!$A$115</c:f>
              <c:strCache>
                <c:ptCount val="1"/>
                <c:pt idx="0">
                  <c:v>Bieži veicu papildus pienākumus, kas nav minēti darba līgumā</c:v>
                </c:pt>
              </c:strCache>
            </c:strRef>
          </c:tx>
          <c:spPr>
            <a:gradFill rotWithShape="1">
              <a:gsLst>
                <a:gs pos="0">
                  <a:schemeClr val="accent3">
                    <a:shade val="51000"/>
                    <a:satMod val="130000"/>
                  </a:schemeClr>
                </a:gs>
                <a:gs pos="80000">
                  <a:schemeClr val="accent3">
                    <a:shade val="93000"/>
                    <a:satMod val="130000"/>
                  </a:schemeClr>
                </a:gs>
                <a:gs pos="100000">
                  <a:schemeClr val="accent3">
                    <a:shade val="94000"/>
                    <a:satMod val="135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lv-LV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2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Main!$D$109:$D$113</c:f>
              <c:strCache>
                <c:ptCount val="5"/>
                <c:pt idx="0">
                  <c:v>Pilnīgi piekrītu</c:v>
                </c:pt>
                <c:pt idx="1">
                  <c:v>Drīzāk piekrītu</c:v>
                </c:pt>
                <c:pt idx="2">
                  <c:v>Drīzāk nepiekrītu</c:v>
                </c:pt>
                <c:pt idx="3">
                  <c:v>Pilnīgi nepiekrītu</c:v>
                </c:pt>
                <c:pt idx="4">
                  <c:v>Nevaru atbildēt</c:v>
                </c:pt>
              </c:strCache>
            </c:strRef>
          </c:cat>
          <c:val>
            <c:numRef>
              <c:f>Main!$C$115:$C$119</c:f>
              <c:numCache>
                <c:formatCode>0.0%</c:formatCode>
                <c:ptCount val="5"/>
                <c:pt idx="0">
                  <c:v>0.44</c:v>
                </c:pt>
                <c:pt idx="1">
                  <c:v>0.30299999999999999</c:v>
                </c:pt>
                <c:pt idx="2">
                  <c:v>0.16500000000000001</c:v>
                </c:pt>
                <c:pt idx="3">
                  <c:v>5.8999999999999997E-2</c:v>
                </c:pt>
                <c:pt idx="4">
                  <c:v>3.3000000000000002E-2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715E-42CA-92BC-71F1C476E421}"/>
            </c:ext>
          </c:extLst>
        </c:ser>
        <c:ser>
          <c:idx val="3"/>
          <c:order val="3"/>
          <c:tx>
            <c:strRef>
              <c:f>Main!$A$121</c:f>
              <c:strCache>
                <c:ptCount val="1"/>
                <c:pt idx="0">
                  <c:v>Nav zināms vai darba samaksa tiks palielināta nākošajā gadā/studiju gadā</c:v>
                </c:pt>
              </c:strCache>
            </c:strRef>
          </c:tx>
          <c:spPr>
            <a:gradFill rotWithShape="1">
              <a:gsLst>
                <a:gs pos="0">
                  <a:schemeClr val="accent4">
                    <a:shade val="51000"/>
                    <a:satMod val="130000"/>
                  </a:schemeClr>
                </a:gs>
                <a:gs pos="80000">
                  <a:schemeClr val="accent4">
                    <a:shade val="93000"/>
                    <a:satMod val="130000"/>
                  </a:schemeClr>
                </a:gs>
                <a:gs pos="100000">
                  <a:schemeClr val="accent4">
                    <a:shade val="94000"/>
                    <a:satMod val="135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lv-LV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2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Main!$D$109:$D$113</c:f>
              <c:strCache>
                <c:ptCount val="5"/>
                <c:pt idx="0">
                  <c:v>Pilnīgi piekrītu</c:v>
                </c:pt>
                <c:pt idx="1">
                  <c:v>Drīzāk piekrītu</c:v>
                </c:pt>
                <c:pt idx="2">
                  <c:v>Drīzāk nepiekrītu</c:v>
                </c:pt>
                <c:pt idx="3">
                  <c:v>Pilnīgi nepiekrītu</c:v>
                </c:pt>
                <c:pt idx="4">
                  <c:v>Nevaru atbildēt</c:v>
                </c:pt>
              </c:strCache>
            </c:strRef>
          </c:cat>
          <c:val>
            <c:numRef>
              <c:f>Main!$C$121:$C$125</c:f>
              <c:numCache>
                <c:formatCode>0.0%</c:formatCode>
                <c:ptCount val="5"/>
                <c:pt idx="0">
                  <c:v>0.74</c:v>
                </c:pt>
                <c:pt idx="1">
                  <c:v>0.16300000000000001</c:v>
                </c:pt>
                <c:pt idx="2">
                  <c:v>3.1E-2</c:v>
                </c:pt>
                <c:pt idx="3">
                  <c:v>3.1E-2</c:v>
                </c:pt>
                <c:pt idx="4">
                  <c:v>3.5000000000000003E-2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715E-42CA-92BC-71F1C476E421}"/>
            </c:ext>
          </c:extLst>
        </c:ser>
        <c:dLbls>
          <c:dLblPos val="inEnd"/>
          <c:showLegendKey val="0"/>
          <c:showVal val="1"/>
          <c:showCatName val="0"/>
          <c:showSerName val="0"/>
          <c:showPercent val="0"/>
          <c:showBubbleSize val="0"/>
        </c:dLbls>
        <c:gapWidth val="100"/>
        <c:overlap val="-24"/>
        <c:axId val="630822600"/>
        <c:axId val="630821520"/>
        <c:extLst>
          <c:ext xmlns:c15="http://schemas.microsoft.com/office/drawing/2012/chart" uri="{02D57815-91ED-43cb-92C2-25804820EDAC}">
            <c15:filteredBarSeries>
              <c15:ser>
                <c:idx val="4"/>
                <c:order val="4"/>
                <c:tx>
                  <c:strRef>
                    <c:extLst>
                      <c:ext uri="{02D57815-91ED-43cb-92C2-25804820EDAC}">
                        <c15:formulaRef>
                          <c15:sqref>Main!$A$127</c15:sqref>
                        </c15:formulaRef>
                      </c:ext>
                    </c:extLst>
                    <c:strCache>
                      <c:ptCount val="1"/>
                      <c:pt idx="0">
                        <c:v>Nav zināms, cik liela darba slodze man tiks piedāvāta nākošajā gadā/studiju gadā</c:v>
                      </c:pt>
                    </c:strCache>
                  </c:strRef>
                </c:tx>
                <c:spPr>
                  <a:gradFill rotWithShape="1">
                    <a:gsLst>
                      <a:gs pos="0">
                        <a:schemeClr val="accent5">
                          <a:shade val="51000"/>
                          <a:satMod val="130000"/>
                        </a:schemeClr>
                      </a:gs>
                      <a:gs pos="80000">
                        <a:schemeClr val="accent5">
                          <a:shade val="93000"/>
                          <a:satMod val="130000"/>
                        </a:schemeClr>
                      </a:gs>
                      <a:gs pos="100000">
                        <a:schemeClr val="accent5">
                          <a:shade val="94000"/>
                          <a:satMod val="135000"/>
                        </a:schemeClr>
                      </a:gs>
                    </a:gsLst>
                    <a:lin ang="16200000" scaled="0"/>
                  </a:gradFill>
                  <a:ln>
                    <a:noFill/>
                  </a:ln>
                  <a:effectLst>
                    <a:outerShdw blurRad="40000" dist="23000" dir="5400000" rotWithShape="0">
                      <a:srgbClr val="000000">
                        <a:alpha val="35000"/>
                      </a:srgbClr>
                    </a:outerShdw>
                  </a:effectLst>
                </c:spPr>
                <c:invertIfNegative val="0"/>
                <c:dLbls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900" b="0" i="0" u="none" strike="noStrike" kern="1200" baseline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lv-LV"/>
                    </a:p>
                  </c:txPr>
                  <c:dLblPos val="inEnd"/>
                  <c:showLegendKey val="0"/>
                  <c:showVal val="1"/>
                  <c:showCatName val="0"/>
                  <c:showSerName val="0"/>
                  <c:showPercent val="0"/>
                  <c:showBubbleSize val="0"/>
                  <c:showLeaderLines val="0"/>
                  <c:extLst>
                    <c:ext uri="{CE6537A1-D6FC-4f65-9D91-7224C49458BB}">
                      <c15:showLeaderLines val="1"/>
                      <c15:leaderLines>
                        <c:spPr>
                          <a:ln w="9525">
                            <a:solidFill>
                              <a:schemeClr val="tx2">
                                <a:lumMod val="35000"/>
                                <a:lumOff val="65000"/>
                              </a:schemeClr>
                            </a:solidFill>
                          </a:ln>
                          <a:effectLst/>
                        </c:spPr>
                      </c15:leaderLines>
                    </c:ext>
                  </c:extLst>
                </c:dLbls>
                <c:cat>
                  <c:strRef>
                    <c:extLst>
                      <c:ext uri="{02D57815-91ED-43cb-92C2-25804820EDAC}">
                        <c15:formulaRef>
                          <c15:sqref>Main!$D$109:$D$113</c15:sqref>
                        </c15:formulaRef>
                      </c:ext>
                    </c:extLst>
                    <c:strCache>
                      <c:ptCount val="5"/>
                      <c:pt idx="0">
                        <c:v>Pilnīgi piekrītu</c:v>
                      </c:pt>
                      <c:pt idx="1">
                        <c:v>Drīzāk piekrītu</c:v>
                      </c:pt>
                      <c:pt idx="2">
                        <c:v>Drīzāk nepiekrītu</c:v>
                      </c:pt>
                      <c:pt idx="3">
                        <c:v>Pilnīgi nepiekrītu</c:v>
                      </c:pt>
                      <c:pt idx="4">
                        <c:v>Nevaru atbildēt</c:v>
                      </c:pt>
                    </c:strCache>
                  </c:strRef>
                </c:cat>
                <c:val>
                  <c:numRef>
                    <c:extLst>
                      <c:ext uri="{02D57815-91ED-43cb-92C2-25804820EDAC}">
                        <c15:formulaRef>
                          <c15:sqref>Main!$C$127:$C$131</c15:sqref>
                        </c15:formulaRef>
                      </c:ext>
                    </c:extLst>
                    <c:numCache>
                      <c:formatCode>0.0%</c:formatCode>
                      <c:ptCount val="5"/>
                      <c:pt idx="0">
                        <c:v>0.60299999999999998</c:v>
                      </c:pt>
                      <c:pt idx="1">
                        <c:v>0.185</c:v>
                      </c:pt>
                      <c:pt idx="2">
                        <c:v>0.105</c:v>
                      </c:pt>
                      <c:pt idx="3">
                        <c:v>6.4000000000000001E-2</c:v>
                      </c:pt>
                      <c:pt idx="4">
                        <c:v>4.2999999999999997E-2</c:v>
                      </c:pt>
                    </c:numCache>
                  </c:numRef>
                </c:val>
                <c:extLst>
                  <c:ext xmlns:c16="http://schemas.microsoft.com/office/drawing/2014/chart" uri="{C3380CC4-5D6E-409C-BE32-E72D297353CC}">
                    <c16:uniqueId val="{00000004-715E-42CA-92BC-71F1C476E421}"/>
                  </c:ext>
                </c:extLst>
              </c15:ser>
            </c15:filteredBarSeries>
          </c:ext>
        </c:extLst>
      </c:barChart>
      <c:catAx>
        <c:axId val="63082260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2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lv-LV"/>
          </a:p>
        </c:txPr>
        <c:crossAx val="630821520"/>
        <c:crosses val="autoZero"/>
        <c:auto val="1"/>
        <c:lblAlgn val="ctr"/>
        <c:lblOffset val="100"/>
        <c:noMultiLvlLbl val="0"/>
      </c:catAx>
      <c:valAx>
        <c:axId val="63082152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2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lv-LV"/>
          </a:p>
        </c:txPr>
        <c:crossAx val="63082260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legendEntry>
        <c:idx val="0"/>
        <c:txPr>
          <a:bodyPr rot="0" spcFirstLastPara="1" vertOverflow="ellipsis" vert="horz" wrap="square" anchor="ctr" anchorCtr="1"/>
          <a:lstStyle/>
          <a:p>
            <a:pPr>
              <a:defRPr sz="24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lv-LV"/>
          </a:p>
        </c:txPr>
      </c:legendEntry>
      <c:layout>
        <c:manualLayout>
          <c:xMode val="edge"/>
          <c:yMode val="edge"/>
          <c:x val="0.29847876244855231"/>
          <c:y val="3.3359450518441136E-2"/>
          <c:w val="0.70152123755144769"/>
          <c:h val="0.45870707925815185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4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lv-LV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lv-LV"/>
    </a:p>
  </c:txPr>
  <c:externalData r:id="rId4">
    <c:autoUpdate val="0"/>
  </c:externalData>
  <c:userShapes r:id="rId5"/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lv-LV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spPr>
            <a:solidFill>
              <a:schemeClr val="accent1">
                <a:alpha val="85000"/>
              </a:schemeClr>
            </a:solidFill>
            <a:ln w="9525" cap="flat" cmpd="sng" algn="ctr">
              <a:solidFill>
                <a:schemeClr val="lt1">
                  <a:alpha val="50000"/>
                </a:schemeClr>
              </a:solidFill>
              <a:round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4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lv-LV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[Rezultatu_kopsavilkums_V1.xlsx]Main!$A$22:$A$26</c:f>
              <c:strCache>
                <c:ptCount val="5"/>
                <c:pt idx="0">
                  <c:v>Informēju sabiedrību par savu zinātnisko pētījumu rezultātiem</c:v>
                </c:pt>
                <c:pt idx="1">
                  <c:v>Savas kompetences ietvaros sniedzu konsultācijas</c:v>
                </c:pt>
                <c:pt idx="2">
                  <c:v>Regulāri pilnveidoju savu zinātnisko kvalifikāciju un piedalos studējošo un/vai jaunu zinātnieku sagatavošanā</c:v>
                </c:pt>
                <c:pt idx="3">
                  <c:v>Regulāri piedalos izglītības sistēmas zinātniskās attīstības un pilnveidošanas procesā</c:v>
                </c:pt>
                <c:pt idx="4">
                  <c:v>Izstrādāju projektus un piedalos zinātnisko projektu konkursos</c:v>
                </c:pt>
              </c:strCache>
            </c:strRef>
          </c:cat>
          <c:val>
            <c:numRef>
              <c:f>[Rezultatu_kopsavilkums_V1.xlsx]Main!$C$22:$C$26</c:f>
              <c:numCache>
                <c:formatCode>0.0%</c:formatCode>
                <c:ptCount val="5"/>
                <c:pt idx="0">
                  <c:v>0.2</c:v>
                </c:pt>
                <c:pt idx="1">
                  <c:v>0.223</c:v>
                </c:pt>
                <c:pt idx="2">
                  <c:v>0.23400000000000001</c:v>
                </c:pt>
                <c:pt idx="3">
                  <c:v>0.13200000000000001</c:v>
                </c:pt>
                <c:pt idx="4">
                  <c:v>0.21099999999999999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0E4-4C0C-A2F2-815912367CEC}"/>
            </c:ext>
          </c:extLst>
        </c:ser>
        <c:dLbls>
          <c:dLblPos val="inEnd"/>
          <c:showLegendKey val="0"/>
          <c:showVal val="1"/>
          <c:showCatName val="0"/>
          <c:showSerName val="0"/>
          <c:showPercent val="0"/>
          <c:showBubbleSize val="0"/>
        </c:dLbls>
        <c:gapWidth val="65"/>
        <c:axId val="608823152"/>
        <c:axId val="608823512"/>
      </c:barChart>
      <c:catAx>
        <c:axId val="608823152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19050" cap="flat" cmpd="sng" algn="ctr">
            <a:solidFill>
              <a:schemeClr val="dk1">
                <a:lumMod val="75000"/>
                <a:lumOff val="2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1" i="0" u="none" strike="noStrike" kern="1200" cap="all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lv-LV"/>
          </a:p>
        </c:txPr>
        <c:crossAx val="608823512"/>
        <c:crosses val="autoZero"/>
        <c:auto val="1"/>
        <c:lblAlgn val="ctr"/>
        <c:lblOffset val="100"/>
        <c:noMultiLvlLbl val="0"/>
      </c:catAx>
      <c:valAx>
        <c:axId val="608823512"/>
        <c:scaling>
          <c:orientation val="minMax"/>
        </c:scaling>
        <c:delete val="0"/>
        <c:axPos val="b"/>
        <c:majorGridlines>
          <c:spPr>
            <a:ln w="9525" cap="flat" cmpd="sng" algn="ctr">
              <a:gradFill>
                <a:gsLst>
                  <a:gs pos="100000">
                    <a:schemeClr val="dk1">
                      <a:lumMod val="95000"/>
                      <a:lumOff val="5000"/>
                      <a:alpha val="42000"/>
                    </a:schemeClr>
                  </a:gs>
                  <a:gs pos="0">
                    <a:schemeClr val="lt1">
                      <a:lumMod val="75000"/>
                      <a:alpha val="36000"/>
                    </a:schemeClr>
                  </a:gs>
                </a:gsLst>
                <a:lin ang="5400000" scaled="0"/>
              </a:gradFill>
              <a:round/>
            </a:ln>
            <a:effectLst/>
          </c:spPr>
        </c:majorGridlines>
        <c:numFmt formatCode="0.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lv-LV"/>
          </a:p>
        </c:txPr>
        <c:crossAx val="60882315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lv-LV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acrossLinear" id="2">
  <a:schemeClr val="accent1"/>
  <a:schemeClr val="accent2"/>
  <a:schemeClr val="accent3"/>
  <a:schemeClr val="accent4"/>
  <a:schemeClr val="accent5"/>
  <a:schemeClr val="accent6"/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acrossLinear" id="2">
  <a:schemeClr val="accent1"/>
  <a:schemeClr val="accent2"/>
  <a:schemeClr val="accent3"/>
  <a:schemeClr val="accent4"/>
  <a:schemeClr val="accent5"/>
  <a:schemeClr val="accent6"/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acrossLinear" id="2">
  <a:schemeClr val="accent1"/>
  <a:schemeClr val="accent2"/>
  <a:schemeClr val="accent3"/>
  <a:schemeClr val="accent4"/>
  <a:schemeClr val="accent5"/>
  <a:schemeClr val="accent6"/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9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cs:styleClr val="auto"/>
    </cs:fontRef>
    <cs:defRPr sz="1000" b="1" i="0" u="none" strike="noStrike" kern="1200" spc="0" baseline="0"/>
  </cs:dataLabel>
  <cs:dataLabelCallout>
    <cs:lnRef idx="0">
      <cs:styleClr val="auto"/>
    </cs:lnRef>
    <cs:fillRef idx="0"/>
    <cs:effectRef idx="0"/>
    <cs:fontRef idx="minor">
      <cs:styleClr val="auto"/>
    </cs:fontRef>
    <cs:spPr>
      <a:solidFill>
        <a:schemeClr val="lt1"/>
      </a:solidFill>
      <a:ln>
        <a:solidFill>
          <a:schemeClr val="phClr"/>
        </a:solidFill>
      </a:ln>
    </cs:spPr>
    <cs:defRPr sz="100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635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88900" sx="102000" sy="102000" algn="ctr" rotWithShape="0">
          <a:prstClr val="black">
            <a:alpha val="10000"/>
          </a:prstClr>
        </a:outerShdw>
      </a:effectLst>
      <a:scene3d>
        <a:camera prst="orthographicFront"/>
        <a:lightRig rig="threePt" dir="t"/>
      </a:scene3d>
      <a:sp3d>
        <a:bevelT w="127000" h="127000"/>
        <a:bevelB w="127000" h="127000"/>
      </a:sp3d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600" b="1" kern="1200" cap="all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18">
  <cs:axisTitle>
    <cs:lnRef idx="0"/>
    <cs:fillRef idx="0"/>
    <cs:effectRef idx="0"/>
    <cs:fontRef idx="minor">
      <a:schemeClr val="dk1">
        <a:lumMod val="75000"/>
        <a:lumOff val="25000"/>
      </a:schemeClr>
    </cs:fontRef>
    <cs:defRPr sz="900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lt1"/>
    </cs:fontRef>
    <cs:defRPr sz="90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solidFill>
        <a:schemeClr val="dk1">
          <a:lumMod val="65000"/>
          <a:lumOff val="35000"/>
          <a:alpha val="75000"/>
        </a:schemeClr>
      </a:solidFill>
    </cs:spPr>
    <cs:defRPr sz="90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lt1">
            <a:alpha val="50000"/>
          </a:schemeClr>
        </a:solidFill>
        <a:round/>
      </a:ln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lt1">
            <a:alpha val="50000"/>
          </a:schemeClr>
        </a:solidFill>
        <a:round/>
      </a:ln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900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18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3.xml><?xml version="1.0" encoding="utf-8"?>
<cs:chartStyle xmlns:cs="http://schemas.microsoft.com/office/drawing/2012/chartStyle" xmlns:a="http://schemas.openxmlformats.org/drawingml/2006/main" id="205">
  <cs:axisTitle>
    <cs:lnRef idx="0"/>
    <cs:fillRef idx="0"/>
    <cs:effectRef idx="0"/>
    <cs:fontRef idx="minor">
      <a:schemeClr val="dk1">
        <a:lumMod val="75000"/>
        <a:lumOff val="25000"/>
      </a:schemeClr>
    </cs:fontRef>
    <cs:defRPr sz="900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lt1"/>
    </cs:fontRef>
    <cs:defRPr sz="90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solidFill>
        <a:schemeClr val="dk1">
          <a:lumMod val="65000"/>
          <a:lumOff val="35000"/>
          <a:alpha val="75000"/>
        </a:schemeClr>
      </a:solidFill>
    </cs:spPr>
    <cs:defRPr sz="90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lt1">
            <a:alpha val="50000"/>
          </a:schemeClr>
        </a:solidFill>
        <a:round/>
      </a:ln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lt1">
            <a:alpha val="50000"/>
          </a:schemeClr>
        </a:solidFill>
        <a:round/>
      </a:ln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900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18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4.xml><?xml version="1.0" encoding="utf-8"?>
<cs:chartStyle xmlns:cs="http://schemas.microsoft.com/office/drawing/2012/chartStyle" xmlns:a="http://schemas.openxmlformats.org/drawingml/2006/main" id="261">
  <cs:axisTitle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axisTitle>
  <cs:categoryAxis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categoryAxis>
  <cs:chartArea>
    <cs:lnRef idx="0"/>
    <cs:fillRef idx="0"/>
    <cs:effectRef idx="0"/>
    <cs:fontRef idx="minor">
      <a:schemeClr val="dk1"/>
    </cs:fontRef>
    <cs:spPr>
      <a:pattFill prst="dkDnDiag">
        <a:fgClr>
          <a:schemeClr val="lt1">
            <a:lumMod val="95000"/>
          </a:schemeClr>
        </a:fgClr>
        <a:bgClr>
          <a:schemeClr val="lt1"/>
        </a:bgClr>
      </a:patt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lt1"/>
    </cs:fontRef>
    <cs:defRPr sz="900" b="1" i="0" u="none" strike="noStrike" kern="1200" baseline="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>
          <a:alpha val="75000"/>
        </a:schemeClr>
      </a:solidFill>
      <a:ln w="9525"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317500" algn="ctr" rotWithShape="0">
          <a:prstClr val="black">
            <a:alpha val="25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88900" sx="102000" sy="102000" algn="ctr" rotWithShape="0">
          <a:prstClr val="black">
            <a:alpha val="20000"/>
          </a:prstClr>
        </a:outerShdw>
      </a:effectLst>
      <a:scene3d>
        <a:camera prst="orthographicFront"/>
        <a:lightRig rig="threePt" dir="t"/>
      </a:scene3d>
      <a:sp3d prstMaterial="matte"/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65000"/>
        <a:lumOff val="35000"/>
      </a:schemeClr>
    </cs:fontRef>
    <cs:spPr>
      <a:noFill/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dk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>
          <a:alpha val="78000"/>
        </a:schemeClr>
      </a:solidFill>
    </cs:spPr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65000"/>
        <a:lumOff val="35000"/>
      </a:schemeClr>
    </cs:fontRef>
    <cs:defRPr sz="18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5.xml><?xml version="1.0" encoding="utf-8"?>
<cs:chartStyle xmlns:cs="http://schemas.microsoft.com/office/drawing/2012/chartStyle" xmlns:a="http://schemas.openxmlformats.org/drawingml/2006/main" id="259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cs:styleClr val="auto"/>
    </cs:fontRef>
    <cs:defRPr sz="1000" b="1" i="0" u="none" strike="noStrike" kern="1200" spc="0" baseline="0"/>
  </cs:dataLabel>
  <cs:dataLabelCallout>
    <cs:lnRef idx="0">
      <cs:styleClr val="auto"/>
    </cs:lnRef>
    <cs:fillRef idx="0"/>
    <cs:effectRef idx="0"/>
    <cs:fontRef idx="minor">
      <cs:styleClr val="auto"/>
    </cs:fontRef>
    <cs:spPr>
      <a:solidFill>
        <a:schemeClr val="lt1"/>
      </a:solidFill>
      <a:ln>
        <a:solidFill>
          <a:schemeClr val="phClr"/>
        </a:solidFill>
      </a:ln>
    </cs:spPr>
    <cs:defRPr sz="100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635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88900" sx="102000" sy="102000" algn="ctr" rotWithShape="0">
          <a:prstClr val="black">
            <a:alpha val="10000"/>
          </a:prstClr>
        </a:outerShdw>
      </a:effectLst>
      <a:scene3d>
        <a:camera prst="orthographicFront"/>
        <a:lightRig rig="threePt" dir="t"/>
      </a:scene3d>
      <a:sp3d>
        <a:bevelT w="127000" h="127000"/>
        <a:bevelB w="127000" h="127000"/>
      </a:sp3d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600" b="1" kern="1200" cap="all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05">
  <cs:axisTitle>
    <cs:lnRef idx="0"/>
    <cs:fillRef idx="0"/>
    <cs:effectRef idx="0"/>
    <cs:fontRef idx="minor">
      <a:schemeClr val="dk1">
        <a:lumMod val="75000"/>
        <a:lumOff val="25000"/>
      </a:schemeClr>
    </cs:fontRef>
    <cs:defRPr sz="900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lt1"/>
    </cs:fontRef>
    <cs:defRPr sz="90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solidFill>
        <a:schemeClr val="dk1">
          <a:lumMod val="65000"/>
          <a:lumOff val="35000"/>
          <a:alpha val="75000"/>
        </a:schemeClr>
      </a:solidFill>
    </cs:spPr>
    <cs:defRPr sz="90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lt1">
            <a:alpha val="50000"/>
          </a:schemeClr>
        </a:solidFill>
        <a:round/>
      </a:ln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lt1">
            <a:alpha val="50000"/>
          </a:schemeClr>
        </a:solidFill>
        <a:round/>
      </a:ln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900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18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7.xml><?xml version="1.0" encoding="utf-8"?>
<cs:chartStyle xmlns:cs="http://schemas.microsoft.com/office/drawing/2012/chartStyle" xmlns:a="http://schemas.openxmlformats.org/drawingml/2006/main" id="34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ize="5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600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lt1"/>
    </cs:fontRef>
  </cs:wall>
</cs:chartStyle>
</file>

<file path=ppt/charts/style8.xml><?xml version="1.0" encoding="utf-8"?>
<cs:chartStyle xmlns:cs="http://schemas.microsoft.com/office/drawing/2012/chartStyle" xmlns:a="http://schemas.openxmlformats.org/drawingml/2006/main" id="207">
  <cs:axisTitle>
    <cs:lnRef idx="0"/>
    <cs:fillRef idx="0"/>
    <cs:effectRef idx="0"/>
    <cs:fontRef idx="minor">
      <a:schemeClr val="tx2"/>
    </cs:fontRef>
    <cs:defRPr sz="900" b="1" kern="1200"/>
  </cs:axisTitle>
  <cs:category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2"/>
    </cs:fontRef>
    <cs:defRPr sz="900" kern="1200"/>
  </cs:dataLabel>
  <cs:dataLabelCallout>
    <cs:lnRef idx="0"/>
    <cs:fillRef idx="0"/>
    <cs:effectRef idx="0"/>
    <cs:fontRef idx="minor">
      <a:schemeClr val="dk2">
        <a:lumMod val="7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2"/>
    <cs:fontRef idx="minor">
      <a:schemeClr val="tx2"/>
    </cs:fontRef>
  </cs:dataPoint>
  <cs:dataPoint3D>
    <cs:lnRef idx="0"/>
    <cs:fillRef idx="3">
      <cs:styleClr val="auto"/>
    </cs:fillRef>
    <cs:effectRef idx="2"/>
    <cs:fontRef idx="minor">
      <a:schemeClr val="tx2"/>
    </cs:fontRef>
  </cs:dataPoint3D>
  <cs:dataPointLine>
    <cs:lnRef idx="0">
      <cs:styleClr val="auto"/>
    </cs:lnRef>
    <cs:fillRef idx="3"/>
    <cs:effectRef idx="2"/>
    <cs:fontRef idx="minor">
      <a:schemeClr val="tx2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3">
      <cs:styleClr val="auto"/>
    </cs:fillRef>
    <cs:effectRef idx="2"/>
    <cs:fontRef idx="minor">
      <a:schemeClr val="tx2"/>
    </cs:fontRef>
    <cs:spPr>
      <a:ln w="12700">
        <a:solidFill>
          <a:schemeClr val="lt2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2"/>
    <cs:fontRef idx="minor">
      <a:schemeClr val="tx2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2"/>
    </cs:fontRef>
    <cs:spPr>
      <a:ln w="9525">
        <a:solidFill>
          <a:schemeClr val="tx2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2"/>
    </cs:fontRef>
    <cs:spPr>
      <a:ln w="9525">
        <a:solidFill>
          <a:schemeClr val="tx2">
            <a:lumMod val="75000"/>
            <a:lumOff val="25000"/>
          </a:schemeClr>
        </a:solidFill>
        <a:round/>
      </a:ln>
    </cs:spPr>
  </cs:errorBar>
  <cs:floor>
    <cs:lnRef idx="0"/>
    <cs:fillRef idx="0"/>
    <cs:effectRef idx="0"/>
    <cs:fontRef idx="minor">
      <a:schemeClr val="tx2"/>
    </cs:fontRef>
  </cs:floor>
  <cs:gridlineMajor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2"/>
    </cs:fontRef>
    <cs:spPr>
      <a:ln>
        <a:solidFill>
          <a:schemeClr val="tx2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2"/>
    </cs:fontRef>
    <cs:defRPr sz="900" kern="1200"/>
  </cs:legend>
  <cs:plotArea>
    <cs:lnRef idx="0"/>
    <cs:fillRef idx="0"/>
    <cs:effectRef idx="0"/>
    <cs:fontRef idx="minor">
      <a:schemeClr val="tx2"/>
    </cs:fontRef>
  </cs:plotArea>
  <cs:plotArea3D>
    <cs:lnRef idx="0"/>
    <cs:fillRef idx="0"/>
    <cs:effectRef idx="0"/>
    <cs:fontRef idx="minor">
      <a:schemeClr val="tx2"/>
    </cs:fontRef>
  </cs:plotArea3D>
  <cs:series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2"/>
    </cs:fontRef>
    <cs:defRPr sz="1600" b="1" kern="1200"/>
  </cs:title>
  <cs:trendline>
    <cs:lnRef idx="0">
      <cs:styleClr val="auto"/>
    </cs:lnRef>
    <cs:fillRef idx="0"/>
    <cs:effectRef idx="0"/>
    <cs:fontRef idx="minor">
      <a:schemeClr val="tx2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2"/>
    </cs:fontRef>
    <cs:defRPr sz="900" kern="1200"/>
  </cs:trendlineLabel>
  <cs:upBar>
    <cs:lnRef idx="0"/>
    <cs:fillRef idx="0"/>
    <cs:effectRef idx="0"/>
    <cs:fontRef idx="minor">
      <a:schemeClr val="tx2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2"/>
    </cs:fontRef>
    <cs:defRPr sz="900" kern="1200"/>
  </cs:valueAxis>
  <cs:wall>
    <cs:lnRef idx="0"/>
    <cs:fillRef idx="0"/>
    <cs:effectRef idx="0"/>
    <cs:fontRef idx="minor">
      <a:schemeClr val="tx2"/>
    </cs:fontRef>
  </cs:wall>
</cs:chartStyle>
</file>

<file path=ppt/charts/style9.xml><?xml version="1.0" encoding="utf-8"?>
<cs:chartStyle xmlns:cs="http://schemas.microsoft.com/office/drawing/2012/chartStyle" xmlns:a="http://schemas.openxmlformats.org/drawingml/2006/main" id="218">
  <cs:axisTitle>
    <cs:lnRef idx="0"/>
    <cs:fillRef idx="0"/>
    <cs:effectRef idx="0"/>
    <cs:fontRef idx="minor">
      <a:schemeClr val="dk1">
        <a:lumMod val="75000"/>
        <a:lumOff val="25000"/>
      </a:schemeClr>
    </cs:fontRef>
    <cs:defRPr sz="900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lt1"/>
    </cs:fontRef>
    <cs:defRPr sz="90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solidFill>
        <a:schemeClr val="dk1">
          <a:lumMod val="65000"/>
          <a:lumOff val="35000"/>
          <a:alpha val="75000"/>
        </a:schemeClr>
      </a:solidFill>
    </cs:spPr>
    <cs:defRPr sz="90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lt1">
            <a:alpha val="50000"/>
          </a:schemeClr>
        </a:solidFill>
        <a:round/>
      </a:ln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lt1">
            <a:alpha val="50000"/>
          </a:schemeClr>
        </a:solidFill>
        <a:round/>
      </a:ln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900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18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0.39106</cdr:x>
      <cdr:y>0.32841</cdr:y>
    </cdr:from>
    <cdr:to>
      <cdr:x>0.47538</cdr:x>
      <cdr:y>0.45073</cdr:y>
    </cdr:to>
    <cdr:sp macro="" textlink="">
      <cdr:nvSpPr>
        <cdr:cNvPr id="2" name="Ovāls 1">
          <a:extLst xmlns:a="http://schemas.openxmlformats.org/drawingml/2006/main">
            <a:ext uri="{FF2B5EF4-FFF2-40B4-BE49-F238E27FC236}">
              <a16:creationId xmlns:a16="http://schemas.microsoft.com/office/drawing/2014/main" id="{4A29A57F-BDC6-0BC8-EA37-7059FFF63E5D}"/>
            </a:ext>
          </a:extLst>
        </cdr:cNvPr>
        <cdr:cNvSpPr/>
      </cdr:nvSpPr>
      <cdr:spPr>
        <a:xfrm xmlns:a="http://schemas.openxmlformats.org/drawingml/2006/main">
          <a:off x="4767804" y="1614596"/>
          <a:ext cx="1028029" cy="601383"/>
        </a:xfrm>
        <a:prstGeom xmlns:a="http://schemas.openxmlformats.org/drawingml/2006/main" prst="ellipse">
          <a:avLst/>
        </a:prstGeom>
        <a:noFill xmlns:a="http://schemas.openxmlformats.org/drawingml/2006/main"/>
        <a:ln xmlns:a="http://schemas.openxmlformats.org/drawingml/2006/main" w="31750">
          <a:solidFill>
            <a:srgbClr val="C00000"/>
          </a:solidFill>
        </a:ln>
      </cdr:spPr>
      <cdr:style>
        <a:lnRef xmlns:a="http://schemas.openxmlformats.org/drawingml/2006/main" idx="2">
          <a:schemeClr val="accent1">
            <a:shade val="15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lv-LV"/>
        </a:p>
      </cdr:txBody>
    </cdr:sp>
  </cdr:relSizeAnchor>
  <cdr:relSizeAnchor xmlns:cdr="http://schemas.openxmlformats.org/drawingml/2006/chartDrawing">
    <cdr:from>
      <cdr:x>0.76303</cdr:x>
      <cdr:y>0.47749</cdr:y>
    </cdr:from>
    <cdr:to>
      <cdr:x>0.84736</cdr:x>
      <cdr:y>0.59981</cdr:y>
    </cdr:to>
    <cdr:sp macro="" textlink="">
      <cdr:nvSpPr>
        <cdr:cNvPr id="3" name="Ovāls 2">
          <a:extLst xmlns:a="http://schemas.openxmlformats.org/drawingml/2006/main">
            <a:ext uri="{FF2B5EF4-FFF2-40B4-BE49-F238E27FC236}">
              <a16:creationId xmlns:a16="http://schemas.microsoft.com/office/drawing/2014/main" id="{56BA700B-DA34-0D78-9F3E-DB9A45E661B4}"/>
            </a:ext>
          </a:extLst>
        </cdr:cNvPr>
        <cdr:cNvSpPr/>
      </cdr:nvSpPr>
      <cdr:spPr>
        <a:xfrm xmlns:a="http://schemas.openxmlformats.org/drawingml/2006/main">
          <a:off x="9302871" y="2514807"/>
          <a:ext cx="1028110" cy="644236"/>
        </a:xfrm>
        <a:prstGeom xmlns:a="http://schemas.openxmlformats.org/drawingml/2006/main" prst="ellipse">
          <a:avLst/>
        </a:prstGeom>
        <a:noFill xmlns:a="http://schemas.openxmlformats.org/drawingml/2006/main"/>
        <a:ln xmlns:a="http://schemas.openxmlformats.org/drawingml/2006/main" w="31750">
          <a:solidFill>
            <a:srgbClr val="C00000"/>
          </a:solidFill>
        </a:ln>
      </cdr:spPr>
      <cdr:style>
        <a:lnRef xmlns:a="http://schemas.openxmlformats.org/drawingml/2006/main" idx="2">
          <a:schemeClr val="accent1">
            <a:shade val="15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/>
        <a:lstStyle xmlns:a="http://schemas.openxmlformats.org/drawingml/2006/main">
          <a:lvl1pPr marL="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endParaRPr lang="lv-LV"/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0.83192</cdr:x>
      <cdr:y>0.29664</cdr:y>
    </cdr:from>
    <cdr:to>
      <cdr:x>0.91625</cdr:x>
      <cdr:y>0.39058</cdr:y>
    </cdr:to>
    <cdr:sp macro="" textlink="">
      <cdr:nvSpPr>
        <cdr:cNvPr id="3" name="Ovāls 2">
          <a:extLst xmlns:a="http://schemas.openxmlformats.org/drawingml/2006/main">
            <a:ext uri="{FF2B5EF4-FFF2-40B4-BE49-F238E27FC236}">
              <a16:creationId xmlns:a16="http://schemas.microsoft.com/office/drawing/2014/main" id="{70CCD3BD-3396-7261-FF01-04FBB39B595F}"/>
            </a:ext>
          </a:extLst>
        </cdr:cNvPr>
        <cdr:cNvSpPr/>
      </cdr:nvSpPr>
      <cdr:spPr>
        <a:xfrm xmlns:a="http://schemas.openxmlformats.org/drawingml/2006/main">
          <a:off x="10142753" y="2034326"/>
          <a:ext cx="1028152" cy="644241"/>
        </a:xfrm>
        <a:prstGeom xmlns:a="http://schemas.openxmlformats.org/drawingml/2006/main" prst="ellipse">
          <a:avLst/>
        </a:prstGeom>
        <a:noFill xmlns:a="http://schemas.openxmlformats.org/drawingml/2006/main"/>
        <a:ln xmlns:a="http://schemas.openxmlformats.org/drawingml/2006/main" w="31750">
          <a:solidFill>
            <a:srgbClr val="C00000"/>
          </a:solidFill>
        </a:ln>
      </cdr:spPr>
      <cdr:style>
        <a:lnRef xmlns:a="http://schemas.openxmlformats.org/drawingml/2006/main" idx="2">
          <a:schemeClr val="accent1">
            <a:shade val="15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/>
        <a:lstStyle xmlns:a="http://schemas.openxmlformats.org/drawingml/2006/main">
          <a:lvl1pPr marL="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endParaRPr lang="lv-LV"/>
        </a:p>
      </cdr:txBody>
    </cdr:sp>
  </cdr:relSizeAnchor>
  <cdr:relSizeAnchor xmlns:cdr="http://schemas.openxmlformats.org/drawingml/2006/chartDrawing">
    <cdr:from>
      <cdr:x>0.5946</cdr:x>
      <cdr:y>0.5</cdr:y>
    </cdr:from>
    <cdr:to>
      <cdr:x>0.67892</cdr:x>
      <cdr:y>0.59394</cdr:y>
    </cdr:to>
    <cdr:sp macro="" textlink="">
      <cdr:nvSpPr>
        <cdr:cNvPr id="4" name="Ovāls 3">
          <a:extLst xmlns:a="http://schemas.openxmlformats.org/drawingml/2006/main">
            <a:ext uri="{FF2B5EF4-FFF2-40B4-BE49-F238E27FC236}">
              <a16:creationId xmlns:a16="http://schemas.microsoft.com/office/drawing/2014/main" id="{70CCD3BD-3396-7261-FF01-04FBB39B595F}"/>
            </a:ext>
          </a:extLst>
        </cdr:cNvPr>
        <cdr:cNvSpPr/>
      </cdr:nvSpPr>
      <cdr:spPr>
        <a:xfrm xmlns:a="http://schemas.openxmlformats.org/drawingml/2006/main">
          <a:off x="7249344" y="3428999"/>
          <a:ext cx="1028029" cy="644240"/>
        </a:xfrm>
        <a:prstGeom xmlns:a="http://schemas.openxmlformats.org/drawingml/2006/main" prst="ellipse">
          <a:avLst/>
        </a:prstGeom>
        <a:noFill xmlns:a="http://schemas.openxmlformats.org/drawingml/2006/main"/>
        <a:ln xmlns:a="http://schemas.openxmlformats.org/drawingml/2006/main" w="31750">
          <a:solidFill>
            <a:srgbClr val="C00000"/>
          </a:solidFill>
        </a:ln>
      </cdr:spPr>
      <cdr:style>
        <a:lnRef xmlns:a="http://schemas.openxmlformats.org/drawingml/2006/main" idx="2">
          <a:schemeClr val="accent1">
            <a:shade val="15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/>
        <a:lstStyle xmlns:a="http://schemas.openxmlformats.org/drawingml/2006/main">
          <a:lvl1pPr marL="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endParaRPr lang="lv-LV"/>
        </a:p>
      </cdr:txBody>
    </cdr:sp>
  </cdr:relSizeAnchor>
  <cdr:relSizeAnchor xmlns:cdr="http://schemas.openxmlformats.org/drawingml/2006/chartDrawing">
    <cdr:from>
      <cdr:x>0.32774</cdr:x>
      <cdr:y>0.43003</cdr:y>
    </cdr:from>
    <cdr:to>
      <cdr:x>0.53322</cdr:x>
      <cdr:y>0.6411</cdr:y>
    </cdr:to>
    <cdr:sp macro="" textlink="">
      <cdr:nvSpPr>
        <cdr:cNvPr id="5" name="TextBox 4">
          <a:extLst xmlns:a="http://schemas.openxmlformats.org/drawingml/2006/main">
            <a:ext uri="{FF2B5EF4-FFF2-40B4-BE49-F238E27FC236}">
              <a16:creationId xmlns:a16="http://schemas.microsoft.com/office/drawing/2014/main" id="{ADD1504B-6C3E-5731-AEE1-89CE7539F502}"/>
            </a:ext>
          </a:extLst>
        </cdr:cNvPr>
        <cdr:cNvSpPr txBox="1"/>
      </cdr:nvSpPr>
      <cdr:spPr>
        <a:xfrm xmlns:a="http://schemas.openxmlformats.org/drawingml/2006/main">
          <a:off x="3995785" y="2949121"/>
          <a:ext cx="2505223" cy="144751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pPr algn="ctr"/>
          <a:r>
            <a:rPr lang="lv-LV" sz="2000" b="1" dirty="0"/>
            <a:t>30% </a:t>
          </a:r>
          <a:r>
            <a:rPr lang="lv-LV" sz="2000" dirty="0"/>
            <a:t>respondentu attieksme pret ZDL nosacījuma neizpildi  ir nosodoša </a:t>
          </a:r>
        </a:p>
      </cdr:txBody>
    </cdr:sp>
  </cdr:relSizeAnchor>
  <cdr:relSizeAnchor xmlns:cdr="http://schemas.openxmlformats.org/drawingml/2006/chartDrawing">
    <cdr:from>
      <cdr:x>0.29384</cdr:x>
      <cdr:y>0.29589</cdr:y>
    </cdr:from>
    <cdr:to>
      <cdr:x>0.71404</cdr:x>
      <cdr:y>0.41096</cdr:y>
    </cdr:to>
    <cdr:sp macro="" textlink="">
      <cdr:nvSpPr>
        <cdr:cNvPr id="6" name="TextBox 5">
          <a:extLst xmlns:a="http://schemas.openxmlformats.org/drawingml/2006/main">
            <a:ext uri="{FF2B5EF4-FFF2-40B4-BE49-F238E27FC236}">
              <a16:creationId xmlns:a16="http://schemas.microsoft.com/office/drawing/2014/main" id="{7C964362-2A94-9F3C-1168-37FEFC58D6E4}"/>
            </a:ext>
          </a:extLst>
        </cdr:cNvPr>
        <cdr:cNvSpPr txBox="1"/>
      </cdr:nvSpPr>
      <cdr:spPr>
        <a:xfrm xmlns:a="http://schemas.openxmlformats.org/drawingml/2006/main">
          <a:off x="3582444" y="2029216"/>
          <a:ext cx="5123145" cy="78914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lv-LV" sz="1100" dirty="0"/>
        </a:p>
      </cdr:txBody>
    </cdr:sp>
  </cdr:relSizeAnchor>
  <cdr:relSizeAnchor xmlns:cdr="http://schemas.openxmlformats.org/drawingml/2006/chartDrawing">
    <cdr:from>
      <cdr:x>0.32568</cdr:x>
      <cdr:y>0.3032</cdr:y>
    </cdr:from>
    <cdr:to>
      <cdr:x>0.73356</cdr:x>
      <cdr:y>0.41644</cdr:y>
    </cdr:to>
    <cdr:sp macro="" textlink="">
      <cdr:nvSpPr>
        <cdr:cNvPr id="7" name="TextBox 6">
          <a:extLst xmlns:a="http://schemas.openxmlformats.org/drawingml/2006/main">
            <a:ext uri="{FF2B5EF4-FFF2-40B4-BE49-F238E27FC236}">
              <a16:creationId xmlns:a16="http://schemas.microsoft.com/office/drawing/2014/main" id="{763DD62F-A315-B33C-2554-FA86991B0BA9}"/>
            </a:ext>
          </a:extLst>
        </cdr:cNvPr>
        <cdr:cNvSpPr txBox="1"/>
      </cdr:nvSpPr>
      <cdr:spPr>
        <a:xfrm xmlns:a="http://schemas.openxmlformats.org/drawingml/2006/main">
          <a:off x="3970751" y="2079321"/>
          <a:ext cx="4972833" cy="776613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lv-LV" sz="1100" dirty="0"/>
        </a:p>
      </cdr:txBody>
    </cdr:sp>
  </cdr:relSizeAnchor>
  <cdr:relSizeAnchor xmlns:cdr="http://schemas.openxmlformats.org/drawingml/2006/chartDrawing">
    <cdr:from>
      <cdr:x>0.5</cdr:x>
      <cdr:y>0.24903</cdr:y>
    </cdr:from>
    <cdr:to>
      <cdr:x>0.80548</cdr:x>
      <cdr:y>0.5</cdr:y>
    </cdr:to>
    <cdr:sp macro="" textlink="">
      <cdr:nvSpPr>
        <cdr:cNvPr id="8" name="TextBox 7">
          <a:extLst xmlns:a="http://schemas.openxmlformats.org/drawingml/2006/main">
            <a:ext uri="{FF2B5EF4-FFF2-40B4-BE49-F238E27FC236}">
              <a16:creationId xmlns:a16="http://schemas.microsoft.com/office/drawing/2014/main" id="{CBC497A4-1AAF-3DE4-3236-B1BB444D611A}"/>
            </a:ext>
          </a:extLst>
        </cdr:cNvPr>
        <cdr:cNvSpPr txBox="1"/>
      </cdr:nvSpPr>
      <cdr:spPr>
        <a:xfrm xmlns:a="http://schemas.openxmlformats.org/drawingml/2006/main">
          <a:off x="6096000" y="1707844"/>
          <a:ext cx="3724404" cy="172115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pPr algn="ctr"/>
          <a:r>
            <a:rPr lang="lv-LV" sz="2000" dirty="0">
              <a:solidFill>
                <a:schemeClr val="tx1"/>
              </a:solidFill>
            </a:rPr>
            <a:t>Respondentu vairākuma attieksme – «grūti atbildēt» </a:t>
          </a:r>
          <a:r>
            <a:rPr lang="lv-LV" sz="2000" b="1" dirty="0">
              <a:solidFill>
                <a:schemeClr val="tx1"/>
              </a:solidFill>
            </a:rPr>
            <a:t>(45%), </a:t>
          </a:r>
          <a:r>
            <a:rPr lang="lv-LV" sz="2000" dirty="0">
              <a:solidFill>
                <a:schemeClr val="tx1"/>
              </a:solidFill>
            </a:rPr>
            <a:t>kas var liecināt par nepietiekošu informāciju  par finansējumu zinātnei</a:t>
          </a:r>
        </a:p>
        <a:p xmlns:a="http://schemas.openxmlformats.org/drawingml/2006/main">
          <a:endParaRPr lang="lv-LV" sz="1100" dirty="0"/>
        </a:p>
      </cdr:txBody>
    </cdr: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0.35855</cdr:x>
      <cdr:y>0.72679</cdr:y>
    </cdr:from>
    <cdr:to>
      <cdr:x>0.44512</cdr:x>
      <cdr:y>0.84767</cdr:y>
    </cdr:to>
    <cdr:sp macro="" textlink="">
      <cdr:nvSpPr>
        <cdr:cNvPr id="2" name="Ovāls 1">
          <a:extLst xmlns:a="http://schemas.openxmlformats.org/drawingml/2006/main">
            <a:ext uri="{FF2B5EF4-FFF2-40B4-BE49-F238E27FC236}">
              <a16:creationId xmlns:a16="http://schemas.microsoft.com/office/drawing/2014/main" id="{4A2B68D2-1627-D2B7-3AB4-9B6F44DFFFB4}"/>
            </a:ext>
          </a:extLst>
        </cdr:cNvPr>
        <cdr:cNvSpPr/>
      </cdr:nvSpPr>
      <cdr:spPr>
        <a:xfrm xmlns:a="http://schemas.openxmlformats.org/drawingml/2006/main">
          <a:off x="4257620" y="3873673"/>
          <a:ext cx="1028029" cy="644240"/>
        </a:xfrm>
        <a:prstGeom xmlns:a="http://schemas.openxmlformats.org/drawingml/2006/main" prst="ellipse">
          <a:avLst/>
        </a:prstGeom>
        <a:noFill xmlns:a="http://schemas.openxmlformats.org/drawingml/2006/main"/>
        <a:ln xmlns:a="http://schemas.openxmlformats.org/drawingml/2006/main" w="31750">
          <a:solidFill>
            <a:srgbClr val="C00000"/>
          </a:solidFill>
        </a:ln>
      </cdr:spPr>
      <cdr:style>
        <a:lnRef xmlns:a="http://schemas.openxmlformats.org/drawingml/2006/main" idx="2">
          <a:schemeClr val="accent1">
            <a:shade val="15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/>
        <a:lstStyle xmlns:a="http://schemas.openxmlformats.org/drawingml/2006/main">
          <a:lvl1pPr marL="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endParaRPr lang="lv-LV"/>
        </a:p>
      </cdr:txBody>
    </cdr:sp>
  </cdr:relSizeAnchor>
  <cdr:relSizeAnchor xmlns:cdr="http://schemas.openxmlformats.org/drawingml/2006/chartDrawing">
    <cdr:from>
      <cdr:x>0.17284</cdr:x>
      <cdr:y>0.30573</cdr:y>
    </cdr:from>
    <cdr:to>
      <cdr:x>0.25941</cdr:x>
      <cdr:y>0.42661</cdr:y>
    </cdr:to>
    <cdr:sp macro="" textlink="">
      <cdr:nvSpPr>
        <cdr:cNvPr id="3" name="Ovāls 2">
          <a:extLst xmlns:a="http://schemas.openxmlformats.org/drawingml/2006/main">
            <a:ext uri="{FF2B5EF4-FFF2-40B4-BE49-F238E27FC236}">
              <a16:creationId xmlns:a16="http://schemas.microsoft.com/office/drawing/2014/main" id="{ED72F8E4-A55E-EC5D-7235-9CA427609C71}"/>
            </a:ext>
          </a:extLst>
        </cdr:cNvPr>
        <cdr:cNvSpPr/>
      </cdr:nvSpPr>
      <cdr:spPr>
        <a:xfrm xmlns:a="http://schemas.openxmlformats.org/drawingml/2006/main">
          <a:off x="2052434" y="1629504"/>
          <a:ext cx="1028029" cy="644240"/>
        </a:xfrm>
        <a:prstGeom xmlns:a="http://schemas.openxmlformats.org/drawingml/2006/main" prst="ellipse">
          <a:avLst/>
        </a:prstGeom>
        <a:noFill xmlns:a="http://schemas.openxmlformats.org/drawingml/2006/main"/>
        <a:ln xmlns:a="http://schemas.openxmlformats.org/drawingml/2006/main" w="31750">
          <a:solidFill>
            <a:srgbClr val="C00000"/>
          </a:solidFill>
        </a:ln>
      </cdr:spPr>
      <cdr:style>
        <a:lnRef xmlns:a="http://schemas.openxmlformats.org/drawingml/2006/main" idx="2">
          <a:schemeClr val="accent1">
            <a:shade val="15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/>
        <a:lstStyle xmlns:a="http://schemas.openxmlformats.org/drawingml/2006/main">
          <a:lvl1pPr marL="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endParaRPr lang="lv-LV"/>
        </a:p>
      </cdr:txBody>
    </cdr:sp>
  </cdr:relSizeAnchor>
  <cdr:relSizeAnchor xmlns:cdr="http://schemas.openxmlformats.org/drawingml/2006/chartDrawing">
    <cdr:from>
      <cdr:x>0.17284</cdr:x>
      <cdr:y>0.30573</cdr:y>
    </cdr:from>
    <cdr:to>
      <cdr:x>0.25941</cdr:x>
      <cdr:y>0.42661</cdr:y>
    </cdr:to>
    <cdr:sp macro="" textlink="">
      <cdr:nvSpPr>
        <cdr:cNvPr id="4" name="Ovāls 3">
          <a:extLst xmlns:a="http://schemas.openxmlformats.org/drawingml/2006/main">
            <a:ext uri="{FF2B5EF4-FFF2-40B4-BE49-F238E27FC236}">
              <a16:creationId xmlns:a16="http://schemas.microsoft.com/office/drawing/2014/main" id="{ED72F8E4-A55E-EC5D-7235-9CA427609C71}"/>
            </a:ext>
          </a:extLst>
        </cdr:cNvPr>
        <cdr:cNvSpPr/>
      </cdr:nvSpPr>
      <cdr:spPr>
        <a:xfrm xmlns:a="http://schemas.openxmlformats.org/drawingml/2006/main">
          <a:off x="2052434" y="1629504"/>
          <a:ext cx="1028029" cy="644240"/>
        </a:xfrm>
        <a:prstGeom xmlns:a="http://schemas.openxmlformats.org/drawingml/2006/main" prst="ellipse">
          <a:avLst/>
        </a:prstGeom>
        <a:noFill xmlns:a="http://schemas.openxmlformats.org/drawingml/2006/main"/>
        <a:ln xmlns:a="http://schemas.openxmlformats.org/drawingml/2006/main" w="31750">
          <a:solidFill>
            <a:srgbClr val="C00000"/>
          </a:solidFill>
        </a:ln>
      </cdr:spPr>
      <cdr:style>
        <a:lnRef xmlns:a="http://schemas.openxmlformats.org/drawingml/2006/main" idx="2">
          <a:schemeClr val="accent1">
            <a:shade val="15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/>
        <a:lstStyle xmlns:a="http://schemas.openxmlformats.org/drawingml/2006/main">
          <a:lvl1pPr marL="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endParaRPr lang="lv-LV"/>
        </a:p>
      </cdr:txBody>
    </cdr:sp>
  </cdr:relSizeAnchor>
  <cdr:relSizeAnchor xmlns:cdr="http://schemas.openxmlformats.org/drawingml/2006/chartDrawing">
    <cdr:from>
      <cdr:x>0.17284</cdr:x>
      <cdr:y>0.30573</cdr:y>
    </cdr:from>
    <cdr:to>
      <cdr:x>0.25941</cdr:x>
      <cdr:y>0.42661</cdr:y>
    </cdr:to>
    <cdr:sp macro="" textlink="">
      <cdr:nvSpPr>
        <cdr:cNvPr id="5" name="Ovāls 4">
          <a:extLst xmlns:a="http://schemas.openxmlformats.org/drawingml/2006/main">
            <a:ext uri="{FF2B5EF4-FFF2-40B4-BE49-F238E27FC236}">
              <a16:creationId xmlns:a16="http://schemas.microsoft.com/office/drawing/2014/main" id="{ED72F8E4-A55E-EC5D-7235-9CA427609C71}"/>
            </a:ext>
          </a:extLst>
        </cdr:cNvPr>
        <cdr:cNvSpPr/>
      </cdr:nvSpPr>
      <cdr:spPr>
        <a:xfrm xmlns:a="http://schemas.openxmlformats.org/drawingml/2006/main">
          <a:off x="2052434" y="1629504"/>
          <a:ext cx="1028029" cy="644240"/>
        </a:xfrm>
        <a:prstGeom xmlns:a="http://schemas.openxmlformats.org/drawingml/2006/main" prst="ellipse">
          <a:avLst/>
        </a:prstGeom>
        <a:noFill xmlns:a="http://schemas.openxmlformats.org/drawingml/2006/main"/>
        <a:ln xmlns:a="http://schemas.openxmlformats.org/drawingml/2006/main" w="31750">
          <a:solidFill>
            <a:srgbClr val="C00000"/>
          </a:solidFill>
        </a:ln>
      </cdr:spPr>
      <cdr:style>
        <a:lnRef xmlns:a="http://schemas.openxmlformats.org/drawingml/2006/main" idx="2">
          <a:schemeClr val="accent1">
            <a:shade val="15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/>
        <a:lstStyle xmlns:a="http://schemas.openxmlformats.org/drawingml/2006/main">
          <a:lvl1pPr marL="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endParaRPr lang="lv-LV"/>
        </a:p>
      </cdr:txBody>
    </cdr:sp>
  </cdr:relSizeAnchor>
  <cdr:relSizeAnchor xmlns:cdr="http://schemas.openxmlformats.org/drawingml/2006/chartDrawing">
    <cdr:from>
      <cdr:x>0.30172</cdr:x>
      <cdr:y>0.63174</cdr:y>
    </cdr:from>
    <cdr:to>
      <cdr:x>0.38829</cdr:x>
      <cdr:y>0.75262</cdr:y>
    </cdr:to>
    <cdr:sp macro="" textlink="">
      <cdr:nvSpPr>
        <cdr:cNvPr id="6" name="Ovāls 5">
          <a:extLst xmlns:a="http://schemas.openxmlformats.org/drawingml/2006/main">
            <a:ext uri="{FF2B5EF4-FFF2-40B4-BE49-F238E27FC236}">
              <a16:creationId xmlns:a16="http://schemas.microsoft.com/office/drawing/2014/main" id="{2AFB35BC-C7E9-6EEB-78CE-1AE1061DADCE}"/>
            </a:ext>
          </a:extLst>
        </cdr:cNvPr>
        <cdr:cNvSpPr/>
      </cdr:nvSpPr>
      <cdr:spPr>
        <a:xfrm xmlns:a="http://schemas.openxmlformats.org/drawingml/2006/main">
          <a:off x="3582770" y="3367089"/>
          <a:ext cx="1028029" cy="644240"/>
        </a:xfrm>
        <a:prstGeom xmlns:a="http://schemas.openxmlformats.org/drawingml/2006/main" prst="ellipse">
          <a:avLst/>
        </a:prstGeom>
        <a:noFill xmlns:a="http://schemas.openxmlformats.org/drawingml/2006/main"/>
        <a:ln xmlns:a="http://schemas.openxmlformats.org/drawingml/2006/main" w="31750">
          <a:solidFill>
            <a:srgbClr val="C00000"/>
          </a:solidFill>
        </a:ln>
      </cdr:spPr>
      <cdr:style>
        <a:lnRef xmlns:a="http://schemas.openxmlformats.org/drawingml/2006/main" idx="2">
          <a:schemeClr val="accent1">
            <a:shade val="15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/>
        <a:lstStyle xmlns:a="http://schemas.openxmlformats.org/drawingml/2006/main">
          <a:lvl1pPr marL="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endParaRPr lang="lv-LV"/>
        </a:p>
      </cdr:txBody>
    </cdr:sp>
  </cdr:relSizeAnchor>
  <cdr:relSizeAnchor xmlns:cdr="http://schemas.openxmlformats.org/drawingml/2006/chartDrawing">
    <cdr:from>
      <cdr:x>0.12754</cdr:x>
      <cdr:y>0.53148</cdr:y>
    </cdr:from>
    <cdr:to>
      <cdr:x>0.21411</cdr:x>
      <cdr:y>0.65236</cdr:y>
    </cdr:to>
    <cdr:sp macro="" textlink="">
      <cdr:nvSpPr>
        <cdr:cNvPr id="7" name="Ovāls 6">
          <a:extLst xmlns:a="http://schemas.openxmlformats.org/drawingml/2006/main">
            <a:ext uri="{FF2B5EF4-FFF2-40B4-BE49-F238E27FC236}">
              <a16:creationId xmlns:a16="http://schemas.microsoft.com/office/drawing/2014/main" id="{2AFB35BC-C7E9-6EEB-78CE-1AE1061DADCE}"/>
            </a:ext>
          </a:extLst>
        </cdr:cNvPr>
        <cdr:cNvSpPr/>
      </cdr:nvSpPr>
      <cdr:spPr>
        <a:xfrm xmlns:a="http://schemas.openxmlformats.org/drawingml/2006/main">
          <a:off x="1514511" y="2832699"/>
          <a:ext cx="1028029" cy="644240"/>
        </a:xfrm>
        <a:prstGeom xmlns:a="http://schemas.openxmlformats.org/drawingml/2006/main" prst="ellipse">
          <a:avLst/>
        </a:prstGeom>
        <a:noFill xmlns:a="http://schemas.openxmlformats.org/drawingml/2006/main"/>
        <a:ln xmlns:a="http://schemas.openxmlformats.org/drawingml/2006/main" w="31750">
          <a:solidFill>
            <a:srgbClr val="C00000"/>
          </a:solidFill>
        </a:ln>
      </cdr:spPr>
      <cdr:style>
        <a:lnRef xmlns:a="http://schemas.openxmlformats.org/drawingml/2006/main" idx="2">
          <a:schemeClr val="accent1">
            <a:shade val="15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/>
        <a:lstStyle xmlns:a="http://schemas.openxmlformats.org/drawingml/2006/main">
          <a:lvl1pPr marL="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endParaRPr lang="lv-LV"/>
        </a:p>
      </cdr:txBody>
    </cdr:sp>
  </cdr:relSizeAnchor>
  <cdr:relSizeAnchor xmlns:cdr="http://schemas.openxmlformats.org/drawingml/2006/chartDrawing">
    <cdr:from>
      <cdr:x>0.24779</cdr:x>
      <cdr:y>0.68424</cdr:y>
    </cdr:from>
    <cdr:to>
      <cdr:x>0.33437</cdr:x>
      <cdr:y>0.80512</cdr:y>
    </cdr:to>
    <cdr:sp macro="" textlink="">
      <cdr:nvSpPr>
        <cdr:cNvPr id="8" name="Ovāls 7">
          <a:extLst xmlns:a="http://schemas.openxmlformats.org/drawingml/2006/main">
            <a:ext uri="{FF2B5EF4-FFF2-40B4-BE49-F238E27FC236}">
              <a16:creationId xmlns:a16="http://schemas.microsoft.com/office/drawing/2014/main" id="{2AFB35BC-C7E9-6EEB-78CE-1AE1061DADCE}"/>
            </a:ext>
          </a:extLst>
        </cdr:cNvPr>
        <cdr:cNvSpPr/>
      </cdr:nvSpPr>
      <cdr:spPr>
        <a:xfrm xmlns:a="http://schemas.openxmlformats.org/drawingml/2006/main">
          <a:off x="2942478" y="3646891"/>
          <a:ext cx="1028029" cy="644240"/>
        </a:xfrm>
        <a:prstGeom xmlns:a="http://schemas.openxmlformats.org/drawingml/2006/main" prst="ellipse">
          <a:avLst/>
        </a:prstGeom>
        <a:noFill xmlns:a="http://schemas.openxmlformats.org/drawingml/2006/main"/>
        <a:ln xmlns:a="http://schemas.openxmlformats.org/drawingml/2006/main" w="31750">
          <a:solidFill>
            <a:srgbClr val="C00000"/>
          </a:solidFill>
        </a:ln>
      </cdr:spPr>
      <cdr:style>
        <a:lnRef xmlns:a="http://schemas.openxmlformats.org/drawingml/2006/main" idx="2">
          <a:schemeClr val="accent1">
            <a:shade val="15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/>
        <a:lstStyle xmlns:a="http://schemas.openxmlformats.org/drawingml/2006/main">
          <a:lvl1pPr marL="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endParaRPr lang="lv-LV"/>
        </a:p>
      </cdr:txBody>
    </cdr:sp>
  </cdr:relSizeAnchor>
  <cdr:relSizeAnchor xmlns:cdr="http://schemas.openxmlformats.org/drawingml/2006/chartDrawing">
    <cdr:from>
      <cdr:x>0.06741</cdr:x>
      <cdr:y>0.54088</cdr:y>
    </cdr:from>
    <cdr:to>
      <cdr:x>0.15399</cdr:x>
      <cdr:y>0.66176</cdr:y>
    </cdr:to>
    <cdr:sp macro="" textlink="">
      <cdr:nvSpPr>
        <cdr:cNvPr id="9" name="Ovāls 8">
          <a:extLst xmlns:a="http://schemas.openxmlformats.org/drawingml/2006/main">
            <a:ext uri="{FF2B5EF4-FFF2-40B4-BE49-F238E27FC236}">
              <a16:creationId xmlns:a16="http://schemas.microsoft.com/office/drawing/2014/main" id="{2AFB35BC-C7E9-6EEB-78CE-1AE1061DADCE}"/>
            </a:ext>
          </a:extLst>
        </cdr:cNvPr>
        <cdr:cNvSpPr/>
      </cdr:nvSpPr>
      <cdr:spPr>
        <a:xfrm xmlns:a="http://schemas.openxmlformats.org/drawingml/2006/main">
          <a:off x="800527" y="2882803"/>
          <a:ext cx="1028029" cy="644240"/>
        </a:xfrm>
        <a:prstGeom xmlns:a="http://schemas.openxmlformats.org/drawingml/2006/main" prst="ellipse">
          <a:avLst/>
        </a:prstGeom>
        <a:noFill xmlns:a="http://schemas.openxmlformats.org/drawingml/2006/main"/>
        <a:ln xmlns:a="http://schemas.openxmlformats.org/drawingml/2006/main" w="31750">
          <a:solidFill>
            <a:srgbClr val="C00000"/>
          </a:solidFill>
        </a:ln>
      </cdr:spPr>
      <cdr:style>
        <a:lnRef xmlns:a="http://schemas.openxmlformats.org/drawingml/2006/main" idx="2">
          <a:schemeClr val="accent1">
            <a:shade val="15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/>
        <a:lstStyle xmlns:a="http://schemas.openxmlformats.org/drawingml/2006/main">
          <a:lvl1pPr marL="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endParaRPr lang="lv-LV"/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alvenes vietturis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2119" cy="466434"/>
          </a:xfrm>
          <a:prstGeom prst="rect">
            <a:avLst/>
          </a:prstGeom>
        </p:spPr>
        <p:txBody>
          <a:bodyPr vert="horz" lIns="92446" tIns="46223" rIns="92446" bIns="46223" rtlCol="0"/>
          <a:lstStyle>
            <a:lvl1pPr algn="l">
              <a:defRPr sz="1200"/>
            </a:lvl1pPr>
          </a:lstStyle>
          <a:p>
            <a:endParaRPr lang="lv-LV"/>
          </a:p>
        </p:txBody>
      </p:sp>
      <p:sp>
        <p:nvSpPr>
          <p:cNvPr id="3" name="Datuma vietturis 2"/>
          <p:cNvSpPr>
            <a:spLocks noGrp="1"/>
          </p:cNvSpPr>
          <p:nvPr>
            <p:ph type="dt" idx="1"/>
          </p:nvPr>
        </p:nvSpPr>
        <p:spPr>
          <a:xfrm>
            <a:off x="3898102" y="0"/>
            <a:ext cx="2982119" cy="466434"/>
          </a:xfrm>
          <a:prstGeom prst="rect">
            <a:avLst/>
          </a:prstGeom>
        </p:spPr>
        <p:txBody>
          <a:bodyPr vert="horz" lIns="92446" tIns="46223" rIns="92446" bIns="46223" rtlCol="0"/>
          <a:lstStyle>
            <a:lvl1pPr algn="r">
              <a:defRPr sz="1200"/>
            </a:lvl1pPr>
          </a:lstStyle>
          <a:p>
            <a:fld id="{8F2E9514-621E-4276-B3F5-10452D010BE3}" type="datetimeFigureOut">
              <a:rPr lang="lv-LV" smtClean="0"/>
              <a:t>25.09.2023</a:t>
            </a:fld>
            <a:endParaRPr lang="lv-LV"/>
          </a:p>
        </p:txBody>
      </p:sp>
      <p:sp>
        <p:nvSpPr>
          <p:cNvPr id="4" name="Slaida attēla vietturis 3"/>
          <p:cNvSpPr>
            <a:spLocks noGrp="1" noRot="1" noChangeAspect="1"/>
          </p:cNvSpPr>
          <p:nvPr>
            <p:ph type="sldImg" idx="2"/>
          </p:nvPr>
        </p:nvSpPr>
        <p:spPr>
          <a:xfrm>
            <a:off x="6540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446" tIns="46223" rIns="92446" bIns="46223" rtlCol="0" anchor="ctr"/>
          <a:lstStyle/>
          <a:p>
            <a:endParaRPr lang="lv-LV"/>
          </a:p>
        </p:txBody>
      </p:sp>
      <p:sp>
        <p:nvSpPr>
          <p:cNvPr id="5" name="Piezīmju vietturis 4"/>
          <p:cNvSpPr>
            <a:spLocks noGrp="1"/>
          </p:cNvSpPr>
          <p:nvPr>
            <p:ph type="body" sz="quarter" idx="3"/>
          </p:nvPr>
        </p:nvSpPr>
        <p:spPr>
          <a:xfrm>
            <a:off x="688182" y="4473892"/>
            <a:ext cx="5505450" cy="3660458"/>
          </a:xfrm>
          <a:prstGeom prst="rect">
            <a:avLst/>
          </a:prstGeom>
        </p:spPr>
        <p:txBody>
          <a:bodyPr vert="horz" lIns="92446" tIns="46223" rIns="92446" bIns="46223" rtlCol="0"/>
          <a:lstStyle/>
          <a:p>
            <a:pPr lvl="0"/>
            <a:r>
              <a:rPr lang="lv-LV"/>
              <a:t>Noklikšķiniet, lai rediģētu šablona teksta stilus</a:t>
            </a:r>
          </a:p>
          <a:p>
            <a:pPr lvl="1"/>
            <a:r>
              <a:rPr lang="lv-LV"/>
              <a:t>Otrais līmenis</a:t>
            </a:r>
          </a:p>
          <a:p>
            <a:pPr lvl="2"/>
            <a:r>
              <a:rPr lang="lv-LV"/>
              <a:t>Trešais līmenis</a:t>
            </a:r>
          </a:p>
          <a:p>
            <a:pPr lvl="3"/>
            <a:r>
              <a:rPr lang="lv-LV"/>
              <a:t>Ceturtais līmenis</a:t>
            </a:r>
          </a:p>
          <a:p>
            <a:pPr lvl="4"/>
            <a:r>
              <a:rPr lang="lv-LV"/>
              <a:t>Piektais līmenis</a:t>
            </a:r>
          </a:p>
        </p:txBody>
      </p:sp>
      <p:sp>
        <p:nvSpPr>
          <p:cNvPr id="6" name="Kājenes vietturis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2982119" cy="466433"/>
          </a:xfrm>
          <a:prstGeom prst="rect">
            <a:avLst/>
          </a:prstGeom>
        </p:spPr>
        <p:txBody>
          <a:bodyPr vert="horz" lIns="92446" tIns="46223" rIns="92446" bIns="46223" rtlCol="0" anchor="b"/>
          <a:lstStyle>
            <a:lvl1pPr algn="l">
              <a:defRPr sz="1200"/>
            </a:lvl1pPr>
          </a:lstStyle>
          <a:p>
            <a:endParaRPr lang="lv-LV"/>
          </a:p>
        </p:txBody>
      </p:sp>
      <p:sp>
        <p:nvSpPr>
          <p:cNvPr id="7" name="Slaida numura vietturis 6"/>
          <p:cNvSpPr>
            <a:spLocks noGrp="1"/>
          </p:cNvSpPr>
          <p:nvPr>
            <p:ph type="sldNum" sz="quarter" idx="5"/>
          </p:nvPr>
        </p:nvSpPr>
        <p:spPr>
          <a:xfrm>
            <a:off x="3898102" y="8829967"/>
            <a:ext cx="2982119" cy="466433"/>
          </a:xfrm>
          <a:prstGeom prst="rect">
            <a:avLst/>
          </a:prstGeom>
        </p:spPr>
        <p:txBody>
          <a:bodyPr vert="horz" lIns="92446" tIns="46223" rIns="92446" bIns="46223" rtlCol="0" anchor="b"/>
          <a:lstStyle>
            <a:lvl1pPr algn="r">
              <a:defRPr sz="1200"/>
            </a:lvl1pPr>
          </a:lstStyle>
          <a:p>
            <a:fld id="{6CB16F0D-E0AA-459F-9B42-A284FD38F83E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29749702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ida attēla vietturi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iezīmju vietturi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lv-LV" dirty="0"/>
          </a:p>
        </p:txBody>
      </p:sp>
      <p:sp>
        <p:nvSpPr>
          <p:cNvPr id="4" name="Slaida numura vietturis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CB16F0D-E0AA-459F-9B42-A284FD38F83E}" type="slidenum">
              <a:rPr lang="lv-LV" smtClean="0"/>
              <a:t>16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211993103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Virsraksta slaid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>
            <a:extLst>
              <a:ext uri="{FF2B5EF4-FFF2-40B4-BE49-F238E27FC236}">
                <a16:creationId xmlns:a16="http://schemas.microsoft.com/office/drawing/2014/main" id="{CE4B1558-520B-7261-74B6-44585A13786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lv-LV"/>
              <a:t>Rediģēt šablona virsraksta stilu</a:t>
            </a:r>
          </a:p>
        </p:txBody>
      </p:sp>
      <p:sp>
        <p:nvSpPr>
          <p:cNvPr id="3" name="Apakšvirsraksts 2">
            <a:extLst>
              <a:ext uri="{FF2B5EF4-FFF2-40B4-BE49-F238E27FC236}">
                <a16:creationId xmlns:a16="http://schemas.microsoft.com/office/drawing/2014/main" id="{EBD1FCBA-3D0B-C388-D60C-CCF811948A7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lv-LV"/>
              <a:t>Noklikšķiniet, lai rediģētu šablona apakšvirsraksta stilu</a:t>
            </a:r>
          </a:p>
        </p:txBody>
      </p:sp>
      <p:sp>
        <p:nvSpPr>
          <p:cNvPr id="4" name="Datuma vietturis 3">
            <a:extLst>
              <a:ext uri="{FF2B5EF4-FFF2-40B4-BE49-F238E27FC236}">
                <a16:creationId xmlns:a16="http://schemas.microsoft.com/office/drawing/2014/main" id="{FAC85B32-FC61-7542-BD8D-0ECE19AFFD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98EB37-4E22-4B7D-A07E-FBAD4556BB86}" type="datetimeFigureOut">
              <a:rPr lang="lv-LV" smtClean="0"/>
              <a:t>25.09.2023</a:t>
            </a:fld>
            <a:endParaRPr lang="lv-LV"/>
          </a:p>
        </p:txBody>
      </p:sp>
      <p:sp>
        <p:nvSpPr>
          <p:cNvPr id="5" name="Kājenes vietturis 4">
            <a:extLst>
              <a:ext uri="{FF2B5EF4-FFF2-40B4-BE49-F238E27FC236}">
                <a16:creationId xmlns:a16="http://schemas.microsoft.com/office/drawing/2014/main" id="{4E21EB54-85FB-63CE-8D88-43C9D25C00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6" name="Slaida numura vietturis 5">
            <a:extLst>
              <a:ext uri="{FF2B5EF4-FFF2-40B4-BE49-F238E27FC236}">
                <a16:creationId xmlns:a16="http://schemas.microsoft.com/office/drawing/2014/main" id="{6FFB09AF-CF13-13B0-0C4B-A561032249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D31C5C-309D-4F56-BF71-C8D1BC061E8A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22315108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Virsraksts un vertikāls teks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>
            <a:extLst>
              <a:ext uri="{FF2B5EF4-FFF2-40B4-BE49-F238E27FC236}">
                <a16:creationId xmlns:a16="http://schemas.microsoft.com/office/drawing/2014/main" id="{052E2332-7866-BA1B-A476-A35213C67C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v-LV"/>
              <a:t>Rediģēt šablona virsraksta stilu</a:t>
            </a:r>
          </a:p>
        </p:txBody>
      </p:sp>
      <p:sp>
        <p:nvSpPr>
          <p:cNvPr id="3" name="Vertikāls teksta vietturis 2">
            <a:extLst>
              <a:ext uri="{FF2B5EF4-FFF2-40B4-BE49-F238E27FC236}">
                <a16:creationId xmlns:a16="http://schemas.microsoft.com/office/drawing/2014/main" id="{761839EB-6240-B0F4-E59D-0A548BA9FD7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lv-LV"/>
              <a:t>Noklikšķiniet, lai rediģētu šablona teksta stilus</a:t>
            </a:r>
          </a:p>
          <a:p>
            <a:pPr lvl="1"/>
            <a:r>
              <a:rPr lang="lv-LV"/>
              <a:t>Otrais līmenis</a:t>
            </a:r>
          </a:p>
          <a:p>
            <a:pPr lvl="2"/>
            <a:r>
              <a:rPr lang="lv-LV"/>
              <a:t>Trešais līmenis</a:t>
            </a:r>
          </a:p>
          <a:p>
            <a:pPr lvl="3"/>
            <a:r>
              <a:rPr lang="lv-LV"/>
              <a:t>Ceturtais līmenis</a:t>
            </a:r>
          </a:p>
          <a:p>
            <a:pPr lvl="4"/>
            <a:r>
              <a:rPr lang="lv-LV"/>
              <a:t>Piektais līmenis</a:t>
            </a:r>
          </a:p>
        </p:txBody>
      </p:sp>
      <p:sp>
        <p:nvSpPr>
          <p:cNvPr id="4" name="Datuma vietturis 3">
            <a:extLst>
              <a:ext uri="{FF2B5EF4-FFF2-40B4-BE49-F238E27FC236}">
                <a16:creationId xmlns:a16="http://schemas.microsoft.com/office/drawing/2014/main" id="{B98C5FFB-4A84-F379-8E79-7306B853F6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98EB37-4E22-4B7D-A07E-FBAD4556BB86}" type="datetimeFigureOut">
              <a:rPr lang="lv-LV" smtClean="0"/>
              <a:t>25.09.2023</a:t>
            </a:fld>
            <a:endParaRPr lang="lv-LV"/>
          </a:p>
        </p:txBody>
      </p:sp>
      <p:sp>
        <p:nvSpPr>
          <p:cNvPr id="5" name="Kājenes vietturis 4">
            <a:extLst>
              <a:ext uri="{FF2B5EF4-FFF2-40B4-BE49-F238E27FC236}">
                <a16:creationId xmlns:a16="http://schemas.microsoft.com/office/drawing/2014/main" id="{A826CB00-1145-891C-E40E-02FAFC64DF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6" name="Slaida numura vietturis 5">
            <a:extLst>
              <a:ext uri="{FF2B5EF4-FFF2-40B4-BE49-F238E27FC236}">
                <a16:creationId xmlns:a16="http://schemas.microsoft.com/office/drawing/2014/main" id="{8FD489B2-0467-B5E3-3943-9ACD16AD1F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D31C5C-309D-4F56-BF71-C8D1BC061E8A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9857260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āls virsraksts un teks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āls virsraksts 1">
            <a:extLst>
              <a:ext uri="{FF2B5EF4-FFF2-40B4-BE49-F238E27FC236}">
                <a16:creationId xmlns:a16="http://schemas.microsoft.com/office/drawing/2014/main" id="{FA9D985C-BF11-DED4-E48F-1344459EE29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lv-LV"/>
              <a:t>Rediģēt šablona virsraksta stilu</a:t>
            </a:r>
          </a:p>
        </p:txBody>
      </p:sp>
      <p:sp>
        <p:nvSpPr>
          <p:cNvPr id="3" name="Vertikāls teksta vietturis 2">
            <a:extLst>
              <a:ext uri="{FF2B5EF4-FFF2-40B4-BE49-F238E27FC236}">
                <a16:creationId xmlns:a16="http://schemas.microsoft.com/office/drawing/2014/main" id="{E45D0F19-3D72-A4A9-CDF5-3D6E1A0A1ED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lv-LV"/>
              <a:t>Noklikšķiniet, lai rediģētu šablona teksta stilus</a:t>
            </a:r>
          </a:p>
          <a:p>
            <a:pPr lvl="1"/>
            <a:r>
              <a:rPr lang="lv-LV"/>
              <a:t>Otrais līmenis</a:t>
            </a:r>
          </a:p>
          <a:p>
            <a:pPr lvl="2"/>
            <a:r>
              <a:rPr lang="lv-LV"/>
              <a:t>Trešais līmenis</a:t>
            </a:r>
          </a:p>
          <a:p>
            <a:pPr lvl="3"/>
            <a:r>
              <a:rPr lang="lv-LV"/>
              <a:t>Ceturtais līmenis</a:t>
            </a:r>
          </a:p>
          <a:p>
            <a:pPr lvl="4"/>
            <a:r>
              <a:rPr lang="lv-LV"/>
              <a:t>Piektais līmenis</a:t>
            </a:r>
          </a:p>
        </p:txBody>
      </p:sp>
      <p:sp>
        <p:nvSpPr>
          <p:cNvPr id="4" name="Datuma vietturis 3">
            <a:extLst>
              <a:ext uri="{FF2B5EF4-FFF2-40B4-BE49-F238E27FC236}">
                <a16:creationId xmlns:a16="http://schemas.microsoft.com/office/drawing/2014/main" id="{2EE7D4CF-FCCD-B662-7EB1-180ABBAF1C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98EB37-4E22-4B7D-A07E-FBAD4556BB86}" type="datetimeFigureOut">
              <a:rPr lang="lv-LV" smtClean="0"/>
              <a:t>25.09.2023</a:t>
            </a:fld>
            <a:endParaRPr lang="lv-LV"/>
          </a:p>
        </p:txBody>
      </p:sp>
      <p:sp>
        <p:nvSpPr>
          <p:cNvPr id="5" name="Kājenes vietturis 4">
            <a:extLst>
              <a:ext uri="{FF2B5EF4-FFF2-40B4-BE49-F238E27FC236}">
                <a16:creationId xmlns:a16="http://schemas.microsoft.com/office/drawing/2014/main" id="{1D7E2AFA-D267-526A-40C1-64B65EF651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6" name="Slaida numura vietturis 5">
            <a:extLst>
              <a:ext uri="{FF2B5EF4-FFF2-40B4-BE49-F238E27FC236}">
                <a16:creationId xmlns:a16="http://schemas.microsoft.com/office/drawing/2014/main" id="{37DAB114-0937-4992-F02D-8DEE3AA123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D31C5C-309D-4F56-BF71-C8D1BC061E8A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5941826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Virsraksts un satu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>
            <a:extLst>
              <a:ext uri="{FF2B5EF4-FFF2-40B4-BE49-F238E27FC236}">
                <a16:creationId xmlns:a16="http://schemas.microsoft.com/office/drawing/2014/main" id="{92C2D0FE-BBC1-5058-EEE7-7E81FA4921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v-LV"/>
              <a:t>Rediģēt šablona virsraksta stilu</a:t>
            </a:r>
          </a:p>
        </p:txBody>
      </p:sp>
      <p:sp>
        <p:nvSpPr>
          <p:cNvPr id="3" name="Satura vietturis 2">
            <a:extLst>
              <a:ext uri="{FF2B5EF4-FFF2-40B4-BE49-F238E27FC236}">
                <a16:creationId xmlns:a16="http://schemas.microsoft.com/office/drawing/2014/main" id="{E61F99CC-7AEC-F0D6-D155-9B705BA1A4F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lv-LV"/>
              <a:t>Noklikšķiniet, lai rediģētu šablona teksta stilus</a:t>
            </a:r>
          </a:p>
          <a:p>
            <a:pPr lvl="1"/>
            <a:r>
              <a:rPr lang="lv-LV"/>
              <a:t>Otrais līmenis</a:t>
            </a:r>
          </a:p>
          <a:p>
            <a:pPr lvl="2"/>
            <a:r>
              <a:rPr lang="lv-LV"/>
              <a:t>Trešais līmenis</a:t>
            </a:r>
          </a:p>
          <a:p>
            <a:pPr lvl="3"/>
            <a:r>
              <a:rPr lang="lv-LV"/>
              <a:t>Ceturtais līmenis</a:t>
            </a:r>
          </a:p>
          <a:p>
            <a:pPr lvl="4"/>
            <a:r>
              <a:rPr lang="lv-LV"/>
              <a:t>Piektais līmenis</a:t>
            </a:r>
          </a:p>
        </p:txBody>
      </p:sp>
      <p:sp>
        <p:nvSpPr>
          <p:cNvPr id="4" name="Datuma vietturis 3">
            <a:extLst>
              <a:ext uri="{FF2B5EF4-FFF2-40B4-BE49-F238E27FC236}">
                <a16:creationId xmlns:a16="http://schemas.microsoft.com/office/drawing/2014/main" id="{3B1FD614-CE2E-72F0-3B1D-B12C8CF6E9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98EB37-4E22-4B7D-A07E-FBAD4556BB86}" type="datetimeFigureOut">
              <a:rPr lang="lv-LV" smtClean="0"/>
              <a:t>25.09.2023</a:t>
            </a:fld>
            <a:endParaRPr lang="lv-LV"/>
          </a:p>
        </p:txBody>
      </p:sp>
      <p:sp>
        <p:nvSpPr>
          <p:cNvPr id="5" name="Kājenes vietturis 4">
            <a:extLst>
              <a:ext uri="{FF2B5EF4-FFF2-40B4-BE49-F238E27FC236}">
                <a16:creationId xmlns:a16="http://schemas.microsoft.com/office/drawing/2014/main" id="{ED830285-368E-0F66-E28B-996D51AFD5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6" name="Slaida numura vietturis 5">
            <a:extLst>
              <a:ext uri="{FF2B5EF4-FFF2-40B4-BE49-F238E27FC236}">
                <a16:creationId xmlns:a16="http://schemas.microsoft.com/office/drawing/2014/main" id="{DEBD275B-36E2-4068-7E1E-382F00E000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D31C5C-309D-4F56-BF71-C8D1BC061E8A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29717723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adaļas galve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>
            <a:extLst>
              <a:ext uri="{FF2B5EF4-FFF2-40B4-BE49-F238E27FC236}">
                <a16:creationId xmlns:a16="http://schemas.microsoft.com/office/drawing/2014/main" id="{14D67FFC-91D9-8442-174B-6DF1D8E378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lv-LV"/>
              <a:t>Rediģēt šablona virsraksta stilu</a:t>
            </a:r>
          </a:p>
        </p:txBody>
      </p:sp>
      <p:sp>
        <p:nvSpPr>
          <p:cNvPr id="3" name="Teksta vietturis 2">
            <a:extLst>
              <a:ext uri="{FF2B5EF4-FFF2-40B4-BE49-F238E27FC236}">
                <a16:creationId xmlns:a16="http://schemas.microsoft.com/office/drawing/2014/main" id="{F7B7A8CF-E8C5-0A1D-6C5A-4C54EA4BF70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lv-LV"/>
              <a:t>Noklikšķiniet, lai rediģētu šablona teksta stilus</a:t>
            </a:r>
          </a:p>
        </p:txBody>
      </p:sp>
      <p:sp>
        <p:nvSpPr>
          <p:cNvPr id="4" name="Datuma vietturis 3">
            <a:extLst>
              <a:ext uri="{FF2B5EF4-FFF2-40B4-BE49-F238E27FC236}">
                <a16:creationId xmlns:a16="http://schemas.microsoft.com/office/drawing/2014/main" id="{FE31917E-D7D4-20DE-E08E-85A7AFCF74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98EB37-4E22-4B7D-A07E-FBAD4556BB86}" type="datetimeFigureOut">
              <a:rPr lang="lv-LV" smtClean="0"/>
              <a:t>25.09.2023</a:t>
            </a:fld>
            <a:endParaRPr lang="lv-LV"/>
          </a:p>
        </p:txBody>
      </p:sp>
      <p:sp>
        <p:nvSpPr>
          <p:cNvPr id="5" name="Kājenes vietturis 4">
            <a:extLst>
              <a:ext uri="{FF2B5EF4-FFF2-40B4-BE49-F238E27FC236}">
                <a16:creationId xmlns:a16="http://schemas.microsoft.com/office/drawing/2014/main" id="{B05D5EE2-FE9C-3134-5D6F-53268AC9D3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6" name="Slaida numura vietturis 5">
            <a:extLst>
              <a:ext uri="{FF2B5EF4-FFF2-40B4-BE49-F238E27FC236}">
                <a16:creationId xmlns:a16="http://schemas.microsoft.com/office/drawing/2014/main" id="{30DB1196-4C58-83A1-0915-FBE2A56854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D31C5C-309D-4F56-BF71-C8D1BC061E8A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18129205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ivi satura blok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>
            <a:extLst>
              <a:ext uri="{FF2B5EF4-FFF2-40B4-BE49-F238E27FC236}">
                <a16:creationId xmlns:a16="http://schemas.microsoft.com/office/drawing/2014/main" id="{94D32B12-AA8B-A66C-340A-9BE436FB25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v-LV"/>
              <a:t>Rediģēt šablona virsraksta stilu</a:t>
            </a:r>
          </a:p>
        </p:txBody>
      </p:sp>
      <p:sp>
        <p:nvSpPr>
          <p:cNvPr id="3" name="Satura vietturis 2">
            <a:extLst>
              <a:ext uri="{FF2B5EF4-FFF2-40B4-BE49-F238E27FC236}">
                <a16:creationId xmlns:a16="http://schemas.microsoft.com/office/drawing/2014/main" id="{1FC887A9-A1E4-84A3-117B-299A4C69EE6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lv-LV"/>
              <a:t>Noklikšķiniet, lai rediģētu šablona teksta stilus</a:t>
            </a:r>
          </a:p>
          <a:p>
            <a:pPr lvl="1"/>
            <a:r>
              <a:rPr lang="lv-LV"/>
              <a:t>Otrais līmenis</a:t>
            </a:r>
          </a:p>
          <a:p>
            <a:pPr lvl="2"/>
            <a:r>
              <a:rPr lang="lv-LV"/>
              <a:t>Trešais līmenis</a:t>
            </a:r>
          </a:p>
          <a:p>
            <a:pPr lvl="3"/>
            <a:r>
              <a:rPr lang="lv-LV"/>
              <a:t>Ceturtais līmenis</a:t>
            </a:r>
          </a:p>
          <a:p>
            <a:pPr lvl="4"/>
            <a:r>
              <a:rPr lang="lv-LV"/>
              <a:t>Piektais līmenis</a:t>
            </a:r>
          </a:p>
        </p:txBody>
      </p:sp>
      <p:sp>
        <p:nvSpPr>
          <p:cNvPr id="4" name="Satura vietturis 3">
            <a:extLst>
              <a:ext uri="{FF2B5EF4-FFF2-40B4-BE49-F238E27FC236}">
                <a16:creationId xmlns:a16="http://schemas.microsoft.com/office/drawing/2014/main" id="{A60CC7D9-85DC-D65A-4C1C-F86FBD44C18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lv-LV"/>
              <a:t>Noklikšķiniet, lai rediģētu šablona teksta stilus</a:t>
            </a:r>
          </a:p>
          <a:p>
            <a:pPr lvl="1"/>
            <a:r>
              <a:rPr lang="lv-LV"/>
              <a:t>Otrais līmenis</a:t>
            </a:r>
          </a:p>
          <a:p>
            <a:pPr lvl="2"/>
            <a:r>
              <a:rPr lang="lv-LV"/>
              <a:t>Trešais līmenis</a:t>
            </a:r>
          </a:p>
          <a:p>
            <a:pPr lvl="3"/>
            <a:r>
              <a:rPr lang="lv-LV"/>
              <a:t>Ceturtais līmenis</a:t>
            </a:r>
          </a:p>
          <a:p>
            <a:pPr lvl="4"/>
            <a:r>
              <a:rPr lang="lv-LV"/>
              <a:t>Piektais līmenis</a:t>
            </a:r>
          </a:p>
        </p:txBody>
      </p:sp>
      <p:sp>
        <p:nvSpPr>
          <p:cNvPr id="5" name="Datuma vietturis 4">
            <a:extLst>
              <a:ext uri="{FF2B5EF4-FFF2-40B4-BE49-F238E27FC236}">
                <a16:creationId xmlns:a16="http://schemas.microsoft.com/office/drawing/2014/main" id="{FDEB5121-F1AB-4C9A-CA31-892996095E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98EB37-4E22-4B7D-A07E-FBAD4556BB86}" type="datetimeFigureOut">
              <a:rPr lang="lv-LV" smtClean="0"/>
              <a:t>25.09.2023</a:t>
            </a:fld>
            <a:endParaRPr lang="lv-LV"/>
          </a:p>
        </p:txBody>
      </p:sp>
      <p:sp>
        <p:nvSpPr>
          <p:cNvPr id="6" name="Kājenes vietturis 5">
            <a:extLst>
              <a:ext uri="{FF2B5EF4-FFF2-40B4-BE49-F238E27FC236}">
                <a16:creationId xmlns:a16="http://schemas.microsoft.com/office/drawing/2014/main" id="{48387D17-ED22-4C50-25BE-76F7794F42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7" name="Slaida numura vietturis 6">
            <a:extLst>
              <a:ext uri="{FF2B5EF4-FFF2-40B4-BE49-F238E27FC236}">
                <a16:creationId xmlns:a16="http://schemas.microsoft.com/office/drawing/2014/main" id="{94A43A8B-AAC7-46F1-AE24-A6E99A2563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D31C5C-309D-4F56-BF71-C8D1BC061E8A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31084369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līdzinājum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>
            <a:extLst>
              <a:ext uri="{FF2B5EF4-FFF2-40B4-BE49-F238E27FC236}">
                <a16:creationId xmlns:a16="http://schemas.microsoft.com/office/drawing/2014/main" id="{89471C35-6873-2D00-2D06-B8C8B9C539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lv-LV"/>
              <a:t>Rediģēt šablona virsraksta stilu</a:t>
            </a:r>
          </a:p>
        </p:txBody>
      </p:sp>
      <p:sp>
        <p:nvSpPr>
          <p:cNvPr id="3" name="Teksta vietturis 2">
            <a:extLst>
              <a:ext uri="{FF2B5EF4-FFF2-40B4-BE49-F238E27FC236}">
                <a16:creationId xmlns:a16="http://schemas.microsoft.com/office/drawing/2014/main" id="{7B3CE0B2-89B4-CE7A-1961-A09E055E38B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lv-LV"/>
              <a:t>Noklikšķiniet, lai rediģētu šablona teksta stilus</a:t>
            </a:r>
          </a:p>
        </p:txBody>
      </p:sp>
      <p:sp>
        <p:nvSpPr>
          <p:cNvPr id="4" name="Satura vietturis 3">
            <a:extLst>
              <a:ext uri="{FF2B5EF4-FFF2-40B4-BE49-F238E27FC236}">
                <a16:creationId xmlns:a16="http://schemas.microsoft.com/office/drawing/2014/main" id="{FB954234-3870-647A-6959-F90C1ADC04D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lv-LV"/>
              <a:t>Noklikšķiniet, lai rediģētu šablona teksta stilus</a:t>
            </a:r>
          </a:p>
          <a:p>
            <a:pPr lvl="1"/>
            <a:r>
              <a:rPr lang="lv-LV"/>
              <a:t>Otrais līmenis</a:t>
            </a:r>
          </a:p>
          <a:p>
            <a:pPr lvl="2"/>
            <a:r>
              <a:rPr lang="lv-LV"/>
              <a:t>Trešais līmenis</a:t>
            </a:r>
          </a:p>
          <a:p>
            <a:pPr lvl="3"/>
            <a:r>
              <a:rPr lang="lv-LV"/>
              <a:t>Ceturtais līmenis</a:t>
            </a:r>
          </a:p>
          <a:p>
            <a:pPr lvl="4"/>
            <a:r>
              <a:rPr lang="lv-LV"/>
              <a:t>Piektais līmenis</a:t>
            </a:r>
          </a:p>
        </p:txBody>
      </p:sp>
      <p:sp>
        <p:nvSpPr>
          <p:cNvPr id="5" name="Teksta vietturis 4">
            <a:extLst>
              <a:ext uri="{FF2B5EF4-FFF2-40B4-BE49-F238E27FC236}">
                <a16:creationId xmlns:a16="http://schemas.microsoft.com/office/drawing/2014/main" id="{FF98062A-7132-4D91-0A3F-31D3A12D09F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lv-LV"/>
              <a:t>Noklikšķiniet, lai rediģētu šablona teksta stilus</a:t>
            </a:r>
          </a:p>
        </p:txBody>
      </p:sp>
      <p:sp>
        <p:nvSpPr>
          <p:cNvPr id="6" name="Satura vietturis 5">
            <a:extLst>
              <a:ext uri="{FF2B5EF4-FFF2-40B4-BE49-F238E27FC236}">
                <a16:creationId xmlns:a16="http://schemas.microsoft.com/office/drawing/2014/main" id="{8EB14901-2A34-2E67-409B-9AD69E50DEC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lv-LV"/>
              <a:t>Noklikšķiniet, lai rediģētu šablona teksta stilus</a:t>
            </a:r>
          </a:p>
          <a:p>
            <a:pPr lvl="1"/>
            <a:r>
              <a:rPr lang="lv-LV"/>
              <a:t>Otrais līmenis</a:t>
            </a:r>
          </a:p>
          <a:p>
            <a:pPr lvl="2"/>
            <a:r>
              <a:rPr lang="lv-LV"/>
              <a:t>Trešais līmenis</a:t>
            </a:r>
          </a:p>
          <a:p>
            <a:pPr lvl="3"/>
            <a:r>
              <a:rPr lang="lv-LV"/>
              <a:t>Ceturtais līmenis</a:t>
            </a:r>
          </a:p>
          <a:p>
            <a:pPr lvl="4"/>
            <a:r>
              <a:rPr lang="lv-LV"/>
              <a:t>Piektais līmenis</a:t>
            </a:r>
          </a:p>
        </p:txBody>
      </p:sp>
      <p:sp>
        <p:nvSpPr>
          <p:cNvPr id="7" name="Datuma vietturis 6">
            <a:extLst>
              <a:ext uri="{FF2B5EF4-FFF2-40B4-BE49-F238E27FC236}">
                <a16:creationId xmlns:a16="http://schemas.microsoft.com/office/drawing/2014/main" id="{EB4E8CB2-FFA7-FB08-2D44-D8773332B9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98EB37-4E22-4B7D-A07E-FBAD4556BB86}" type="datetimeFigureOut">
              <a:rPr lang="lv-LV" smtClean="0"/>
              <a:t>25.09.2023</a:t>
            </a:fld>
            <a:endParaRPr lang="lv-LV"/>
          </a:p>
        </p:txBody>
      </p:sp>
      <p:sp>
        <p:nvSpPr>
          <p:cNvPr id="8" name="Kājenes vietturis 7">
            <a:extLst>
              <a:ext uri="{FF2B5EF4-FFF2-40B4-BE49-F238E27FC236}">
                <a16:creationId xmlns:a16="http://schemas.microsoft.com/office/drawing/2014/main" id="{776F754B-ACF3-CAA3-F3A5-DCEE1F95F4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9" name="Slaida numura vietturis 8">
            <a:extLst>
              <a:ext uri="{FF2B5EF4-FFF2-40B4-BE49-F238E27FC236}">
                <a16:creationId xmlns:a16="http://schemas.microsoft.com/office/drawing/2014/main" id="{B862B807-9EE3-659E-FF0F-004B66C509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D31C5C-309D-4F56-BF71-C8D1BC061E8A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2818477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kai virsraks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>
            <a:extLst>
              <a:ext uri="{FF2B5EF4-FFF2-40B4-BE49-F238E27FC236}">
                <a16:creationId xmlns:a16="http://schemas.microsoft.com/office/drawing/2014/main" id="{1FD09BF9-0B7B-4685-6538-DEAEB4B85A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v-LV"/>
              <a:t>Rediģēt šablona virsraksta stilu</a:t>
            </a:r>
          </a:p>
        </p:txBody>
      </p:sp>
      <p:sp>
        <p:nvSpPr>
          <p:cNvPr id="3" name="Datuma vietturis 2">
            <a:extLst>
              <a:ext uri="{FF2B5EF4-FFF2-40B4-BE49-F238E27FC236}">
                <a16:creationId xmlns:a16="http://schemas.microsoft.com/office/drawing/2014/main" id="{F804840A-12E2-88F0-D2F8-5AF7A140AB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98EB37-4E22-4B7D-A07E-FBAD4556BB86}" type="datetimeFigureOut">
              <a:rPr lang="lv-LV" smtClean="0"/>
              <a:t>25.09.2023</a:t>
            </a:fld>
            <a:endParaRPr lang="lv-LV"/>
          </a:p>
        </p:txBody>
      </p:sp>
      <p:sp>
        <p:nvSpPr>
          <p:cNvPr id="4" name="Kājenes vietturis 3">
            <a:extLst>
              <a:ext uri="{FF2B5EF4-FFF2-40B4-BE49-F238E27FC236}">
                <a16:creationId xmlns:a16="http://schemas.microsoft.com/office/drawing/2014/main" id="{1DD3DE70-7E9B-D0A2-9039-5E90464DD7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5" name="Slaida numura vietturis 4">
            <a:extLst>
              <a:ext uri="{FF2B5EF4-FFF2-40B4-BE49-F238E27FC236}">
                <a16:creationId xmlns:a16="http://schemas.microsoft.com/office/drawing/2014/main" id="{4D8735B9-A40B-944F-09D5-3ABDE733B9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D31C5C-309D-4F56-BF71-C8D1BC061E8A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20988519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uk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a vietturis 1">
            <a:extLst>
              <a:ext uri="{FF2B5EF4-FFF2-40B4-BE49-F238E27FC236}">
                <a16:creationId xmlns:a16="http://schemas.microsoft.com/office/drawing/2014/main" id="{9EF5B85E-B50A-C958-6969-559A3A6933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98EB37-4E22-4B7D-A07E-FBAD4556BB86}" type="datetimeFigureOut">
              <a:rPr lang="lv-LV" smtClean="0"/>
              <a:t>25.09.2023</a:t>
            </a:fld>
            <a:endParaRPr lang="lv-LV"/>
          </a:p>
        </p:txBody>
      </p:sp>
      <p:sp>
        <p:nvSpPr>
          <p:cNvPr id="3" name="Kājenes vietturis 2">
            <a:extLst>
              <a:ext uri="{FF2B5EF4-FFF2-40B4-BE49-F238E27FC236}">
                <a16:creationId xmlns:a16="http://schemas.microsoft.com/office/drawing/2014/main" id="{301AF840-AA76-433F-F1E3-1694BEC147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4" name="Slaida numura vietturis 3">
            <a:extLst>
              <a:ext uri="{FF2B5EF4-FFF2-40B4-BE49-F238E27FC236}">
                <a16:creationId xmlns:a16="http://schemas.microsoft.com/office/drawing/2014/main" id="{292C8965-3C16-A718-0232-F2AC98C00B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D31C5C-309D-4F56-BF71-C8D1BC061E8A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15454926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aturs ar parakst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>
            <a:extLst>
              <a:ext uri="{FF2B5EF4-FFF2-40B4-BE49-F238E27FC236}">
                <a16:creationId xmlns:a16="http://schemas.microsoft.com/office/drawing/2014/main" id="{57C5663F-2F1C-CE81-916D-26F657D38B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lv-LV"/>
              <a:t>Rediģēt šablona virsraksta stilu</a:t>
            </a:r>
          </a:p>
        </p:txBody>
      </p:sp>
      <p:sp>
        <p:nvSpPr>
          <p:cNvPr id="3" name="Satura vietturis 2">
            <a:extLst>
              <a:ext uri="{FF2B5EF4-FFF2-40B4-BE49-F238E27FC236}">
                <a16:creationId xmlns:a16="http://schemas.microsoft.com/office/drawing/2014/main" id="{63C25D12-6E91-4C66-1C29-08A27CF9FF3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lv-LV"/>
              <a:t>Noklikšķiniet, lai rediģētu šablona teksta stilus</a:t>
            </a:r>
          </a:p>
          <a:p>
            <a:pPr lvl="1"/>
            <a:r>
              <a:rPr lang="lv-LV"/>
              <a:t>Otrais līmenis</a:t>
            </a:r>
          </a:p>
          <a:p>
            <a:pPr lvl="2"/>
            <a:r>
              <a:rPr lang="lv-LV"/>
              <a:t>Trešais līmenis</a:t>
            </a:r>
          </a:p>
          <a:p>
            <a:pPr lvl="3"/>
            <a:r>
              <a:rPr lang="lv-LV"/>
              <a:t>Ceturtais līmenis</a:t>
            </a:r>
          </a:p>
          <a:p>
            <a:pPr lvl="4"/>
            <a:r>
              <a:rPr lang="lv-LV"/>
              <a:t>Piektais līmenis</a:t>
            </a:r>
          </a:p>
        </p:txBody>
      </p:sp>
      <p:sp>
        <p:nvSpPr>
          <p:cNvPr id="4" name="Teksta vietturis 3">
            <a:extLst>
              <a:ext uri="{FF2B5EF4-FFF2-40B4-BE49-F238E27FC236}">
                <a16:creationId xmlns:a16="http://schemas.microsoft.com/office/drawing/2014/main" id="{7AC2ABD9-9635-F1D2-4A07-1CBE640CB2D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lv-LV"/>
              <a:t>Noklikšķiniet, lai rediģētu šablona teksta stilus</a:t>
            </a:r>
          </a:p>
        </p:txBody>
      </p:sp>
      <p:sp>
        <p:nvSpPr>
          <p:cNvPr id="5" name="Datuma vietturis 4">
            <a:extLst>
              <a:ext uri="{FF2B5EF4-FFF2-40B4-BE49-F238E27FC236}">
                <a16:creationId xmlns:a16="http://schemas.microsoft.com/office/drawing/2014/main" id="{CD340E26-C689-7065-C040-E7CDB6A24F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98EB37-4E22-4B7D-A07E-FBAD4556BB86}" type="datetimeFigureOut">
              <a:rPr lang="lv-LV" smtClean="0"/>
              <a:t>25.09.2023</a:t>
            </a:fld>
            <a:endParaRPr lang="lv-LV"/>
          </a:p>
        </p:txBody>
      </p:sp>
      <p:sp>
        <p:nvSpPr>
          <p:cNvPr id="6" name="Kājenes vietturis 5">
            <a:extLst>
              <a:ext uri="{FF2B5EF4-FFF2-40B4-BE49-F238E27FC236}">
                <a16:creationId xmlns:a16="http://schemas.microsoft.com/office/drawing/2014/main" id="{BE23505A-D0BB-5B27-5A6A-B867BDBEED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7" name="Slaida numura vietturis 6">
            <a:extLst>
              <a:ext uri="{FF2B5EF4-FFF2-40B4-BE49-F238E27FC236}">
                <a16:creationId xmlns:a16="http://schemas.microsoft.com/office/drawing/2014/main" id="{E53DF87C-EDCF-49DA-FD79-6CF3295257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D31C5C-309D-4F56-BF71-C8D1BC061E8A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23663033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ttēls ar parakst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>
            <a:extLst>
              <a:ext uri="{FF2B5EF4-FFF2-40B4-BE49-F238E27FC236}">
                <a16:creationId xmlns:a16="http://schemas.microsoft.com/office/drawing/2014/main" id="{2605A1E4-F12C-5ED3-3142-4E9F097763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lv-LV"/>
              <a:t>Rediģēt šablona virsraksta stilu</a:t>
            </a:r>
          </a:p>
        </p:txBody>
      </p:sp>
      <p:sp>
        <p:nvSpPr>
          <p:cNvPr id="3" name="Attēla vietturis 2">
            <a:extLst>
              <a:ext uri="{FF2B5EF4-FFF2-40B4-BE49-F238E27FC236}">
                <a16:creationId xmlns:a16="http://schemas.microsoft.com/office/drawing/2014/main" id="{40AC41BC-6FCD-7F2D-F434-91D2A366EC5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lv-LV"/>
          </a:p>
        </p:txBody>
      </p:sp>
      <p:sp>
        <p:nvSpPr>
          <p:cNvPr id="4" name="Teksta vietturis 3">
            <a:extLst>
              <a:ext uri="{FF2B5EF4-FFF2-40B4-BE49-F238E27FC236}">
                <a16:creationId xmlns:a16="http://schemas.microsoft.com/office/drawing/2014/main" id="{52F7AC5C-EA2C-32D4-8D89-D75E9393469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lv-LV"/>
              <a:t>Noklikšķiniet, lai rediģētu šablona teksta stilus</a:t>
            </a:r>
          </a:p>
        </p:txBody>
      </p:sp>
      <p:sp>
        <p:nvSpPr>
          <p:cNvPr id="5" name="Datuma vietturis 4">
            <a:extLst>
              <a:ext uri="{FF2B5EF4-FFF2-40B4-BE49-F238E27FC236}">
                <a16:creationId xmlns:a16="http://schemas.microsoft.com/office/drawing/2014/main" id="{A360EABA-50B5-7753-EDBD-97BB101C6C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98EB37-4E22-4B7D-A07E-FBAD4556BB86}" type="datetimeFigureOut">
              <a:rPr lang="lv-LV" smtClean="0"/>
              <a:t>25.09.2023</a:t>
            </a:fld>
            <a:endParaRPr lang="lv-LV"/>
          </a:p>
        </p:txBody>
      </p:sp>
      <p:sp>
        <p:nvSpPr>
          <p:cNvPr id="6" name="Kājenes vietturis 5">
            <a:extLst>
              <a:ext uri="{FF2B5EF4-FFF2-40B4-BE49-F238E27FC236}">
                <a16:creationId xmlns:a16="http://schemas.microsoft.com/office/drawing/2014/main" id="{6CBB993F-A051-338A-21BB-4EE9DA0C16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7" name="Slaida numura vietturis 6">
            <a:extLst>
              <a:ext uri="{FF2B5EF4-FFF2-40B4-BE49-F238E27FC236}">
                <a16:creationId xmlns:a16="http://schemas.microsoft.com/office/drawing/2014/main" id="{C1E10CEE-8909-3DD5-F951-5B6069276B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D31C5C-309D-4F56-BF71-C8D1BC061E8A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19521650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a vietturis 1">
            <a:extLst>
              <a:ext uri="{FF2B5EF4-FFF2-40B4-BE49-F238E27FC236}">
                <a16:creationId xmlns:a16="http://schemas.microsoft.com/office/drawing/2014/main" id="{BF5CA5BD-8336-52F7-A33A-AF81604A4F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lv-LV"/>
              <a:t>Rediģēt šablona virsraksta stilu</a:t>
            </a:r>
          </a:p>
        </p:txBody>
      </p:sp>
      <p:sp>
        <p:nvSpPr>
          <p:cNvPr id="3" name="Teksta vietturis 2">
            <a:extLst>
              <a:ext uri="{FF2B5EF4-FFF2-40B4-BE49-F238E27FC236}">
                <a16:creationId xmlns:a16="http://schemas.microsoft.com/office/drawing/2014/main" id="{8D9299E2-6A7E-9802-164F-28E76189065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lv-LV"/>
              <a:t>Noklikšķiniet, lai rediģētu šablona teksta stilus</a:t>
            </a:r>
          </a:p>
          <a:p>
            <a:pPr lvl="1"/>
            <a:r>
              <a:rPr lang="lv-LV"/>
              <a:t>Otrais līmenis</a:t>
            </a:r>
          </a:p>
          <a:p>
            <a:pPr lvl="2"/>
            <a:r>
              <a:rPr lang="lv-LV"/>
              <a:t>Trešais līmenis</a:t>
            </a:r>
          </a:p>
          <a:p>
            <a:pPr lvl="3"/>
            <a:r>
              <a:rPr lang="lv-LV"/>
              <a:t>Ceturtais līmenis</a:t>
            </a:r>
          </a:p>
          <a:p>
            <a:pPr lvl="4"/>
            <a:r>
              <a:rPr lang="lv-LV"/>
              <a:t>Piektais līmenis</a:t>
            </a:r>
          </a:p>
        </p:txBody>
      </p:sp>
      <p:sp>
        <p:nvSpPr>
          <p:cNvPr id="4" name="Datuma vietturis 3">
            <a:extLst>
              <a:ext uri="{FF2B5EF4-FFF2-40B4-BE49-F238E27FC236}">
                <a16:creationId xmlns:a16="http://schemas.microsoft.com/office/drawing/2014/main" id="{46A01922-A918-079D-F92D-297D17547A3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998EB37-4E22-4B7D-A07E-FBAD4556BB86}" type="datetimeFigureOut">
              <a:rPr lang="lv-LV" smtClean="0"/>
              <a:t>25.09.2023</a:t>
            </a:fld>
            <a:endParaRPr lang="lv-LV"/>
          </a:p>
        </p:txBody>
      </p:sp>
      <p:sp>
        <p:nvSpPr>
          <p:cNvPr id="5" name="Kājenes vietturis 4">
            <a:extLst>
              <a:ext uri="{FF2B5EF4-FFF2-40B4-BE49-F238E27FC236}">
                <a16:creationId xmlns:a16="http://schemas.microsoft.com/office/drawing/2014/main" id="{17F8F3E3-BE60-AFD4-0A4F-00D0641519E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lv-LV"/>
          </a:p>
        </p:txBody>
      </p:sp>
      <p:sp>
        <p:nvSpPr>
          <p:cNvPr id="6" name="Slaida numura vietturis 5">
            <a:extLst>
              <a:ext uri="{FF2B5EF4-FFF2-40B4-BE49-F238E27FC236}">
                <a16:creationId xmlns:a16="http://schemas.microsoft.com/office/drawing/2014/main" id="{7C1F152E-754F-D07A-ADCB-5D3710A3125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BD31C5C-309D-4F56-BF71-C8D1BC061E8A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19184886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lv-LV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8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2" name="Rectangle 8">
            <a:extLst>
              <a:ext uri="{FF2B5EF4-FFF2-40B4-BE49-F238E27FC236}">
                <a16:creationId xmlns:a16="http://schemas.microsoft.com/office/drawing/2014/main" id="{FFD48BC7-DC40-47DE-87EE-9F4B6ECB9AB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243175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23" name="Freeform: Shape 10">
            <a:extLst>
              <a:ext uri="{FF2B5EF4-FFF2-40B4-BE49-F238E27FC236}">
                <a16:creationId xmlns:a16="http://schemas.microsoft.com/office/drawing/2014/main" id="{E502BBC7-2C76-46F3-BC24-5985BC13DB8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14425" y="1243175"/>
            <a:ext cx="9963150" cy="6858000"/>
          </a:xfrm>
          <a:custGeom>
            <a:avLst/>
            <a:gdLst>
              <a:gd name="connsiteX0" fmla="*/ 1595771 w 9963150"/>
              <a:gd name="connsiteY0" fmla="*/ 0 h 6858000"/>
              <a:gd name="connsiteX1" fmla="*/ 8367379 w 9963150"/>
              <a:gd name="connsiteY1" fmla="*/ 0 h 6858000"/>
              <a:gd name="connsiteX2" fmla="*/ 8504080 w 9963150"/>
              <a:gd name="connsiteY2" fmla="*/ 130333 h 6858000"/>
              <a:gd name="connsiteX3" fmla="*/ 9963150 w 9963150"/>
              <a:gd name="connsiteY3" fmla="*/ 3652838 h 6858000"/>
              <a:gd name="connsiteX4" fmla="*/ 8825600 w 9963150"/>
              <a:gd name="connsiteY4" fmla="*/ 6821583 h 6858000"/>
              <a:gd name="connsiteX5" fmla="*/ 8794055 w 9963150"/>
              <a:gd name="connsiteY5" fmla="*/ 6858000 h 6858000"/>
              <a:gd name="connsiteX6" fmla="*/ 1169096 w 9963150"/>
              <a:gd name="connsiteY6" fmla="*/ 6858000 h 6858000"/>
              <a:gd name="connsiteX7" fmla="*/ 1137550 w 9963150"/>
              <a:gd name="connsiteY7" fmla="*/ 6821583 h 6858000"/>
              <a:gd name="connsiteX8" fmla="*/ 0 w 9963150"/>
              <a:gd name="connsiteY8" fmla="*/ 3652838 h 6858000"/>
              <a:gd name="connsiteX9" fmla="*/ 1459070 w 9963150"/>
              <a:gd name="connsiteY9" fmla="*/ 130333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9963150" h="6858000">
                <a:moveTo>
                  <a:pt x="1595771" y="0"/>
                </a:moveTo>
                <a:lnTo>
                  <a:pt x="8367379" y="0"/>
                </a:lnTo>
                <a:lnTo>
                  <a:pt x="8504080" y="130333"/>
                </a:lnTo>
                <a:cubicBezTo>
                  <a:pt x="9405568" y="1031820"/>
                  <a:pt x="9963150" y="2277214"/>
                  <a:pt x="9963150" y="3652838"/>
                </a:cubicBezTo>
                <a:cubicBezTo>
                  <a:pt x="9963150" y="4856509"/>
                  <a:pt x="9536251" y="5960473"/>
                  <a:pt x="8825600" y="6821583"/>
                </a:cubicBezTo>
                <a:lnTo>
                  <a:pt x="8794055" y="6858000"/>
                </a:lnTo>
                <a:lnTo>
                  <a:pt x="1169096" y="6858000"/>
                </a:lnTo>
                <a:lnTo>
                  <a:pt x="1137550" y="6821583"/>
                </a:lnTo>
                <a:cubicBezTo>
                  <a:pt x="426899" y="5960473"/>
                  <a:pt x="0" y="4856509"/>
                  <a:pt x="0" y="3652838"/>
                </a:cubicBezTo>
                <a:cubicBezTo>
                  <a:pt x="0" y="2277214"/>
                  <a:pt x="557582" y="1031820"/>
                  <a:pt x="1459070" y="130333"/>
                </a:cubicBezTo>
                <a:close/>
              </a:path>
            </a:pathLst>
          </a:custGeom>
          <a:ln w="9525">
            <a:solidFill>
              <a:srgbClr val="EFEFEF"/>
            </a:solidFill>
          </a:ln>
          <a:effectLst>
            <a:outerShdw blurRad="139700" sx="102000" sy="102000" algn="ctr" rotWithShape="0">
              <a:schemeClr val="bg1">
                <a:lumMod val="85000"/>
                <a:alpha val="38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24" name="Freeform: Shape 12">
            <a:extLst>
              <a:ext uri="{FF2B5EF4-FFF2-40B4-BE49-F238E27FC236}">
                <a16:creationId xmlns:a16="http://schemas.microsoft.com/office/drawing/2014/main" id="{C7F28D52-2A5F-4D23-81AE-7CB8B591C7A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21664" y="1243175"/>
            <a:ext cx="9948672" cy="6858000"/>
          </a:xfrm>
          <a:custGeom>
            <a:avLst/>
            <a:gdLst>
              <a:gd name="connsiteX0" fmla="*/ 1595771 w 9963150"/>
              <a:gd name="connsiteY0" fmla="*/ 0 h 6858000"/>
              <a:gd name="connsiteX1" fmla="*/ 8367379 w 9963150"/>
              <a:gd name="connsiteY1" fmla="*/ 0 h 6858000"/>
              <a:gd name="connsiteX2" fmla="*/ 8504080 w 9963150"/>
              <a:gd name="connsiteY2" fmla="*/ 130333 h 6858000"/>
              <a:gd name="connsiteX3" fmla="*/ 9963150 w 9963150"/>
              <a:gd name="connsiteY3" fmla="*/ 3652838 h 6858000"/>
              <a:gd name="connsiteX4" fmla="*/ 8825600 w 9963150"/>
              <a:gd name="connsiteY4" fmla="*/ 6821583 h 6858000"/>
              <a:gd name="connsiteX5" fmla="*/ 8794055 w 9963150"/>
              <a:gd name="connsiteY5" fmla="*/ 6858000 h 6858000"/>
              <a:gd name="connsiteX6" fmla="*/ 1169096 w 9963150"/>
              <a:gd name="connsiteY6" fmla="*/ 6858000 h 6858000"/>
              <a:gd name="connsiteX7" fmla="*/ 1137550 w 9963150"/>
              <a:gd name="connsiteY7" fmla="*/ 6821583 h 6858000"/>
              <a:gd name="connsiteX8" fmla="*/ 0 w 9963150"/>
              <a:gd name="connsiteY8" fmla="*/ 3652838 h 6858000"/>
              <a:gd name="connsiteX9" fmla="*/ 1459070 w 9963150"/>
              <a:gd name="connsiteY9" fmla="*/ 130333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9963150" h="6858000">
                <a:moveTo>
                  <a:pt x="1595771" y="0"/>
                </a:moveTo>
                <a:lnTo>
                  <a:pt x="8367379" y="0"/>
                </a:lnTo>
                <a:lnTo>
                  <a:pt x="8504080" y="130333"/>
                </a:lnTo>
                <a:cubicBezTo>
                  <a:pt x="9405568" y="1031820"/>
                  <a:pt x="9963150" y="2277214"/>
                  <a:pt x="9963150" y="3652838"/>
                </a:cubicBezTo>
                <a:cubicBezTo>
                  <a:pt x="9963150" y="4856509"/>
                  <a:pt x="9536251" y="5960473"/>
                  <a:pt x="8825600" y="6821583"/>
                </a:cubicBezTo>
                <a:lnTo>
                  <a:pt x="8794055" y="6858000"/>
                </a:lnTo>
                <a:lnTo>
                  <a:pt x="1169096" y="6858000"/>
                </a:lnTo>
                <a:lnTo>
                  <a:pt x="1137550" y="6821583"/>
                </a:lnTo>
                <a:cubicBezTo>
                  <a:pt x="426899" y="5960473"/>
                  <a:pt x="0" y="4856509"/>
                  <a:pt x="0" y="3652838"/>
                </a:cubicBezTo>
                <a:cubicBezTo>
                  <a:pt x="0" y="2277214"/>
                  <a:pt x="557582" y="1031820"/>
                  <a:pt x="1459070" y="130333"/>
                </a:cubicBezTo>
                <a:close/>
              </a:path>
            </a:pathLst>
          </a:cu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Virsraksts 1">
            <a:extLst>
              <a:ext uri="{FF2B5EF4-FFF2-40B4-BE49-F238E27FC236}">
                <a16:creationId xmlns:a16="http://schemas.microsoft.com/office/drawing/2014/main" id="{68ECE2FF-9B97-802A-C0FB-86A7D135643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19328" y="2076564"/>
            <a:ext cx="10954930" cy="2764028"/>
          </a:xfrm>
        </p:spPr>
        <p:txBody>
          <a:bodyPr anchor="ctr">
            <a:normAutofit/>
          </a:bodyPr>
          <a:lstStyle/>
          <a:p>
            <a:r>
              <a:rPr lang="lv-LV" sz="5400" b="1" dirty="0">
                <a:effectLst/>
                <a:ea typeface="Calibri" panose="020F0502020204030204" pitchFamily="34" charset="0"/>
              </a:rPr>
              <a:t>LIZDA aptaujas “Par zinātnieka slodzi, atalgojumu un prestižu” rezultāti</a:t>
            </a:r>
            <a:endParaRPr lang="lv-LV" sz="5400" b="1" dirty="0"/>
          </a:p>
        </p:txBody>
      </p:sp>
      <p:sp>
        <p:nvSpPr>
          <p:cNvPr id="3" name="Apakšvirsraksts 2">
            <a:extLst>
              <a:ext uri="{FF2B5EF4-FFF2-40B4-BE49-F238E27FC236}">
                <a16:creationId xmlns:a16="http://schemas.microsoft.com/office/drawing/2014/main" id="{C18EEAE7-5A2A-11DE-8593-DC9AE586F86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822654" y="4474172"/>
            <a:ext cx="8258176" cy="1806234"/>
          </a:xfrm>
        </p:spPr>
        <p:txBody>
          <a:bodyPr anchor="ctr">
            <a:noAutofit/>
          </a:bodyPr>
          <a:lstStyle/>
          <a:p>
            <a:r>
              <a:rPr lang="lv-LV" dirty="0"/>
              <a:t>Inga Vanaga, </a:t>
            </a:r>
            <a:r>
              <a:rPr lang="lv-LV" dirty="0" err="1"/>
              <a:t>Mg.sc.soc</a:t>
            </a:r>
            <a:r>
              <a:rPr lang="lv-LV" dirty="0"/>
              <a:t>., LIZDA priekšsēdētāja</a:t>
            </a:r>
          </a:p>
          <a:p>
            <a:r>
              <a:rPr lang="lv-LV" dirty="0"/>
              <a:t>Dita </a:t>
            </a:r>
            <a:r>
              <a:rPr lang="lv-LV" dirty="0" err="1"/>
              <a:t>Štefenhagena</a:t>
            </a:r>
            <a:r>
              <a:rPr lang="lv-LV" dirty="0"/>
              <a:t>, Dr. </a:t>
            </a:r>
            <a:r>
              <a:rPr lang="lv-LV" dirty="0" err="1"/>
              <a:t>admin</a:t>
            </a:r>
            <a:r>
              <a:rPr lang="lv-LV" dirty="0"/>
              <a:t>., LIZDA Augstākās izglītības un zinātnes eksperte</a:t>
            </a:r>
          </a:p>
          <a:p>
            <a:r>
              <a:rPr lang="lv-LV" dirty="0"/>
              <a:t>25.09.2023.</a:t>
            </a:r>
          </a:p>
        </p:txBody>
      </p:sp>
      <p:sp>
        <p:nvSpPr>
          <p:cNvPr id="25" name="Rectangle 14">
            <a:extLst>
              <a:ext uri="{FF2B5EF4-FFF2-40B4-BE49-F238E27FC236}">
                <a16:creationId xmlns:a16="http://schemas.microsoft.com/office/drawing/2014/main" id="{3629484E-3792-4B3D-89AD-7C8A1ED0E0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718560" y="6767961"/>
            <a:ext cx="4754880" cy="2743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" name="Picture 5">
            <a:extLst>
              <a:ext uri="{FF2B5EF4-FFF2-40B4-BE49-F238E27FC236}">
                <a16:creationId xmlns:a16="http://schemas.microsoft.com/office/drawing/2014/main" id="{8C6A9375-D83D-8180-97D3-0D2B4DE3A6D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243175"/>
          </a:xfrm>
          <a:prstGeom prst="rect">
            <a:avLst/>
          </a:prstGeom>
        </p:spPr>
      </p:pic>
      <p:pic>
        <p:nvPicPr>
          <p:cNvPr id="5" name="Picture 6">
            <a:extLst>
              <a:ext uri="{FF2B5EF4-FFF2-40B4-BE49-F238E27FC236}">
                <a16:creationId xmlns:a16="http://schemas.microsoft.com/office/drawing/2014/main" id="{0A99F71C-9528-D3B5-75E9-D2DB7EEB85E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38644" y="860927"/>
            <a:ext cx="1626195" cy="14561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671360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Virsraksts 4">
            <a:extLst>
              <a:ext uri="{FF2B5EF4-FFF2-40B4-BE49-F238E27FC236}">
                <a16:creationId xmlns:a16="http://schemas.microsoft.com/office/drawing/2014/main" id="{F376D119-079B-CCDB-1660-5A8B3EFCBF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0833" y="365125"/>
            <a:ext cx="11285951" cy="1325563"/>
          </a:xfrm>
        </p:spPr>
        <p:txBody>
          <a:bodyPr>
            <a:normAutofit/>
          </a:bodyPr>
          <a:lstStyle/>
          <a:p>
            <a:pPr algn="ctr"/>
            <a:r>
              <a:rPr lang="lv-LV" b="1" dirty="0"/>
              <a:t>Respondentu viedoklis par valsts zinātnes politikas atbilstību</a:t>
            </a:r>
          </a:p>
        </p:txBody>
      </p:sp>
      <p:graphicFrame>
        <p:nvGraphicFramePr>
          <p:cNvPr id="8" name="Chart 1">
            <a:extLst>
              <a:ext uri="{FF2B5EF4-FFF2-40B4-BE49-F238E27FC236}">
                <a16:creationId xmlns:a16="http://schemas.microsoft.com/office/drawing/2014/main" id="{930B5497-E61B-1F44-E877-0036231F37E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04539372"/>
              </p:ext>
            </p:extLst>
          </p:nvPr>
        </p:nvGraphicFramePr>
        <p:xfrm>
          <a:off x="400833" y="1825625"/>
          <a:ext cx="10952967" cy="43513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74062701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5" name="Rectangle 34">
            <a:extLst>
              <a:ext uri="{FF2B5EF4-FFF2-40B4-BE49-F238E27FC236}">
                <a16:creationId xmlns:a16="http://schemas.microsoft.com/office/drawing/2014/main" id="{08953E74-D241-4DDF-8508-F0365EA13A9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Freeform: Shape 36">
            <a:extLst>
              <a:ext uri="{FF2B5EF4-FFF2-40B4-BE49-F238E27FC236}">
                <a16:creationId xmlns:a16="http://schemas.microsoft.com/office/drawing/2014/main" id="{5C3C901A-B2F4-4A3C-BCDD-7C8D587ECA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0" y="0"/>
            <a:ext cx="12192000" cy="2371134"/>
          </a:xfrm>
          <a:custGeom>
            <a:avLst/>
            <a:gdLst>
              <a:gd name="connsiteX0" fmla="*/ 0 w 12192000"/>
              <a:gd name="connsiteY0" fmla="*/ 0 h 2515690"/>
              <a:gd name="connsiteX1" fmla="*/ 170442 w 12192000"/>
              <a:gd name="connsiteY1" fmla="*/ 96074 h 2515690"/>
              <a:gd name="connsiteX2" fmla="*/ 424739 w 12192000"/>
              <a:gd name="connsiteY2" fmla="*/ 224865 h 2515690"/>
              <a:gd name="connsiteX3" fmla="*/ 748273 w 12192000"/>
              <a:gd name="connsiteY3" fmla="*/ 373939 h 2515690"/>
              <a:gd name="connsiteX4" fmla="*/ 1037058 w 12192000"/>
              <a:gd name="connsiteY4" fmla="*/ 499994 h 2515690"/>
              <a:gd name="connsiteX5" fmla="*/ 1101312 w 12192000"/>
              <a:gd name="connsiteY5" fmla="*/ 428540 h 2515690"/>
              <a:gd name="connsiteX6" fmla="*/ 1367071 w 12192000"/>
              <a:gd name="connsiteY6" fmla="*/ 516118 h 2515690"/>
              <a:gd name="connsiteX7" fmla="*/ 2189943 w 12192000"/>
              <a:gd name="connsiteY7" fmla="*/ 794533 h 2515690"/>
              <a:gd name="connsiteX8" fmla="*/ 2390329 w 12192000"/>
              <a:gd name="connsiteY8" fmla="*/ 920897 h 2515690"/>
              <a:gd name="connsiteX9" fmla="*/ 2459570 w 12192000"/>
              <a:gd name="connsiteY9" fmla="*/ 983740 h 2515690"/>
              <a:gd name="connsiteX10" fmla="*/ 2503252 w 12192000"/>
              <a:gd name="connsiteY10" fmla="*/ 1000151 h 2515690"/>
              <a:gd name="connsiteX11" fmla="*/ 2503252 w 12192000"/>
              <a:gd name="connsiteY11" fmla="*/ 1008273 h 2515690"/>
              <a:gd name="connsiteX12" fmla="*/ 2511191 w 12192000"/>
              <a:gd name="connsiteY12" fmla="*/ 1009499 h 2515690"/>
              <a:gd name="connsiteX13" fmla="*/ 2565029 w 12192000"/>
              <a:gd name="connsiteY13" fmla="*/ 1015977 h 2515690"/>
              <a:gd name="connsiteX14" fmla="*/ 2593745 w 12192000"/>
              <a:gd name="connsiteY14" fmla="*/ 1019963 h 2515690"/>
              <a:gd name="connsiteX15" fmla="*/ 2591015 w 12192000"/>
              <a:gd name="connsiteY15" fmla="*/ 1019651 h 2515690"/>
              <a:gd name="connsiteX16" fmla="*/ 2590137 w 12192000"/>
              <a:gd name="connsiteY16" fmla="*/ 1019549 h 2515690"/>
              <a:gd name="connsiteX17" fmla="*/ 2589021 w 12192000"/>
              <a:gd name="connsiteY17" fmla="*/ 1019424 h 2515690"/>
              <a:gd name="connsiteX18" fmla="*/ 2591015 w 12192000"/>
              <a:gd name="connsiteY18" fmla="*/ 1019651 h 2515690"/>
              <a:gd name="connsiteX19" fmla="*/ 2602385 w 12192000"/>
              <a:gd name="connsiteY19" fmla="*/ 1020975 h 2515690"/>
              <a:gd name="connsiteX20" fmla="*/ 2614445 w 12192000"/>
              <a:gd name="connsiteY20" fmla="*/ 1022389 h 2515690"/>
              <a:gd name="connsiteX21" fmla="*/ 2614445 w 12192000"/>
              <a:gd name="connsiteY21" fmla="*/ 1020966 h 2515690"/>
              <a:gd name="connsiteX22" fmla="*/ 2676661 w 12192000"/>
              <a:gd name="connsiteY22" fmla="*/ 1029355 h 2515690"/>
              <a:gd name="connsiteX23" fmla="*/ 2788597 w 12192000"/>
              <a:gd name="connsiteY23" fmla="*/ 1048926 h 2515690"/>
              <a:gd name="connsiteX24" fmla="*/ 2812742 w 12192000"/>
              <a:gd name="connsiteY24" fmla="*/ 1057667 h 2515690"/>
              <a:gd name="connsiteX25" fmla="*/ 2970201 w 12192000"/>
              <a:gd name="connsiteY25" fmla="*/ 949091 h 2515690"/>
              <a:gd name="connsiteX26" fmla="*/ 3030610 w 12192000"/>
              <a:gd name="connsiteY26" fmla="*/ 1049340 h 2515690"/>
              <a:gd name="connsiteX27" fmla="*/ 3058913 w 12192000"/>
              <a:gd name="connsiteY27" fmla="*/ 1048085 h 2515690"/>
              <a:gd name="connsiteX28" fmla="*/ 3072697 w 12192000"/>
              <a:gd name="connsiteY28" fmla="*/ 1045316 h 2515690"/>
              <a:gd name="connsiteX29" fmla="*/ 3083305 w 12192000"/>
              <a:gd name="connsiteY29" fmla="*/ 1040550 h 2515690"/>
              <a:gd name="connsiteX30" fmla="*/ 3125603 w 12192000"/>
              <a:gd name="connsiteY30" fmla="*/ 1004583 h 2515690"/>
              <a:gd name="connsiteX31" fmla="*/ 3385106 w 12192000"/>
              <a:gd name="connsiteY31" fmla="*/ 1042233 h 2515690"/>
              <a:gd name="connsiteX32" fmla="*/ 3424945 w 12192000"/>
              <a:gd name="connsiteY32" fmla="*/ 1065268 h 2515690"/>
              <a:gd name="connsiteX33" fmla="*/ 3436948 w 12192000"/>
              <a:gd name="connsiteY33" fmla="*/ 1068018 h 2515690"/>
              <a:gd name="connsiteX34" fmla="*/ 3466714 w 12192000"/>
              <a:gd name="connsiteY34" fmla="*/ 1063419 h 2515690"/>
              <a:gd name="connsiteX35" fmla="*/ 3550909 w 12192000"/>
              <a:gd name="connsiteY35" fmla="*/ 1044511 h 2515690"/>
              <a:gd name="connsiteX36" fmla="*/ 3555900 w 12192000"/>
              <a:gd name="connsiteY36" fmla="*/ 1041996 h 2515690"/>
              <a:gd name="connsiteX37" fmla="*/ 3625978 w 12192000"/>
              <a:gd name="connsiteY37" fmla="*/ 1023459 h 2515690"/>
              <a:gd name="connsiteX38" fmla="*/ 3632465 w 12192000"/>
              <a:gd name="connsiteY38" fmla="*/ 1023522 h 2515690"/>
              <a:gd name="connsiteX39" fmla="*/ 3649063 w 12192000"/>
              <a:gd name="connsiteY39" fmla="*/ 1018726 h 2515690"/>
              <a:gd name="connsiteX40" fmla="*/ 3805954 w 12192000"/>
              <a:gd name="connsiteY40" fmla="*/ 917517 h 2515690"/>
              <a:gd name="connsiteX41" fmla="*/ 4020506 w 12192000"/>
              <a:gd name="connsiteY41" fmla="*/ 816231 h 2515690"/>
              <a:gd name="connsiteX42" fmla="*/ 4233682 w 12192000"/>
              <a:gd name="connsiteY42" fmla="*/ 799511 h 2515690"/>
              <a:gd name="connsiteX43" fmla="*/ 4306552 w 12192000"/>
              <a:gd name="connsiteY43" fmla="*/ 610207 h 2515690"/>
              <a:gd name="connsiteX44" fmla="*/ 4816604 w 12192000"/>
              <a:gd name="connsiteY44" fmla="*/ 773163 h 2515690"/>
              <a:gd name="connsiteX45" fmla="*/ 4916502 w 12192000"/>
              <a:gd name="connsiteY45" fmla="*/ 788104 h 2515690"/>
              <a:gd name="connsiteX46" fmla="*/ 5224415 w 12192000"/>
              <a:gd name="connsiteY46" fmla="*/ 674418 h 2515690"/>
              <a:gd name="connsiteX47" fmla="*/ 5274077 w 12192000"/>
              <a:gd name="connsiteY47" fmla="*/ 655978 h 2515690"/>
              <a:gd name="connsiteX48" fmla="*/ 5371217 w 12192000"/>
              <a:gd name="connsiteY48" fmla="*/ 614372 h 2515690"/>
              <a:gd name="connsiteX49" fmla="*/ 5364523 w 12192000"/>
              <a:gd name="connsiteY49" fmla="*/ 502501 h 2515690"/>
              <a:gd name="connsiteX50" fmla="*/ 5457871 w 12192000"/>
              <a:gd name="connsiteY50" fmla="*/ 558285 h 2515690"/>
              <a:gd name="connsiteX51" fmla="*/ 5750580 w 12192000"/>
              <a:gd name="connsiteY51" fmla="*/ 663503 h 2515690"/>
              <a:gd name="connsiteX52" fmla="*/ 5976618 w 12192000"/>
              <a:gd name="connsiteY52" fmla="*/ 582652 h 2515690"/>
              <a:gd name="connsiteX53" fmla="*/ 6009346 w 12192000"/>
              <a:gd name="connsiteY53" fmla="*/ 559470 h 2515690"/>
              <a:gd name="connsiteX54" fmla="*/ 6069735 w 12192000"/>
              <a:gd name="connsiteY54" fmla="*/ 587803 h 2515690"/>
              <a:gd name="connsiteX55" fmla="*/ 6270319 w 12192000"/>
              <a:gd name="connsiteY55" fmla="*/ 643982 h 2515690"/>
              <a:gd name="connsiteX56" fmla="*/ 6406781 w 12192000"/>
              <a:gd name="connsiteY56" fmla="*/ 672327 h 2515690"/>
              <a:gd name="connsiteX57" fmla="*/ 6469508 w 12192000"/>
              <a:gd name="connsiteY57" fmla="*/ 708574 h 2515690"/>
              <a:gd name="connsiteX58" fmla="*/ 6515869 w 12192000"/>
              <a:gd name="connsiteY58" fmla="*/ 715738 h 2515690"/>
              <a:gd name="connsiteX59" fmla="*/ 6725938 w 12192000"/>
              <a:gd name="connsiteY59" fmla="*/ 691128 h 2515690"/>
              <a:gd name="connsiteX60" fmla="*/ 6778240 w 12192000"/>
              <a:gd name="connsiteY60" fmla="*/ 678998 h 2515690"/>
              <a:gd name="connsiteX61" fmla="*/ 6806944 w 12192000"/>
              <a:gd name="connsiteY61" fmla="*/ 646178 h 2515690"/>
              <a:gd name="connsiteX62" fmla="*/ 6830632 w 12192000"/>
              <a:gd name="connsiteY62" fmla="*/ 633915 h 2515690"/>
              <a:gd name="connsiteX63" fmla="*/ 6858072 w 12192000"/>
              <a:gd name="connsiteY63" fmla="*/ 646178 h 2515690"/>
              <a:gd name="connsiteX64" fmla="*/ 6891322 w 12192000"/>
              <a:gd name="connsiteY64" fmla="*/ 678998 h 2515690"/>
              <a:gd name="connsiteX65" fmla="*/ 6951905 w 12192000"/>
              <a:gd name="connsiteY65" fmla="*/ 691128 h 2515690"/>
              <a:gd name="connsiteX66" fmla="*/ 7195246 w 12192000"/>
              <a:gd name="connsiteY66" fmla="*/ 715738 h 2515690"/>
              <a:gd name="connsiteX67" fmla="*/ 7248949 w 12192000"/>
              <a:gd name="connsiteY67" fmla="*/ 708574 h 2515690"/>
              <a:gd name="connsiteX68" fmla="*/ 7321609 w 12192000"/>
              <a:gd name="connsiteY68" fmla="*/ 672327 h 2515690"/>
              <a:gd name="connsiteX69" fmla="*/ 7479684 w 12192000"/>
              <a:gd name="connsiteY69" fmla="*/ 643982 h 2515690"/>
              <a:gd name="connsiteX70" fmla="*/ 7712035 w 12192000"/>
              <a:gd name="connsiteY70" fmla="*/ 587803 h 2515690"/>
              <a:gd name="connsiteX71" fmla="*/ 7781987 w 12192000"/>
              <a:gd name="connsiteY71" fmla="*/ 559470 h 2515690"/>
              <a:gd name="connsiteX72" fmla="*/ 7819900 w 12192000"/>
              <a:gd name="connsiteY72" fmla="*/ 582652 h 2515690"/>
              <a:gd name="connsiteX73" fmla="*/ 8081736 w 12192000"/>
              <a:gd name="connsiteY73" fmla="*/ 663503 h 2515690"/>
              <a:gd name="connsiteX74" fmla="*/ 8420801 w 12192000"/>
              <a:gd name="connsiteY74" fmla="*/ 558285 h 2515690"/>
              <a:gd name="connsiteX75" fmla="*/ 8528933 w 12192000"/>
              <a:gd name="connsiteY75" fmla="*/ 502501 h 2515690"/>
              <a:gd name="connsiteX76" fmla="*/ 8521178 w 12192000"/>
              <a:gd name="connsiteY76" fmla="*/ 614372 h 2515690"/>
              <a:gd name="connsiteX77" fmla="*/ 8633702 w 12192000"/>
              <a:gd name="connsiteY77" fmla="*/ 655978 h 2515690"/>
              <a:gd name="connsiteX78" fmla="*/ 8691231 w 12192000"/>
              <a:gd name="connsiteY78" fmla="*/ 674418 h 2515690"/>
              <a:gd name="connsiteX79" fmla="*/ 9047908 w 12192000"/>
              <a:gd name="connsiteY79" fmla="*/ 788104 h 2515690"/>
              <a:gd name="connsiteX80" fmla="*/ 9163628 w 12192000"/>
              <a:gd name="connsiteY80" fmla="*/ 773163 h 2515690"/>
              <a:gd name="connsiteX81" fmla="*/ 9754459 w 12192000"/>
              <a:gd name="connsiteY81" fmla="*/ 610207 h 2515690"/>
              <a:gd name="connsiteX82" fmla="*/ 9838868 w 12192000"/>
              <a:gd name="connsiteY82" fmla="*/ 799511 h 2515690"/>
              <a:gd name="connsiteX83" fmla="*/ 10085808 w 12192000"/>
              <a:gd name="connsiteY83" fmla="*/ 816231 h 2515690"/>
              <a:gd name="connsiteX84" fmla="*/ 10334338 w 12192000"/>
              <a:gd name="connsiteY84" fmla="*/ 917517 h 2515690"/>
              <a:gd name="connsiteX85" fmla="*/ 10516076 w 12192000"/>
              <a:gd name="connsiteY85" fmla="*/ 1018726 h 2515690"/>
              <a:gd name="connsiteX86" fmla="*/ 10535302 w 12192000"/>
              <a:gd name="connsiteY86" fmla="*/ 1023522 h 2515690"/>
              <a:gd name="connsiteX87" fmla="*/ 10542819 w 12192000"/>
              <a:gd name="connsiteY87" fmla="*/ 1023458 h 2515690"/>
              <a:gd name="connsiteX88" fmla="*/ 10623994 w 12192000"/>
              <a:gd name="connsiteY88" fmla="*/ 1041996 h 2515690"/>
              <a:gd name="connsiteX89" fmla="*/ 10629774 w 12192000"/>
              <a:gd name="connsiteY89" fmla="*/ 1044511 h 2515690"/>
              <a:gd name="connsiteX90" fmla="*/ 10727305 w 12192000"/>
              <a:gd name="connsiteY90" fmla="*/ 1063419 h 2515690"/>
              <a:gd name="connsiteX91" fmla="*/ 10761785 w 12192000"/>
              <a:gd name="connsiteY91" fmla="*/ 1068017 h 2515690"/>
              <a:gd name="connsiteX92" fmla="*/ 10775688 w 12192000"/>
              <a:gd name="connsiteY92" fmla="*/ 1065268 h 2515690"/>
              <a:gd name="connsiteX93" fmla="*/ 10821837 w 12192000"/>
              <a:gd name="connsiteY93" fmla="*/ 1042232 h 2515690"/>
              <a:gd name="connsiteX94" fmla="*/ 11122438 w 12192000"/>
              <a:gd name="connsiteY94" fmla="*/ 1004583 h 2515690"/>
              <a:gd name="connsiteX95" fmla="*/ 11171433 w 12192000"/>
              <a:gd name="connsiteY95" fmla="*/ 1040550 h 2515690"/>
              <a:gd name="connsiteX96" fmla="*/ 11183724 w 12192000"/>
              <a:gd name="connsiteY96" fmla="*/ 1045316 h 2515690"/>
              <a:gd name="connsiteX97" fmla="*/ 11199690 w 12192000"/>
              <a:gd name="connsiteY97" fmla="*/ 1048085 h 2515690"/>
              <a:gd name="connsiteX98" fmla="*/ 11232475 w 12192000"/>
              <a:gd name="connsiteY98" fmla="*/ 1049340 h 2515690"/>
              <a:gd name="connsiteX99" fmla="*/ 11302451 w 12192000"/>
              <a:gd name="connsiteY99" fmla="*/ 949091 h 2515690"/>
              <a:gd name="connsiteX100" fmla="*/ 11484849 w 12192000"/>
              <a:gd name="connsiteY100" fmla="*/ 1057667 h 2515690"/>
              <a:gd name="connsiteX101" fmla="*/ 11512818 w 12192000"/>
              <a:gd name="connsiteY101" fmla="*/ 1048926 h 2515690"/>
              <a:gd name="connsiteX102" fmla="*/ 11642481 w 12192000"/>
              <a:gd name="connsiteY102" fmla="*/ 1029355 h 2515690"/>
              <a:gd name="connsiteX103" fmla="*/ 11714551 w 12192000"/>
              <a:gd name="connsiteY103" fmla="*/ 1020966 h 2515690"/>
              <a:gd name="connsiteX104" fmla="*/ 11714551 w 12192000"/>
              <a:gd name="connsiteY104" fmla="*/ 1022389 h 2515690"/>
              <a:gd name="connsiteX105" fmla="*/ 11728519 w 12192000"/>
              <a:gd name="connsiteY105" fmla="*/ 1020975 h 2515690"/>
              <a:gd name="connsiteX106" fmla="*/ 11741691 w 12192000"/>
              <a:gd name="connsiteY106" fmla="*/ 1019651 h 2515690"/>
              <a:gd name="connsiteX107" fmla="*/ 11743999 w 12192000"/>
              <a:gd name="connsiteY107" fmla="*/ 1019424 h 2515690"/>
              <a:gd name="connsiteX108" fmla="*/ 11742709 w 12192000"/>
              <a:gd name="connsiteY108" fmla="*/ 1019549 h 2515690"/>
              <a:gd name="connsiteX109" fmla="*/ 11741691 w 12192000"/>
              <a:gd name="connsiteY109" fmla="*/ 1019651 h 2515690"/>
              <a:gd name="connsiteX110" fmla="*/ 11738529 w 12192000"/>
              <a:gd name="connsiteY110" fmla="*/ 1019963 h 2515690"/>
              <a:gd name="connsiteX111" fmla="*/ 11771791 w 12192000"/>
              <a:gd name="connsiteY111" fmla="*/ 1015977 h 2515690"/>
              <a:gd name="connsiteX112" fmla="*/ 11834157 w 12192000"/>
              <a:gd name="connsiteY112" fmla="*/ 1009499 h 2515690"/>
              <a:gd name="connsiteX113" fmla="*/ 11843354 w 12192000"/>
              <a:gd name="connsiteY113" fmla="*/ 1008273 h 2515690"/>
              <a:gd name="connsiteX114" fmla="*/ 11843354 w 12192000"/>
              <a:gd name="connsiteY114" fmla="*/ 1000151 h 2515690"/>
              <a:gd name="connsiteX115" fmla="*/ 11893955 w 12192000"/>
              <a:gd name="connsiteY115" fmla="*/ 983740 h 2515690"/>
              <a:gd name="connsiteX116" fmla="*/ 11974160 w 12192000"/>
              <a:gd name="connsiteY116" fmla="*/ 920897 h 2515690"/>
              <a:gd name="connsiteX117" fmla="*/ 12143531 w 12192000"/>
              <a:gd name="connsiteY117" fmla="*/ 823664 h 2515690"/>
              <a:gd name="connsiteX118" fmla="*/ 12192000 w 12192000"/>
              <a:gd name="connsiteY118" fmla="*/ 801163 h 2515690"/>
              <a:gd name="connsiteX119" fmla="*/ 12192000 w 12192000"/>
              <a:gd name="connsiteY119" fmla="*/ 2515690 h 2515690"/>
              <a:gd name="connsiteX120" fmla="*/ 0 w 12192000"/>
              <a:gd name="connsiteY120" fmla="*/ 2515690 h 25156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</a:cxnLst>
            <a:rect l="l" t="t" r="r" b="b"/>
            <a:pathLst>
              <a:path w="12192000" h="2515690">
                <a:moveTo>
                  <a:pt x="0" y="0"/>
                </a:moveTo>
                <a:lnTo>
                  <a:pt x="170442" y="96074"/>
                </a:lnTo>
                <a:cubicBezTo>
                  <a:pt x="323315" y="179510"/>
                  <a:pt x="418777" y="223899"/>
                  <a:pt x="424739" y="224865"/>
                </a:cubicBezTo>
                <a:cubicBezTo>
                  <a:pt x="573781" y="248496"/>
                  <a:pt x="654649" y="314572"/>
                  <a:pt x="748273" y="373939"/>
                </a:cubicBezTo>
                <a:cubicBezTo>
                  <a:pt x="830321" y="425631"/>
                  <a:pt x="917271" y="480784"/>
                  <a:pt x="1037058" y="499994"/>
                </a:cubicBezTo>
                <a:cubicBezTo>
                  <a:pt x="1195925" y="525362"/>
                  <a:pt x="1048105" y="445478"/>
                  <a:pt x="1101312" y="428540"/>
                </a:cubicBezTo>
                <a:cubicBezTo>
                  <a:pt x="1188473" y="458169"/>
                  <a:pt x="1274625" y="505369"/>
                  <a:pt x="1367071" y="516118"/>
                </a:cubicBezTo>
                <a:cubicBezTo>
                  <a:pt x="1701323" y="554463"/>
                  <a:pt x="1964451" y="648887"/>
                  <a:pt x="2189943" y="794533"/>
                </a:cubicBezTo>
                <a:cubicBezTo>
                  <a:pt x="2255082" y="836300"/>
                  <a:pt x="2357481" y="862342"/>
                  <a:pt x="2390329" y="920897"/>
                </a:cubicBezTo>
                <a:cubicBezTo>
                  <a:pt x="2406050" y="949359"/>
                  <a:pt x="2430126" y="969285"/>
                  <a:pt x="2459570" y="983740"/>
                </a:cubicBezTo>
                <a:lnTo>
                  <a:pt x="2503252" y="1000151"/>
                </a:lnTo>
                <a:lnTo>
                  <a:pt x="2503252" y="1008273"/>
                </a:lnTo>
                <a:lnTo>
                  <a:pt x="2511191" y="1009499"/>
                </a:lnTo>
                <a:cubicBezTo>
                  <a:pt x="2529847" y="1011974"/>
                  <a:pt x="2562849" y="1015701"/>
                  <a:pt x="2565029" y="1015977"/>
                </a:cubicBezTo>
                <a:cubicBezTo>
                  <a:pt x="2610845" y="1021778"/>
                  <a:pt x="2601577" y="1020837"/>
                  <a:pt x="2593745" y="1019963"/>
                </a:cubicBezTo>
                <a:lnTo>
                  <a:pt x="2591015" y="1019651"/>
                </a:lnTo>
                <a:lnTo>
                  <a:pt x="2590137" y="1019549"/>
                </a:lnTo>
                <a:cubicBezTo>
                  <a:pt x="2588203" y="1019326"/>
                  <a:pt x="2588125" y="1019321"/>
                  <a:pt x="2589021" y="1019424"/>
                </a:cubicBezTo>
                <a:lnTo>
                  <a:pt x="2591015" y="1019651"/>
                </a:lnTo>
                <a:lnTo>
                  <a:pt x="2602385" y="1020975"/>
                </a:lnTo>
                <a:lnTo>
                  <a:pt x="2614445" y="1022389"/>
                </a:lnTo>
                <a:lnTo>
                  <a:pt x="2614445" y="1020966"/>
                </a:lnTo>
                <a:lnTo>
                  <a:pt x="2676661" y="1029355"/>
                </a:lnTo>
                <a:cubicBezTo>
                  <a:pt x="2715592" y="1034194"/>
                  <a:pt x="2753901" y="1039695"/>
                  <a:pt x="2788597" y="1048926"/>
                </a:cubicBezTo>
                <a:lnTo>
                  <a:pt x="2812742" y="1057667"/>
                </a:lnTo>
                <a:lnTo>
                  <a:pt x="2970201" y="949091"/>
                </a:lnTo>
                <a:cubicBezTo>
                  <a:pt x="3052785" y="982961"/>
                  <a:pt x="2996105" y="1020057"/>
                  <a:pt x="3030610" y="1049340"/>
                </a:cubicBezTo>
                <a:cubicBezTo>
                  <a:pt x="3039005" y="1048442"/>
                  <a:pt x="3049621" y="1048500"/>
                  <a:pt x="3058913" y="1048085"/>
                </a:cubicBezTo>
                <a:lnTo>
                  <a:pt x="3072697" y="1045316"/>
                </a:lnTo>
                <a:lnTo>
                  <a:pt x="3083305" y="1040550"/>
                </a:lnTo>
                <a:lnTo>
                  <a:pt x="3125603" y="1004583"/>
                </a:lnTo>
                <a:cubicBezTo>
                  <a:pt x="3221669" y="925596"/>
                  <a:pt x="3242489" y="937564"/>
                  <a:pt x="3385106" y="1042233"/>
                </a:cubicBezTo>
                <a:cubicBezTo>
                  <a:pt x="3399403" y="1052670"/>
                  <a:pt x="3412529" y="1060209"/>
                  <a:pt x="3424945" y="1065268"/>
                </a:cubicBezTo>
                <a:lnTo>
                  <a:pt x="3436948" y="1068018"/>
                </a:lnTo>
                <a:lnTo>
                  <a:pt x="3466714" y="1063419"/>
                </a:lnTo>
                <a:lnTo>
                  <a:pt x="3550909" y="1044511"/>
                </a:lnTo>
                <a:lnTo>
                  <a:pt x="3555900" y="1041996"/>
                </a:lnTo>
                <a:cubicBezTo>
                  <a:pt x="3573827" y="1033454"/>
                  <a:pt x="3594382" y="1025941"/>
                  <a:pt x="3625978" y="1023459"/>
                </a:cubicBezTo>
                <a:lnTo>
                  <a:pt x="3632465" y="1023522"/>
                </a:lnTo>
                <a:lnTo>
                  <a:pt x="3649063" y="1018726"/>
                </a:lnTo>
                <a:cubicBezTo>
                  <a:pt x="3741849" y="989371"/>
                  <a:pt x="3810578" y="953657"/>
                  <a:pt x="3805954" y="917517"/>
                </a:cubicBezTo>
                <a:cubicBezTo>
                  <a:pt x="4031729" y="953901"/>
                  <a:pt x="4031729" y="953901"/>
                  <a:pt x="4020506" y="816231"/>
                </a:cubicBezTo>
                <a:cubicBezTo>
                  <a:pt x="4171643" y="865324"/>
                  <a:pt x="4206308" y="864422"/>
                  <a:pt x="4233682" y="799511"/>
                </a:cubicBezTo>
                <a:cubicBezTo>
                  <a:pt x="4260226" y="737017"/>
                  <a:pt x="4254728" y="668575"/>
                  <a:pt x="4306552" y="610207"/>
                </a:cubicBezTo>
                <a:cubicBezTo>
                  <a:pt x="4495313" y="657923"/>
                  <a:pt x="4699922" y="667347"/>
                  <a:pt x="4816604" y="773163"/>
                </a:cubicBezTo>
                <a:cubicBezTo>
                  <a:pt x="4834734" y="789836"/>
                  <a:pt x="4890507" y="799946"/>
                  <a:pt x="4916502" y="788104"/>
                </a:cubicBezTo>
                <a:cubicBezTo>
                  <a:pt x="5013526" y="746101"/>
                  <a:pt x="5238129" y="796871"/>
                  <a:pt x="5224415" y="674418"/>
                </a:cubicBezTo>
                <a:cubicBezTo>
                  <a:pt x="5223051" y="659300"/>
                  <a:pt x="5240524" y="644890"/>
                  <a:pt x="5274077" y="655978"/>
                </a:cubicBezTo>
                <a:cubicBezTo>
                  <a:pt x="5388582" y="694066"/>
                  <a:pt x="5367022" y="644784"/>
                  <a:pt x="5371217" y="614372"/>
                </a:cubicBezTo>
                <a:cubicBezTo>
                  <a:pt x="5375856" y="577567"/>
                  <a:pt x="5319010" y="537578"/>
                  <a:pt x="5364523" y="502501"/>
                </a:cubicBezTo>
                <a:cubicBezTo>
                  <a:pt x="5425408" y="508891"/>
                  <a:pt x="5433299" y="538191"/>
                  <a:pt x="5457871" y="558285"/>
                </a:cubicBezTo>
                <a:cubicBezTo>
                  <a:pt x="5530352" y="617005"/>
                  <a:pt x="5609566" y="664386"/>
                  <a:pt x="5750580" y="663503"/>
                </a:cubicBezTo>
                <a:cubicBezTo>
                  <a:pt x="5864519" y="662926"/>
                  <a:pt x="5966527" y="666650"/>
                  <a:pt x="5976618" y="582652"/>
                </a:cubicBezTo>
                <a:cubicBezTo>
                  <a:pt x="5978145" y="569455"/>
                  <a:pt x="5990792" y="562346"/>
                  <a:pt x="6009346" y="559470"/>
                </a:cubicBezTo>
                <a:cubicBezTo>
                  <a:pt x="6030639" y="568485"/>
                  <a:pt x="6052592" y="577083"/>
                  <a:pt x="6069735" y="587803"/>
                </a:cubicBezTo>
                <a:cubicBezTo>
                  <a:pt x="6126182" y="623812"/>
                  <a:pt x="6196945" y="634730"/>
                  <a:pt x="6270319" y="643982"/>
                </a:cubicBezTo>
                <a:cubicBezTo>
                  <a:pt x="6317101" y="649940"/>
                  <a:pt x="6363466" y="657107"/>
                  <a:pt x="6406781" y="672327"/>
                </a:cubicBezTo>
                <a:cubicBezTo>
                  <a:pt x="6433586" y="681598"/>
                  <a:pt x="6454928" y="693402"/>
                  <a:pt x="6469508" y="708574"/>
                </a:cubicBezTo>
                <a:cubicBezTo>
                  <a:pt x="6482729" y="721786"/>
                  <a:pt x="6496225" y="725422"/>
                  <a:pt x="6515869" y="715738"/>
                </a:cubicBezTo>
                <a:cubicBezTo>
                  <a:pt x="6572200" y="688353"/>
                  <a:pt x="6639257" y="676241"/>
                  <a:pt x="6725938" y="691128"/>
                </a:cubicBezTo>
                <a:cubicBezTo>
                  <a:pt x="6752109" y="695629"/>
                  <a:pt x="6772625" y="691505"/>
                  <a:pt x="6778240" y="678998"/>
                </a:cubicBezTo>
                <a:cubicBezTo>
                  <a:pt x="6784286" y="665981"/>
                  <a:pt x="6794269" y="655280"/>
                  <a:pt x="6806944" y="646178"/>
                </a:cubicBezTo>
                <a:lnTo>
                  <a:pt x="6830632" y="633915"/>
                </a:lnTo>
                <a:lnTo>
                  <a:pt x="6858072" y="646178"/>
                </a:lnTo>
                <a:cubicBezTo>
                  <a:pt x="6872754" y="655280"/>
                  <a:pt x="6884317" y="665981"/>
                  <a:pt x="6891322" y="678998"/>
                </a:cubicBezTo>
                <a:cubicBezTo>
                  <a:pt x="6897826" y="691505"/>
                  <a:pt x="6921592" y="695629"/>
                  <a:pt x="6951905" y="691128"/>
                </a:cubicBezTo>
                <a:cubicBezTo>
                  <a:pt x="7052317" y="676241"/>
                  <a:pt x="7129994" y="688353"/>
                  <a:pt x="7195246" y="715738"/>
                </a:cubicBezTo>
                <a:cubicBezTo>
                  <a:pt x="7217999" y="725422"/>
                  <a:pt x="7233634" y="721786"/>
                  <a:pt x="7248949" y="708574"/>
                </a:cubicBezTo>
                <a:cubicBezTo>
                  <a:pt x="7265838" y="693402"/>
                  <a:pt x="7290560" y="681598"/>
                  <a:pt x="7321609" y="672327"/>
                </a:cubicBezTo>
                <a:cubicBezTo>
                  <a:pt x="7371785" y="657107"/>
                  <a:pt x="7425493" y="649940"/>
                  <a:pt x="7479684" y="643982"/>
                </a:cubicBezTo>
                <a:cubicBezTo>
                  <a:pt x="7564679" y="634730"/>
                  <a:pt x="7646649" y="623812"/>
                  <a:pt x="7712035" y="587803"/>
                </a:cubicBezTo>
                <a:cubicBezTo>
                  <a:pt x="7731892" y="577083"/>
                  <a:pt x="7757322" y="568485"/>
                  <a:pt x="7781987" y="559470"/>
                </a:cubicBezTo>
                <a:cubicBezTo>
                  <a:pt x="7803481" y="562346"/>
                  <a:pt x="7818130" y="569455"/>
                  <a:pt x="7819900" y="582652"/>
                </a:cubicBezTo>
                <a:cubicBezTo>
                  <a:pt x="7831588" y="666650"/>
                  <a:pt x="7949751" y="662926"/>
                  <a:pt x="8081736" y="663503"/>
                </a:cubicBezTo>
                <a:cubicBezTo>
                  <a:pt x="8245081" y="664386"/>
                  <a:pt x="8336842" y="617005"/>
                  <a:pt x="8420801" y="558285"/>
                </a:cubicBezTo>
                <a:cubicBezTo>
                  <a:pt x="8449265" y="538191"/>
                  <a:pt x="8458404" y="508890"/>
                  <a:pt x="8528933" y="502501"/>
                </a:cubicBezTo>
                <a:cubicBezTo>
                  <a:pt x="8581654" y="537578"/>
                  <a:pt x="8515805" y="577567"/>
                  <a:pt x="8521178" y="614372"/>
                </a:cubicBezTo>
                <a:cubicBezTo>
                  <a:pt x="8526038" y="644784"/>
                  <a:pt x="8501063" y="694066"/>
                  <a:pt x="8633702" y="655978"/>
                </a:cubicBezTo>
                <a:cubicBezTo>
                  <a:pt x="8672570" y="644890"/>
                  <a:pt x="8692811" y="659300"/>
                  <a:pt x="8691231" y="674418"/>
                </a:cubicBezTo>
                <a:cubicBezTo>
                  <a:pt x="8675345" y="796871"/>
                  <a:pt x="8935518" y="746101"/>
                  <a:pt x="9047908" y="788104"/>
                </a:cubicBezTo>
                <a:cubicBezTo>
                  <a:pt x="9078021" y="799946"/>
                  <a:pt x="9142627" y="789836"/>
                  <a:pt x="9163628" y="773163"/>
                </a:cubicBezTo>
                <a:cubicBezTo>
                  <a:pt x="9298789" y="667347"/>
                  <a:pt x="9535801" y="657923"/>
                  <a:pt x="9754459" y="610207"/>
                </a:cubicBezTo>
                <a:cubicBezTo>
                  <a:pt x="9814490" y="668575"/>
                  <a:pt x="9808123" y="737017"/>
                  <a:pt x="9838868" y="799511"/>
                </a:cubicBezTo>
                <a:cubicBezTo>
                  <a:pt x="9870579" y="864422"/>
                  <a:pt x="9910733" y="865324"/>
                  <a:pt x="10085808" y="816231"/>
                </a:cubicBezTo>
                <a:cubicBezTo>
                  <a:pt x="10072804" y="953901"/>
                  <a:pt x="10072804" y="953901"/>
                  <a:pt x="10334338" y="917517"/>
                </a:cubicBezTo>
                <a:cubicBezTo>
                  <a:pt x="10328982" y="953657"/>
                  <a:pt x="10408594" y="989371"/>
                  <a:pt x="10516076" y="1018726"/>
                </a:cubicBezTo>
                <a:lnTo>
                  <a:pt x="10535302" y="1023522"/>
                </a:lnTo>
                <a:lnTo>
                  <a:pt x="10542819" y="1023458"/>
                </a:lnTo>
                <a:cubicBezTo>
                  <a:pt x="10579419" y="1025941"/>
                  <a:pt x="10603227" y="1033454"/>
                  <a:pt x="10623994" y="1041996"/>
                </a:cubicBezTo>
                <a:lnTo>
                  <a:pt x="10629774" y="1044511"/>
                </a:lnTo>
                <a:lnTo>
                  <a:pt x="10727305" y="1063419"/>
                </a:lnTo>
                <a:lnTo>
                  <a:pt x="10761785" y="1068017"/>
                </a:lnTo>
                <a:lnTo>
                  <a:pt x="10775688" y="1065268"/>
                </a:lnTo>
                <a:cubicBezTo>
                  <a:pt x="10790070" y="1060209"/>
                  <a:pt x="10805275" y="1052670"/>
                  <a:pt x="10821837" y="1042232"/>
                </a:cubicBezTo>
                <a:cubicBezTo>
                  <a:pt x="10987041" y="937564"/>
                  <a:pt x="11011156" y="925596"/>
                  <a:pt x="11122438" y="1004583"/>
                </a:cubicBezTo>
                <a:lnTo>
                  <a:pt x="11171433" y="1040550"/>
                </a:lnTo>
                <a:lnTo>
                  <a:pt x="11183724" y="1045316"/>
                </a:lnTo>
                <a:lnTo>
                  <a:pt x="11199690" y="1048085"/>
                </a:lnTo>
                <a:cubicBezTo>
                  <a:pt x="11210452" y="1048499"/>
                  <a:pt x="11222752" y="1048442"/>
                  <a:pt x="11232475" y="1049340"/>
                </a:cubicBezTo>
                <a:cubicBezTo>
                  <a:pt x="11272445" y="1020057"/>
                  <a:pt x="11206789" y="982961"/>
                  <a:pt x="11302451" y="949091"/>
                </a:cubicBezTo>
                <a:lnTo>
                  <a:pt x="11484849" y="1057667"/>
                </a:lnTo>
                <a:lnTo>
                  <a:pt x="11512818" y="1048926"/>
                </a:lnTo>
                <a:cubicBezTo>
                  <a:pt x="11553007" y="1039695"/>
                  <a:pt x="11597385" y="1034194"/>
                  <a:pt x="11642481" y="1029355"/>
                </a:cubicBezTo>
                <a:lnTo>
                  <a:pt x="11714551" y="1020966"/>
                </a:lnTo>
                <a:lnTo>
                  <a:pt x="11714551" y="1022389"/>
                </a:lnTo>
                <a:lnTo>
                  <a:pt x="11728519" y="1020975"/>
                </a:lnTo>
                <a:lnTo>
                  <a:pt x="11741691" y="1019651"/>
                </a:lnTo>
                <a:lnTo>
                  <a:pt x="11743999" y="1019424"/>
                </a:lnTo>
                <a:cubicBezTo>
                  <a:pt x="11745037" y="1019320"/>
                  <a:pt x="11744948" y="1019326"/>
                  <a:pt x="11742709" y="1019549"/>
                </a:cubicBezTo>
                <a:lnTo>
                  <a:pt x="11741691" y="1019651"/>
                </a:lnTo>
                <a:lnTo>
                  <a:pt x="11738529" y="1019963"/>
                </a:lnTo>
                <a:cubicBezTo>
                  <a:pt x="11729455" y="1020837"/>
                  <a:pt x="11718720" y="1021778"/>
                  <a:pt x="11771791" y="1015977"/>
                </a:cubicBezTo>
                <a:cubicBezTo>
                  <a:pt x="11774317" y="1015701"/>
                  <a:pt x="11812546" y="1011974"/>
                  <a:pt x="11834157" y="1009499"/>
                </a:cubicBezTo>
                <a:lnTo>
                  <a:pt x="11843354" y="1008273"/>
                </a:lnTo>
                <a:lnTo>
                  <a:pt x="11843354" y="1000151"/>
                </a:lnTo>
                <a:lnTo>
                  <a:pt x="11893955" y="983740"/>
                </a:lnTo>
                <a:cubicBezTo>
                  <a:pt x="11928061" y="969285"/>
                  <a:pt x="11955951" y="949359"/>
                  <a:pt x="11974160" y="920897"/>
                </a:cubicBezTo>
                <a:cubicBezTo>
                  <a:pt x="12002698" y="876981"/>
                  <a:pt x="12076554" y="851353"/>
                  <a:pt x="12143531" y="823664"/>
                </a:cubicBezTo>
                <a:lnTo>
                  <a:pt x="12192000" y="801163"/>
                </a:lnTo>
                <a:lnTo>
                  <a:pt x="12192000" y="2515690"/>
                </a:lnTo>
                <a:lnTo>
                  <a:pt x="0" y="2515690"/>
                </a:lnTo>
                <a:close/>
              </a:path>
            </a:pathLst>
          </a:custGeom>
          <a:solidFill>
            <a:schemeClr val="bg2">
              <a:alpha val="50000"/>
            </a:schemeClr>
          </a:solidFill>
          <a:ln w="32707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" name="Virsraksts 1">
            <a:extLst>
              <a:ext uri="{FF2B5EF4-FFF2-40B4-BE49-F238E27FC236}">
                <a16:creationId xmlns:a16="http://schemas.microsoft.com/office/drawing/2014/main" id="{9AF51C80-AD79-F218-DE52-8CB306FF15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13565" y="20974"/>
            <a:ext cx="10515600" cy="1390957"/>
          </a:xfrm>
        </p:spPr>
        <p:txBody>
          <a:bodyPr>
            <a:normAutofit/>
          </a:bodyPr>
          <a:lstStyle/>
          <a:p>
            <a:pPr algn="ctr"/>
            <a:r>
              <a:rPr lang="lv-LV" b="1" dirty="0"/>
              <a:t>Galvenie zinātnieka atalgojumu avoti šajā gadā</a:t>
            </a:r>
          </a:p>
        </p:txBody>
      </p:sp>
      <p:graphicFrame>
        <p:nvGraphicFramePr>
          <p:cNvPr id="30" name="Chart 1">
            <a:extLst>
              <a:ext uri="{FF2B5EF4-FFF2-40B4-BE49-F238E27FC236}">
                <a16:creationId xmlns:a16="http://schemas.microsoft.com/office/drawing/2014/main" id="{0B00E1F5-1F14-DBEF-8F8A-10CB1A74747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72771364"/>
              </p:ext>
            </p:extLst>
          </p:nvPr>
        </p:nvGraphicFramePr>
        <p:xfrm>
          <a:off x="353778" y="1130123"/>
          <a:ext cx="11671208" cy="570690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55547147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>
            <a:extLst>
              <a:ext uri="{FF2B5EF4-FFF2-40B4-BE49-F238E27FC236}">
                <a16:creationId xmlns:a16="http://schemas.microsoft.com/office/drawing/2014/main" id="{84F2DA40-8FF9-0111-5675-3989F101CD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9610" y="206520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lv-LV" sz="4000" b="1" dirty="0"/>
              <a:t>Respondentu vērtējums par apgalvojumiem, kas saistīti ar darba samaksu</a:t>
            </a:r>
          </a:p>
        </p:txBody>
      </p:sp>
      <p:graphicFrame>
        <p:nvGraphicFramePr>
          <p:cNvPr id="4" name="Chart 1">
            <a:extLst>
              <a:ext uri="{FF2B5EF4-FFF2-40B4-BE49-F238E27FC236}">
                <a16:creationId xmlns:a16="http://schemas.microsoft.com/office/drawing/2014/main" id="{93A0BB9F-9726-72E5-0FEB-32151D674B9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99545911"/>
              </p:ext>
            </p:extLst>
          </p:nvPr>
        </p:nvGraphicFramePr>
        <p:xfrm>
          <a:off x="0" y="1352811"/>
          <a:ext cx="12075090" cy="529866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01386526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>
            <a:extLst>
              <a:ext uri="{FF2B5EF4-FFF2-40B4-BE49-F238E27FC236}">
                <a16:creationId xmlns:a16="http://schemas.microsoft.com/office/drawing/2014/main" id="{6C0EFE7B-B37F-34B9-FE13-13F3BF5E4F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3943" y="71120"/>
            <a:ext cx="10890337" cy="1325563"/>
          </a:xfrm>
        </p:spPr>
        <p:txBody>
          <a:bodyPr>
            <a:normAutofit/>
          </a:bodyPr>
          <a:lstStyle/>
          <a:p>
            <a:pPr algn="ctr"/>
            <a:r>
              <a:rPr kumimoji="0" lang="lv-LV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j-ea"/>
                <a:cs typeface="+mj-cs"/>
              </a:rPr>
              <a:t>Respondentu vērtējums par apgalvojumiem, kas saistīti ar darba samaksu</a:t>
            </a:r>
            <a:r>
              <a:rPr lang="lv-LV" sz="4000" b="1" dirty="0"/>
              <a:t> </a:t>
            </a:r>
          </a:p>
        </p:txBody>
      </p:sp>
      <p:sp>
        <p:nvSpPr>
          <p:cNvPr id="3" name="Satura vietturis 2">
            <a:extLst>
              <a:ext uri="{FF2B5EF4-FFF2-40B4-BE49-F238E27FC236}">
                <a16:creationId xmlns:a16="http://schemas.microsoft.com/office/drawing/2014/main" id="{CC16B70C-6B24-CD91-FFB9-046E8672A05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2943" y="1396683"/>
            <a:ext cx="11724362" cy="5390197"/>
          </a:xfrm>
        </p:spPr>
        <p:txBody>
          <a:bodyPr>
            <a:normAutofit fontScale="92500" lnSpcReduction="20000"/>
          </a:bodyPr>
          <a:lstStyle/>
          <a:p>
            <a:pPr marR="0" lvl="0" algn="just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lv-LV" sz="2600" dirty="0">
                <a:solidFill>
                  <a:prstClr val="black"/>
                </a:solidFill>
                <a:latin typeface="Calibri" panose="020F0502020204030204"/>
              </a:rPr>
              <a:t>Ievērojams pārsvars - </a:t>
            </a:r>
            <a:r>
              <a:rPr kumimoji="0" lang="lv-LV" sz="2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89% </a:t>
            </a:r>
            <a:r>
              <a:rPr kumimoji="0" lang="lv-LV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respondentu apgalvo, ka pašreizējais bāzes finansējums ir nepietiekams zinātnieka mērķu un uzdevumu veikšanai;</a:t>
            </a:r>
          </a:p>
          <a:p>
            <a:pPr marR="0" lvl="0" algn="just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lv-LV" sz="2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228600" marR="0" lvl="0" indent="-228600" algn="just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lv-LV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Ievērojams pārsvars </a:t>
            </a:r>
            <a:r>
              <a:rPr kumimoji="0" lang="lv-LV" sz="2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- 93% </a:t>
            </a:r>
            <a:r>
              <a:rPr kumimoji="0" lang="lv-LV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respondentu, uzskata, ka zinātnieka minimālā mēneša darba alga pilnas slodzes darbā nedrīkst būt zemāka par vidējo sabiedriskajā sektorā strādājošo darba algu; </a:t>
            </a:r>
          </a:p>
          <a:p>
            <a:pPr marL="228600" marR="0" lvl="0" indent="-228600" algn="just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lv-LV" sz="2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R="0" lvl="0" algn="just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lv-LV" sz="2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48%</a:t>
            </a:r>
            <a:r>
              <a:rPr kumimoji="0" lang="lv-LV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respondentu uzskata, ka vidējais zinātnieka atalgojums viņu darba vietā par to pašu amata kategoriju atšķiras no citiem institūtiem/augstskolām.</a:t>
            </a:r>
            <a:r>
              <a:rPr kumimoji="0" lang="lv-LV" sz="2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42%</a:t>
            </a:r>
            <a:r>
              <a:rPr kumimoji="0" lang="lv-LV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respondentu par to nav interesējušies/nav informācijas;</a:t>
            </a:r>
          </a:p>
          <a:p>
            <a:pPr marR="0" lvl="0" algn="just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lv-LV" sz="2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R="0" lvl="0" algn="just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lv-LV" sz="2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66%</a:t>
            </a:r>
            <a:r>
              <a:rPr kumimoji="0" lang="lv-LV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respondentu nepiekrīt, ka par visiem zinātnieka veicamajiem pienākumiem, atbilstoši slodzei, tiek samaksāts; </a:t>
            </a:r>
          </a:p>
          <a:p>
            <a:pPr marR="0" lvl="0" algn="just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lv-LV" sz="2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R="0" lvl="0" algn="just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lv-LV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Kopumā, </a:t>
            </a:r>
            <a:r>
              <a:rPr kumimoji="0" lang="lv-LV" sz="2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77%</a:t>
            </a:r>
            <a:r>
              <a:rPr kumimoji="0" lang="lv-LV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uzskata, ka zinātnieka darbs netiek pilnībā</a:t>
            </a:r>
            <a:r>
              <a:rPr lang="lv-LV" sz="2600" dirty="0">
                <a:solidFill>
                  <a:prstClr val="black"/>
                </a:solidFill>
                <a:latin typeface="Calibri" panose="020F0502020204030204"/>
              </a:rPr>
              <a:t> </a:t>
            </a:r>
            <a:r>
              <a:rPr kumimoji="0" lang="lv-LV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apmaksāts. </a:t>
            </a:r>
          </a:p>
        </p:txBody>
      </p:sp>
    </p:spTree>
    <p:extLst>
      <p:ext uri="{BB962C8B-B14F-4D97-AF65-F5344CB8AC3E}">
        <p14:creationId xmlns:p14="http://schemas.microsoft.com/office/powerpoint/2010/main" val="291481496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6" name="Rectangle 9">
            <a:extLst>
              <a:ext uri="{FF2B5EF4-FFF2-40B4-BE49-F238E27FC236}">
                <a16:creationId xmlns:a16="http://schemas.microsoft.com/office/drawing/2014/main" id="{6C4028FD-8BAA-4A19-BFDE-594D991B75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Virsraksts 1">
            <a:extLst>
              <a:ext uri="{FF2B5EF4-FFF2-40B4-BE49-F238E27FC236}">
                <a16:creationId xmlns:a16="http://schemas.microsoft.com/office/drawing/2014/main" id="{73E3EA16-7AAC-AF58-8E10-76B41EBE05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13564" y="345966"/>
            <a:ext cx="10515600" cy="1133693"/>
          </a:xfrm>
        </p:spPr>
        <p:txBody>
          <a:bodyPr>
            <a:noAutofit/>
          </a:bodyPr>
          <a:lstStyle/>
          <a:p>
            <a:pPr algn="ctr"/>
            <a:r>
              <a:rPr lang="lv-LV" sz="4000" b="1" dirty="0"/>
              <a:t>Respondentu vērtējums par apgalvojumiem, kas saistīti ar darba </a:t>
            </a:r>
            <a:r>
              <a:rPr lang="en-US" sz="4000" b="1" dirty="0" err="1"/>
              <a:t>slodz</a:t>
            </a:r>
            <a:r>
              <a:rPr lang="lv-LV" sz="4000" b="1" dirty="0"/>
              <a:t>i</a:t>
            </a:r>
          </a:p>
        </p:txBody>
      </p:sp>
      <p:graphicFrame>
        <p:nvGraphicFramePr>
          <p:cNvPr id="17" name="Chart 1">
            <a:extLst>
              <a:ext uri="{FF2B5EF4-FFF2-40B4-BE49-F238E27FC236}">
                <a16:creationId xmlns:a16="http://schemas.microsoft.com/office/drawing/2014/main" id="{5FB029ED-4E2E-8157-3271-C2D7B48093C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69074363"/>
              </p:ext>
            </p:extLst>
          </p:nvPr>
        </p:nvGraphicFramePr>
        <p:xfrm>
          <a:off x="350729" y="1479659"/>
          <a:ext cx="11461315" cy="503237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62231652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>
            <a:extLst>
              <a:ext uri="{FF2B5EF4-FFF2-40B4-BE49-F238E27FC236}">
                <a16:creationId xmlns:a16="http://schemas.microsoft.com/office/drawing/2014/main" id="{3AB55AE5-CEF9-F943-1CB1-9CF4668D45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27130"/>
            <a:ext cx="10515600" cy="1325563"/>
          </a:xfrm>
        </p:spPr>
        <p:txBody>
          <a:bodyPr/>
          <a:lstStyle/>
          <a:p>
            <a:pPr algn="ctr"/>
            <a:r>
              <a:rPr lang="lv-LV" sz="4400" b="1" dirty="0"/>
              <a:t>Respondentu vērtējums par apgalvojumiem, kas saistīti ar darba </a:t>
            </a:r>
            <a:r>
              <a:rPr lang="en-US" sz="4400" b="1" dirty="0" err="1"/>
              <a:t>slodz</a:t>
            </a:r>
            <a:r>
              <a:rPr lang="lv-LV" sz="4400" b="1" dirty="0"/>
              <a:t>i</a:t>
            </a:r>
            <a:endParaRPr lang="lv-LV" b="1" dirty="0"/>
          </a:p>
        </p:txBody>
      </p:sp>
      <p:sp>
        <p:nvSpPr>
          <p:cNvPr id="3" name="Satura vietturis 2">
            <a:extLst>
              <a:ext uri="{FF2B5EF4-FFF2-40B4-BE49-F238E27FC236}">
                <a16:creationId xmlns:a16="http://schemas.microsoft.com/office/drawing/2014/main" id="{3A351E40-9F8C-2C3B-2D27-3DF4B809F50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5134" y="1853852"/>
            <a:ext cx="11661731" cy="4636262"/>
          </a:xfrm>
        </p:spPr>
        <p:txBody>
          <a:bodyPr>
            <a:normAutofit/>
          </a:bodyPr>
          <a:lstStyle/>
          <a:p>
            <a:pPr algn="just"/>
            <a:r>
              <a:rPr lang="lv-LV" b="1" dirty="0"/>
              <a:t>59% </a:t>
            </a:r>
            <a:r>
              <a:rPr lang="lv-LV" dirty="0"/>
              <a:t>respondentu nav apmierināti, bet </a:t>
            </a:r>
            <a:r>
              <a:rPr lang="lv-LV" b="1" dirty="0"/>
              <a:t>39% </a:t>
            </a:r>
            <a:r>
              <a:rPr lang="lv-LV" dirty="0"/>
              <a:t>- apmierināti  ar savu pašreizējo noslodzi (darba slodzi) savā zinātniskajā amatā; </a:t>
            </a:r>
          </a:p>
          <a:p>
            <a:pPr algn="just"/>
            <a:r>
              <a:rPr lang="lv-LV" dirty="0"/>
              <a:t>Lielākā daļa respondentu - </a:t>
            </a:r>
            <a:r>
              <a:rPr lang="lv-LV" b="1" dirty="0"/>
              <a:t>65%</a:t>
            </a:r>
            <a:r>
              <a:rPr lang="lv-LV" dirty="0"/>
              <a:t>, neuzņemtos lielāku zinātniskā darba slodzi;</a:t>
            </a:r>
          </a:p>
          <a:p>
            <a:pPr algn="just"/>
            <a:r>
              <a:rPr lang="lv-LV" b="1" dirty="0"/>
              <a:t>52%</a:t>
            </a:r>
            <a:r>
              <a:rPr lang="lv-LV" dirty="0"/>
              <a:t> atzīst, ka esošās darba slodzes ietvaros ir pārslogoti, un ar pūlēm spēj veikt savus pienākums;</a:t>
            </a:r>
          </a:p>
          <a:p>
            <a:pPr algn="just"/>
            <a:r>
              <a:rPr lang="lv-LV" b="1" dirty="0"/>
              <a:t>68% </a:t>
            </a:r>
            <a:r>
              <a:rPr lang="lv-LV" dirty="0"/>
              <a:t>respondentu uzskata, ka viņu zinātniskā darba slodze nav sabalansēta. Zinātniskās slodzes veidošanās principi vairākumam </a:t>
            </a:r>
            <a:r>
              <a:rPr lang="lv-LV" b="1" dirty="0"/>
              <a:t>(55%) </a:t>
            </a:r>
            <a:r>
              <a:rPr lang="lv-LV" dirty="0"/>
              <a:t>nav saprotami/nav pieejama informācija.</a:t>
            </a:r>
          </a:p>
          <a:p>
            <a:pPr marL="0" indent="0">
              <a:buNone/>
            </a:pPr>
            <a:endParaRPr lang="lv-LV" dirty="0"/>
          </a:p>
        </p:txBody>
      </p:sp>
    </p:spTree>
    <p:extLst>
      <p:ext uri="{BB962C8B-B14F-4D97-AF65-F5344CB8AC3E}">
        <p14:creationId xmlns:p14="http://schemas.microsoft.com/office/powerpoint/2010/main" val="290843187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>
            <a:extLst>
              <a:ext uri="{FF2B5EF4-FFF2-40B4-BE49-F238E27FC236}">
                <a16:creationId xmlns:a16="http://schemas.microsoft.com/office/drawing/2014/main" id="{79D19FB0-4BCE-5D9C-6D41-65356BE125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02613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lv-LV" sz="4000" b="1" dirty="0"/>
              <a:t>Respondentu vērtējums par darba slodzes un samaksas aspektiem  </a:t>
            </a:r>
          </a:p>
        </p:txBody>
      </p:sp>
      <p:sp>
        <p:nvSpPr>
          <p:cNvPr id="3" name="Satura vietturis 2">
            <a:extLst>
              <a:ext uri="{FF2B5EF4-FFF2-40B4-BE49-F238E27FC236}">
                <a16:creationId xmlns:a16="http://schemas.microsoft.com/office/drawing/2014/main" id="{812A0ABA-F5F4-7BD6-FDD0-9027C7458E2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lv-LV"/>
          </a:p>
        </p:txBody>
      </p:sp>
      <p:graphicFrame>
        <p:nvGraphicFramePr>
          <p:cNvPr id="4" name="Chart 1">
            <a:extLst>
              <a:ext uri="{FF2B5EF4-FFF2-40B4-BE49-F238E27FC236}">
                <a16:creationId xmlns:a16="http://schemas.microsoft.com/office/drawing/2014/main" id="{269D5D0B-5E99-96A2-6719-7D5E354A7ED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7328278"/>
              </p:ext>
            </p:extLst>
          </p:nvPr>
        </p:nvGraphicFramePr>
        <p:xfrm>
          <a:off x="212942" y="1528176"/>
          <a:ext cx="11874674" cy="532982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77103358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>
            <a:extLst>
              <a:ext uri="{FF2B5EF4-FFF2-40B4-BE49-F238E27FC236}">
                <a16:creationId xmlns:a16="http://schemas.microsoft.com/office/drawing/2014/main" id="{809A765E-1DBD-2707-F7AC-33B6134489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kumimoji="0" lang="lv-LV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  <a:t>Respondentu vērtējums par darba slodzes un samaksas aspektiem </a:t>
            </a:r>
            <a:endParaRPr lang="lv-LV" b="1" dirty="0"/>
          </a:p>
        </p:txBody>
      </p:sp>
      <p:sp>
        <p:nvSpPr>
          <p:cNvPr id="3" name="Satura vietturis 2">
            <a:extLst>
              <a:ext uri="{FF2B5EF4-FFF2-40B4-BE49-F238E27FC236}">
                <a16:creationId xmlns:a16="http://schemas.microsoft.com/office/drawing/2014/main" id="{ECF6BBDA-C4DB-BC29-3AFA-A42D1E3B94D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307" y="1825625"/>
            <a:ext cx="11436263" cy="4351338"/>
          </a:xfrm>
        </p:spPr>
        <p:txBody>
          <a:bodyPr/>
          <a:lstStyle/>
          <a:p>
            <a:pPr algn="just"/>
            <a:r>
              <a:rPr lang="lv-LV" sz="3200" b="1" dirty="0"/>
              <a:t>90% </a:t>
            </a:r>
            <a:r>
              <a:rPr lang="lv-LV" sz="3200" dirty="0"/>
              <a:t>respondentu piekrīt, ka nav zināms, vai viņu darba samaksa tiks palielināta nākošajā gadā;</a:t>
            </a:r>
          </a:p>
          <a:p>
            <a:pPr algn="just"/>
            <a:endParaRPr lang="lv-LV" sz="3200" dirty="0"/>
          </a:p>
          <a:p>
            <a:pPr algn="just"/>
            <a:r>
              <a:rPr lang="lv-LV" sz="3200" b="1" dirty="0"/>
              <a:t>79% </a:t>
            </a:r>
            <a:r>
              <a:rPr lang="lv-LV" sz="3200" dirty="0"/>
              <a:t>respondentu apgalvo, ka nav zināms, cik liela pēc apjoma būs darba slodze nākošajā gadā;</a:t>
            </a:r>
          </a:p>
          <a:p>
            <a:pPr algn="just"/>
            <a:endParaRPr lang="lv-LV" sz="3200" dirty="0"/>
          </a:p>
          <a:p>
            <a:pPr algn="just"/>
            <a:r>
              <a:rPr lang="lv-LV" sz="3200" b="1" dirty="0"/>
              <a:t>69% </a:t>
            </a:r>
            <a:r>
              <a:rPr lang="lv-LV" sz="3200" dirty="0"/>
              <a:t>respondentu piekrīt, ka katru nedēļu strādā vairāk h nekā paredzēts darba līgumā. </a:t>
            </a:r>
          </a:p>
          <a:p>
            <a:endParaRPr lang="lv-LV" dirty="0"/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633C5F1B-9937-8D1B-F8ED-85B296A14F2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724" y="146360"/>
            <a:ext cx="1236036" cy="11067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316669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>
            <a:extLst>
              <a:ext uri="{FF2B5EF4-FFF2-40B4-BE49-F238E27FC236}">
                <a16:creationId xmlns:a16="http://schemas.microsoft.com/office/drawing/2014/main" id="{9F3722FF-F9AF-9E71-44C6-FFF42BEB7D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960" y="268495"/>
            <a:ext cx="11756407" cy="1325563"/>
          </a:xfrm>
        </p:spPr>
        <p:txBody>
          <a:bodyPr>
            <a:normAutofit/>
          </a:bodyPr>
          <a:lstStyle/>
          <a:p>
            <a:pPr algn="ctr"/>
            <a:r>
              <a:rPr lang="lv-LV" sz="4000" b="1" dirty="0"/>
              <a:t>Respondentu vērtējums - kādus vispārīgus pienākumus veic zinātnieks?</a:t>
            </a:r>
          </a:p>
        </p:txBody>
      </p:sp>
      <p:sp>
        <p:nvSpPr>
          <p:cNvPr id="3" name="Satura vietturis 2">
            <a:extLst>
              <a:ext uri="{FF2B5EF4-FFF2-40B4-BE49-F238E27FC236}">
                <a16:creationId xmlns:a16="http://schemas.microsoft.com/office/drawing/2014/main" id="{C792B60D-DB09-623A-0951-C61B0235FED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lv-LV" dirty="0"/>
          </a:p>
        </p:txBody>
      </p:sp>
      <p:graphicFrame>
        <p:nvGraphicFramePr>
          <p:cNvPr id="4" name="Chart 1">
            <a:extLst>
              <a:ext uri="{FF2B5EF4-FFF2-40B4-BE49-F238E27FC236}">
                <a16:creationId xmlns:a16="http://schemas.microsoft.com/office/drawing/2014/main" id="{6F08AAA0-A92A-9AE9-B5A3-6E2DF437735C}"/>
              </a:ext>
            </a:extLst>
          </p:cNvPr>
          <p:cNvGraphicFramePr>
            <a:graphicFrameLocks noGrp="1"/>
          </p:cNvGraphicFramePr>
          <p:nvPr/>
        </p:nvGraphicFramePr>
        <p:xfrm>
          <a:off x="217796" y="1929007"/>
          <a:ext cx="11756408" cy="477241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161982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>
            <a:extLst>
              <a:ext uri="{FF2B5EF4-FFF2-40B4-BE49-F238E27FC236}">
                <a16:creationId xmlns:a16="http://schemas.microsoft.com/office/drawing/2014/main" id="{1867E27E-0487-CC78-75BE-506AF2B5ED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78004"/>
            <a:ext cx="10515600" cy="1325563"/>
          </a:xfrm>
        </p:spPr>
        <p:txBody>
          <a:bodyPr/>
          <a:lstStyle/>
          <a:p>
            <a:pPr algn="ctr"/>
            <a:r>
              <a:rPr lang="lv-LV" b="1" dirty="0"/>
              <a:t>Citi rezultāti par zinātnieka darba vidi ietekmējošu faktoru vērtējumu</a:t>
            </a:r>
          </a:p>
        </p:txBody>
      </p:sp>
      <p:sp>
        <p:nvSpPr>
          <p:cNvPr id="3" name="Satura vietturis 2">
            <a:extLst>
              <a:ext uri="{FF2B5EF4-FFF2-40B4-BE49-F238E27FC236}">
                <a16:creationId xmlns:a16="http://schemas.microsoft.com/office/drawing/2014/main" id="{26DDF5B7-18D6-B008-0AD6-C1BCC2AE79A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83922" y="1403567"/>
            <a:ext cx="11624153" cy="4954371"/>
          </a:xfrm>
        </p:spPr>
        <p:txBody>
          <a:bodyPr>
            <a:normAutofit fontScale="85000" lnSpcReduction="10000"/>
          </a:bodyPr>
          <a:lstStyle/>
          <a:p>
            <a:pPr algn="just"/>
            <a:r>
              <a:rPr lang="lv-LV" b="1" dirty="0"/>
              <a:t>64% </a:t>
            </a:r>
            <a:r>
              <a:rPr lang="lv-LV" dirty="0"/>
              <a:t>pozitīvi vērtē  sadarbību ar vadību zinātniskajā institūtā/augstskolā, kurā strādā, un vērā ņemams vairākums – </a:t>
            </a:r>
            <a:r>
              <a:rPr lang="lv-LV" b="1" dirty="0"/>
              <a:t>70% </a:t>
            </a:r>
            <a:r>
              <a:rPr lang="lv-LV" dirty="0"/>
              <a:t>uzskata, ka var brīvi paust viedokli par ar darbu saistītajiem jautājumiem;</a:t>
            </a:r>
          </a:p>
          <a:p>
            <a:pPr algn="just"/>
            <a:endParaRPr lang="lv-LV" dirty="0"/>
          </a:p>
          <a:p>
            <a:pPr algn="just"/>
            <a:r>
              <a:rPr lang="lv-LV" dirty="0"/>
              <a:t>Līdzīgs procentuālais sadalījums jautājumā par lēmumu pieņemšanas procesa atklātumu institūcijās – </a:t>
            </a:r>
            <a:r>
              <a:rPr lang="lv-LV" b="1" dirty="0"/>
              <a:t>44% </a:t>
            </a:r>
            <a:r>
              <a:rPr lang="lv-LV" dirty="0"/>
              <a:t>uzskata, ka tas ir atklāts, bet </a:t>
            </a:r>
            <a:r>
              <a:rPr lang="lv-LV" b="1" dirty="0"/>
              <a:t>47%, </a:t>
            </a:r>
            <a:r>
              <a:rPr lang="lv-LV" dirty="0"/>
              <a:t>ka tas nav pietiekoši atklāts;</a:t>
            </a:r>
          </a:p>
          <a:p>
            <a:pPr algn="just"/>
            <a:endParaRPr lang="lv-LV" dirty="0"/>
          </a:p>
          <a:p>
            <a:pPr algn="just"/>
            <a:r>
              <a:rPr lang="lv-LV" dirty="0"/>
              <a:t>Vairākums respondentu </a:t>
            </a:r>
            <a:r>
              <a:rPr lang="lv-LV" b="1" dirty="0"/>
              <a:t>(53%) </a:t>
            </a:r>
            <a:r>
              <a:rPr lang="lv-LV" dirty="0"/>
              <a:t>saskata  zinātnieka karjeras izaugsmes iespējas, savukārt, liels īpatsvars - </a:t>
            </a:r>
            <a:r>
              <a:rPr lang="lv-LV" b="1" dirty="0"/>
              <a:t>41% </a:t>
            </a:r>
            <a:r>
              <a:rPr lang="lv-LV" dirty="0"/>
              <a:t>respondentu, karjeras iespējas nesaskata;</a:t>
            </a:r>
          </a:p>
          <a:p>
            <a:pPr algn="just"/>
            <a:endParaRPr lang="lv-LV" dirty="0"/>
          </a:p>
          <a:p>
            <a:pPr algn="just"/>
            <a:r>
              <a:rPr lang="lv-LV" dirty="0"/>
              <a:t>Diemžēl ievērojams pārsvars – </a:t>
            </a:r>
            <a:r>
              <a:rPr lang="lv-LV" b="1" dirty="0"/>
              <a:t>68%</a:t>
            </a:r>
            <a:r>
              <a:rPr lang="lv-LV" dirty="0"/>
              <a:t>, pēdējos piecos gados ir apsvēruši iespēju pamest zinātnieka darbu. Respondenti ar samērā līdzīgu procentuālo sadalījumu uzskata, ka viegli varētu atrast darbu/neatrast darbu akadēmiskajā/zinātniskajā  sektorā  ārzemēs </a:t>
            </a:r>
            <a:r>
              <a:rPr lang="lv-LV" b="1" dirty="0"/>
              <a:t>(35%/30%), </a:t>
            </a:r>
            <a:r>
              <a:rPr lang="lv-LV" dirty="0"/>
              <a:t>taču tik pat liels īpatsvars </a:t>
            </a:r>
            <a:r>
              <a:rPr lang="lv-LV" b="1" dirty="0"/>
              <a:t>(35%) </a:t>
            </a:r>
            <a:r>
              <a:rPr lang="lv-LV" dirty="0"/>
              <a:t>nevar atbildēt uz šo jautājumu.</a:t>
            </a:r>
          </a:p>
          <a:p>
            <a:endParaRPr lang="lv-LV" dirty="0"/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14EC8BA2-839F-974C-2372-255F59BF789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786" y="78004"/>
            <a:ext cx="1346894" cy="12060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506180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>
            <a:extLst>
              <a:ext uri="{FF2B5EF4-FFF2-40B4-BE49-F238E27FC236}">
                <a16:creationId xmlns:a16="http://schemas.microsoft.com/office/drawing/2014/main" id="{7E8AB290-B307-4A2F-58D7-C897B4DB02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20159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lv-LV" sz="4000" b="1" dirty="0"/>
              <a:t>Demogrāfiskie dati </a:t>
            </a:r>
          </a:p>
        </p:txBody>
      </p:sp>
      <p:sp>
        <p:nvSpPr>
          <p:cNvPr id="3" name="Satura vietturis 2">
            <a:extLst>
              <a:ext uri="{FF2B5EF4-FFF2-40B4-BE49-F238E27FC236}">
                <a16:creationId xmlns:a16="http://schemas.microsoft.com/office/drawing/2014/main" id="{36AEC554-BE0F-82CF-075F-FC2917E5A75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40180"/>
            <a:ext cx="10515600" cy="4736783"/>
          </a:xfrm>
        </p:spPr>
        <p:txBody>
          <a:bodyPr>
            <a:normAutofit fontScale="92500" lnSpcReduction="10000"/>
          </a:bodyPr>
          <a:lstStyle/>
          <a:p>
            <a:pPr algn="just"/>
            <a:r>
              <a:rPr lang="lv-LV" dirty="0"/>
              <a:t>Latvijā apm. </a:t>
            </a:r>
            <a:r>
              <a:rPr lang="lv-LV" b="1" dirty="0"/>
              <a:t>8000</a:t>
            </a:r>
            <a:r>
              <a:rPr lang="lv-LV" dirty="0"/>
              <a:t> personas ir nodarbinātas zinātnē, puse no tiem uz nepilnu darba laiku, otra puse – uz pilnu slodzi (LZA dati, 2023); </a:t>
            </a:r>
          </a:p>
          <a:p>
            <a:pPr algn="just"/>
            <a:endParaRPr lang="lv-LV" dirty="0"/>
          </a:p>
          <a:p>
            <a:pPr algn="just"/>
            <a:r>
              <a:rPr lang="lv-LV" b="1" dirty="0"/>
              <a:t>8355</a:t>
            </a:r>
            <a:r>
              <a:rPr lang="lv-LV" dirty="0"/>
              <a:t> (4212 vīrieši, 4143 sievietes) - pētnieki (zinātnieki, profesionāļi, kā arī projektu vadītāji) (CSP, 2021); </a:t>
            </a:r>
          </a:p>
          <a:p>
            <a:pPr algn="just"/>
            <a:endParaRPr lang="lv-LV" dirty="0"/>
          </a:p>
          <a:p>
            <a:pPr algn="just"/>
            <a:r>
              <a:rPr lang="lv-LV" dirty="0"/>
              <a:t>Uz aptaujas jautājumiem atbildējuši </a:t>
            </a:r>
            <a:r>
              <a:rPr lang="lv-LV" b="1" dirty="0"/>
              <a:t>n=607 </a:t>
            </a:r>
            <a:r>
              <a:rPr lang="lv-LV" dirty="0"/>
              <a:t>(60% sievietes, 40% vīrieši) no zinātniskajiem institūtiem un augstskolām Latvijā (Rīga, Pierīga visvairāk - 69%, pārējie - Latgale, Zemgale, Kurzeme, Vidzeme);</a:t>
            </a:r>
          </a:p>
          <a:p>
            <a:pPr algn="just"/>
            <a:endParaRPr lang="lv-LV" dirty="0"/>
          </a:p>
          <a:p>
            <a:pPr algn="just"/>
            <a:r>
              <a:rPr lang="lv-LV" dirty="0"/>
              <a:t>Visvairāk atbildējuši zinātnē nodarbinātie vecumā no 30-49 (51%), un vecumā no 50-69 (34%);</a:t>
            </a:r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02385497-D4B3-F5CC-EC85-4A19621E6AA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753" y="78004"/>
            <a:ext cx="1346894" cy="12060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553712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>
            <a:extLst>
              <a:ext uri="{FF2B5EF4-FFF2-40B4-BE49-F238E27FC236}">
                <a16:creationId xmlns:a16="http://schemas.microsoft.com/office/drawing/2014/main" id="{FAC14859-D45F-9721-A171-7E6B05F5667D}"/>
              </a:ext>
            </a:extLst>
          </p:cNvPr>
          <p:cNvSpPr>
            <a:spLocks noGrp="1"/>
          </p:cNvSpPr>
          <p:nvPr>
            <p:ph type="title"/>
          </p:nvPr>
        </p:nvSpPr>
        <p:spPr>
          <a:noFill/>
        </p:spPr>
        <p:txBody>
          <a:bodyPr/>
          <a:lstStyle/>
          <a:p>
            <a:pPr algn="ctr"/>
            <a:r>
              <a:rPr lang="lv-LV" b="1" dirty="0"/>
              <a:t>Secinājumi</a:t>
            </a:r>
          </a:p>
        </p:txBody>
      </p:sp>
      <p:sp>
        <p:nvSpPr>
          <p:cNvPr id="3" name="Satura vietturis 2">
            <a:extLst>
              <a:ext uri="{FF2B5EF4-FFF2-40B4-BE49-F238E27FC236}">
                <a16:creationId xmlns:a16="http://schemas.microsoft.com/office/drawing/2014/main" id="{FB64C68E-CC4C-2C97-101E-9CC242799EE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3567" y="1490596"/>
            <a:ext cx="11260899" cy="5164203"/>
          </a:xfrm>
          <a:noFill/>
        </p:spPr>
        <p:txBody>
          <a:bodyPr>
            <a:normAutofit lnSpcReduction="10000"/>
          </a:bodyPr>
          <a:lstStyle/>
          <a:p>
            <a:pPr algn="just">
              <a:defRPr/>
            </a:pPr>
            <a:r>
              <a:rPr lang="lv-LV" sz="3200" b="1" dirty="0">
                <a:solidFill>
                  <a:prstClr val="black"/>
                </a:solidFill>
                <a:latin typeface="Calibri" panose="020F0502020204030204"/>
              </a:rPr>
              <a:t>Zinātnieka profesija netiek augstu novērtēta </a:t>
            </a:r>
            <a:r>
              <a:rPr lang="lv-LV" sz="3200" dirty="0">
                <a:solidFill>
                  <a:prstClr val="black"/>
                </a:solidFill>
                <a:latin typeface="Calibri" panose="020F0502020204030204"/>
              </a:rPr>
              <a:t>Latvijas sabiedrībā;</a:t>
            </a:r>
          </a:p>
          <a:p>
            <a:pPr algn="just">
              <a:defRPr/>
            </a:pPr>
            <a:endParaRPr lang="lv-LV" sz="3200" dirty="0">
              <a:solidFill>
                <a:prstClr val="black"/>
              </a:solidFill>
              <a:latin typeface="Calibri" panose="020F0502020204030204"/>
            </a:endParaRPr>
          </a:p>
          <a:p>
            <a:pPr algn="just">
              <a:defRPr/>
            </a:pPr>
            <a:r>
              <a:rPr lang="lv-LV" sz="3200" dirty="0">
                <a:solidFill>
                  <a:prstClr val="black"/>
                </a:solidFill>
                <a:latin typeface="Calibri" panose="020F0502020204030204"/>
              </a:rPr>
              <a:t>V</a:t>
            </a:r>
            <a:r>
              <a:rPr kumimoji="0" lang="lv-LV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alsts</a:t>
            </a:r>
            <a:r>
              <a:rPr kumimoji="0" lang="lv-LV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zinātnes politika, un īpaši tās realizācija</a:t>
            </a:r>
            <a:r>
              <a:rPr lang="lv-LV" sz="3200" dirty="0">
                <a:solidFill>
                  <a:prstClr val="black"/>
                </a:solidFill>
                <a:latin typeface="Calibri" panose="020F0502020204030204"/>
              </a:rPr>
              <a:t> </a:t>
            </a:r>
            <a:r>
              <a:rPr lang="lv-LV" sz="3200" b="1" dirty="0">
                <a:solidFill>
                  <a:prstClr val="black"/>
                </a:solidFill>
                <a:latin typeface="Calibri" panose="020F0502020204030204"/>
              </a:rPr>
              <a:t>zinātnes bāzes finansējuma nodrošināšanai, </a:t>
            </a:r>
            <a:r>
              <a:rPr kumimoji="0" lang="lv-LV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kopumā neatbilst Latvijas  zinātnieka radošajai kapacitātei</a:t>
            </a:r>
            <a:r>
              <a:rPr kumimoji="0" lang="lv-LV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un tās realizācijai Latvijā un Eiropas Savienībā;</a:t>
            </a:r>
          </a:p>
          <a:p>
            <a:pPr algn="just">
              <a:defRPr/>
            </a:pPr>
            <a:endParaRPr kumimoji="0" lang="lv-LV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algn="just">
              <a:defRPr/>
            </a:pPr>
            <a:r>
              <a:rPr kumimoji="0" lang="lv-LV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Zinātniskās darbības </a:t>
            </a:r>
            <a:r>
              <a:rPr kumimoji="0" lang="lv-LV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nestabilitāti veido</a:t>
            </a:r>
            <a:r>
              <a:rPr kumimoji="0" lang="lv-LV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tādi faktori kā </a:t>
            </a:r>
            <a:r>
              <a:rPr kumimoji="0" lang="lv-LV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neskaidrība par darba samaksu un slodzi pēc gada un tālākā nākotnē, papildus pienākumi, kas nav iekļauti darba līgumā, un pētniecības darba stundu regulāra pārsniegšana;</a:t>
            </a:r>
          </a:p>
          <a:p>
            <a:pPr algn="just">
              <a:defRPr/>
            </a:pPr>
            <a:endParaRPr kumimoji="0" lang="lv-LV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endParaRPr lang="lv-LV" dirty="0"/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E1F63D27-C721-0275-131B-3DCF6812D57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786" y="78004"/>
            <a:ext cx="1346894" cy="12060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864033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>
            <a:extLst>
              <a:ext uri="{FF2B5EF4-FFF2-40B4-BE49-F238E27FC236}">
                <a16:creationId xmlns:a16="http://schemas.microsoft.com/office/drawing/2014/main" id="{E369D54E-CF85-5FFD-575F-70A3AC6B8F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886162" cy="1325563"/>
          </a:xfrm>
        </p:spPr>
        <p:txBody>
          <a:bodyPr/>
          <a:lstStyle/>
          <a:p>
            <a:pPr algn="ctr"/>
            <a:r>
              <a:rPr kumimoji="0" lang="lv-LV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  <a:t>Secinājumi</a:t>
            </a:r>
            <a:endParaRPr lang="lv-LV" dirty="0"/>
          </a:p>
        </p:txBody>
      </p:sp>
      <p:sp>
        <p:nvSpPr>
          <p:cNvPr id="3" name="Satura vietturis 2">
            <a:extLst>
              <a:ext uri="{FF2B5EF4-FFF2-40B4-BE49-F238E27FC236}">
                <a16:creationId xmlns:a16="http://schemas.microsoft.com/office/drawing/2014/main" id="{38902764-CC4C-87E6-8611-4D9B4AC0F88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7638" y="1690688"/>
            <a:ext cx="11369458" cy="5023374"/>
          </a:xfrm>
        </p:spPr>
        <p:txBody>
          <a:bodyPr>
            <a:normAutofit fontScale="92500" lnSpcReduction="20000"/>
          </a:bodyPr>
          <a:lstStyle/>
          <a:p>
            <a:pPr algn="just">
              <a:defRPr/>
            </a:pPr>
            <a:r>
              <a:rPr kumimoji="0" lang="lv-LV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Darba slodze bieži ir nepilna laika, tā ir nesabalansēta, sadrumstalota. </a:t>
            </a:r>
            <a:r>
              <a:rPr kumimoji="0" lang="lv-LV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Neraugoties uz līgumā noformētu nepilna laika darba slodzi, zinātnieki pētnieciskajā darbā bieži saskaras ar tādiem pārslodzes aspektiem kā spēku izsīkums, pastāvīga trauksme, emocionāls nogurums un nespēja koncentrēties darbam;</a:t>
            </a:r>
          </a:p>
          <a:p>
            <a:pPr algn="just">
              <a:defRPr/>
            </a:pPr>
            <a:endParaRPr kumimoji="0" lang="lv-LV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algn="just">
              <a:defRPr/>
            </a:pPr>
            <a:r>
              <a:rPr lang="lv-LV" dirty="0">
                <a:solidFill>
                  <a:prstClr val="black"/>
                </a:solidFill>
                <a:latin typeface="Calibri" panose="020F0502020204030204"/>
              </a:rPr>
              <a:t>Zinātnieki papildus veic pienākumus, kas saistīti ar projektu izstrādi, dalību zinātniskās attīstības pilnveides procesos, zinātniskās kvalifikācijas pilnveidi, jauno zinātnieku sagatavošanu, sabiedrības informēšanu;</a:t>
            </a:r>
          </a:p>
          <a:p>
            <a:pPr algn="just">
              <a:defRPr/>
            </a:pPr>
            <a:endParaRPr lang="lv-LV" noProof="0" dirty="0">
              <a:solidFill>
                <a:prstClr val="black"/>
              </a:solidFill>
              <a:latin typeface="Calibri" panose="020F0502020204030204"/>
            </a:endParaRPr>
          </a:p>
          <a:p>
            <a:pPr algn="just">
              <a:defRPr/>
            </a:pPr>
            <a:r>
              <a:rPr kumimoji="0" lang="lv-LV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Vairākums zinātnieku pozitīvi vērtē  sadarbību ar vadību zinātniskajā institūtā/augstskolā, brīvi paužot viedokli par ar darbu saistītajiem jautājumiem,</a:t>
            </a:r>
            <a:r>
              <a:rPr kumimoji="0" lang="lv-LV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tomēr nepaciešams palielināt lēmumu pieņemšanas procesu atklātumu.  </a:t>
            </a:r>
          </a:p>
          <a:p>
            <a:endParaRPr lang="lv-LV" dirty="0"/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8FCA19DF-FE96-8678-BE2C-21391F735AD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753" y="143938"/>
            <a:ext cx="1346894" cy="12060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89251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>
            <a:extLst>
              <a:ext uri="{FF2B5EF4-FFF2-40B4-BE49-F238E27FC236}">
                <a16:creationId xmlns:a16="http://schemas.microsoft.com/office/drawing/2014/main" id="{8E2A44E8-BEF0-DCBB-C1A4-1B76BFBF01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lv-LV" b="1" dirty="0"/>
              <a:t>Priekšlikumi – lēmējvara, izpildvara, valsts līmeņa zinātnes organizācijas </a:t>
            </a:r>
          </a:p>
        </p:txBody>
      </p:sp>
      <p:sp>
        <p:nvSpPr>
          <p:cNvPr id="3" name="Satura vietturis 2">
            <a:extLst>
              <a:ext uri="{FF2B5EF4-FFF2-40B4-BE49-F238E27FC236}">
                <a16:creationId xmlns:a16="http://schemas.microsoft.com/office/drawing/2014/main" id="{BDCB1C83-059C-6D91-E281-EF401241C48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3756" y="1891104"/>
            <a:ext cx="11584488" cy="4966896"/>
          </a:xfrm>
        </p:spPr>
        <p:txBody>
          <a:bodyPr>
            <a:normAutofit fontScale="92500" lnSpcReduction="20000"/>
          </a:bodyPr>
          <a:lstStyle/>
          <a:p>
            <a:pPr algn="just"/>
            <a:r>
              <a:rPr lang="lv-LV" dirty="0"/>
              <a:t>Izstrādāt stratēģiju un veicamos uzdevumus rīcībai ar </a:t>
            </a:r>
            <a:r>
              <a:rPr lang="lv-LV" b="1" dirty="0"/>
              <a:t>mērķi paaugstināt zinātnieka profesijas prestižu Latvijas sabiedrībā;</a:t>
            </a:r>
          </a:p>
          <a:p>
            <a:pPr algn="just"/>
            <a:endParaRPr lang="lv-LV" dirty="0"/>
          </a:p>
          <a:p>
            <a:pPr algn="just"/>
            <a:r>
              <a:rPr lang="lv-LV" b="1" dirty="0"/>
              <a:t>Zinātnieka atalgojuma modelim jābūt  motivējošam un rezultātus veicinošam. </a:t>
            </a:r>
            <a:r>
              <a:rPr lang="lv-LV" dirty="0"/>
              <a:t>Viens no priekšlikumiem - 70% bāzes finansējums, kas nav mazāks par vidējo atalgojumu publiskajā sektorā, un 30% projektu finansējums; </a:t>
            </a:r>
          </a:p>
          <a:p>
            <a:pPr algn="just"/>
            <a:endParaRPr lang="lv-LV" dirty="0"/>
          </a:p>
          <a:p>
            <a:pPr algn="just"/>
            <a:r>
              <a:rPr lang="lv-LV" dirty="0"/>
              <a:t>Valsts zinātnes attīstībai jābūt stabilai sistēmai, kurā zinātnieks veic pētījumus ilgtermiņā, </a:t>
            </a:r>
            <a:r>
              <a:rPr lang="lv-LV" b="1" dirty="0"/>
              <a:t>strādājot pilnu slodzi vienā pamatdarbā, un saņemot konkurētspējīgu atalgojumu;</a:t>
            </a:r>
          </a:p>
          <a:p>
            <a:pPr algn="just"/>
            <a:endParaRPr lang="lv-LV" dirty="0"/>
          </a:p>
          <a:p>
            <a:pPr algn="just"/>
            <a:r>
              <a:rPr lang="lv-LV" b="1" dirty="0"/>
              <a:t>Nepieciešama valsts</a:t>
            </a:r>
            <a:r>
              <a:rPr lang="lv-LV" b="1"/>
              <a:t>, privāto </a:t>
            </a:r>
            <a:r>
              <a:rPr lang="lv-LV" b="1" dirty="0"/>
              <a:t>institūciju un zinātnes institūciju ciešāka sadarbība</a:t>
            </a:r>
            <a:r>
              <a:rPr lang="lv-LV" dirty="0"/>
              <a:t>, veidojot un īstenojot politiku, kas  balstīta arī  pētnieciskās  atziņās;</a:t>
            </a:r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3D7F47ED-8150-A5F0-DD0B-CACB37024AE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626" y="70485"/>
            <a:ext cx="1346894" cy="12060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490738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>
            <a:extLst>
              <a:ext uri="{FF2B5EF4-FFF2-40B4-BE49-F238E27FC236}">
                <a16:creationId xmlns:a16="http://schemas.microsoft.com/office/drawing/2014/main" id="{5CF4779D-17A1-8201-2917-C5119F8863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848584" cy="1325563"/>
          </a:xfrm>
        </p:spPr>
        <p:txBody>
          <a:bodyPr/>
          <a:lstStyle/>
          <a:p>
            <a:pPr algn="ctr"/>
            <a:r>
              <a:rPr kumimoji="0" lang="lv-LV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  <a:t>Priekšlikumi – lēmējvara, izpildvara, valsts līmeņa zinātnes organizācijas </a:t>
            </a:r>
            <a:endParaRPr lang="lv-LV" dirty="0"/>
          </a:p>
        </p:txBody>
      </p:sp>
      <p:sp>
        <p:nvSpPr>
          <p:cNvPr id="3" name="Satura vietturis 2">
            <a:extLst>
              <a:ext uri="{FF2B5EF4-FFF2-40B4-BE49-F238E27FC236}">
                <a16:creationId xmlns:a16="http://schemas.microsoft.com/office/drawing/2014/main" id="{4F884BA9-B406-A7EB-4D19-A02905FC7FF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88099" y="1825625"/>
            <a:ext cx="11536471" cy="4351338"/>
          </a:xfrm>
        </p:spPr>
        <p:txBody>
          <a:bodyPr>
            <a:normAutofit fontScale="92500" lnSpcReduction="10000"/>
          </a:bodyPr>
          <a:lstStyle/>
          <a:p>
            <a:pPr algn="just">
              <a:defRPr/>
            </a:pPr>
            <a:r>
              <a:rPr kumimoji="0" lang="lv-LV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Nepieciešama harmoniska un līdzsvarota visu zinātņu nozaru pētnieciskā attīstība</a:t>
            </a:r>
            <a:r>
              <a:rPr kumimoji="0" lang="lv-LV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, palielinot monogrāfiju un Latvijas izdevumos publicēto zinātnisko rakstu nozīmību,  īpaši humanitārajās un sociālajās zinātnēs;</a:t>
            </a:r>
          </a:p>
          <a:p>
            <a:pPr algn="just">
              <a:defRPr/>
            </a:pPr>
            <a:endParaRPr kumimoji="0" lang="lv-LV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algn="just">
              <a:defRPr/>
            </a:pPr>
            <a:r>
              <a:rPr kumimoji="0" lang="lv-LV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Nozaru zinātniskās attīstības plāna izstrāde fundamentālo pētījumu nodrošināšanai;</a:t>
            </a:r>
          </a:p>
          <a:p>
            <a:pPr algn="just">
              <a:defRPr/>
            </a:pPr>
            <a:endParaRPr kumimoji="0" lang="lv-LV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algn="just">
              <a:defRPr/>
            </a:pPr>
            <a:r>
              <a:rPr lang="lv-LV" sz="3200" b="1" dirty="0">
                <a:solidFill>
                  <a:prstClr val="black"/>
                </a:solidFill>
                <a:latin typeface="Calibri" panose="020F0502020204030204"/>
              </a:rPr>
              <a:t>V</a:t>
            </a:r>
            <a:r>
              <a:rPr kumimoji="0" lang="lv-LV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alsts</a:t>
            </a:r>
            <a:r>
              <a:rPr kumimoji="0" lang="lv-LV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pasūtījumu pētījumu pieprasījums visās nozarēs, </a:t>
            </a:r>
            <a:r>
              <a:rPr kumimoji="0" lang="lv-LV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palielinot valsts pētījumu programmu (VPP) finansējumu no ministrijām. </a:t>
            </a:r>
          </a:p>
          <a:p>
            <a:pPr marL="0" indent="0">
              <a:buNone/>
            </a:pPr>
            <a:endParaRPr lang="lv-LV" dirty="0"/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A086D900-5372-B10E-1A9D-86B26EF4CBB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8004"/>
            <a:ext cx="1346894" cy="12060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51624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>
            <a:extLst>
              <a:ext uri="{FF2B5EF4-FFF2-40B4-BE49-F238E27FC236}">
                <a16:creationId xmlns:a16="http://schemas.microsoft.com/office/drawing/2014/main" id="{D5C7E435-33C0-313D-7273-A8A4333C78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1603" y="385445"/>
            <a:ext cx="10515600" cy="1325563"/>
          </a:xfrm>
        </p:spPr>
        <p:txBody>
          <a:bodyPr/>
          <a:lstStyle/>
          <a:p>
            <a:pPr algn="ctr"/>
            <a:r>
              <a:rPr kumimoji="0" lang="lv-LV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  <a:t>Priekšlikumi – institucionālais līmenis (zinātniskie institūti un augstskolas)</a:t>
            </a:r>
            <a:endParaRPr lang="lv-LV" dirty="0"/>
          </a:p>
        </p:txBody>
      </p:sp>
      <p:sp>
        <p:nvSpPr>
          <p:cNvPr id="3" name="Satura vietturis 2">
            <a:extLst>
              <a:ext uri="{FF2B5EF4-FFF2-40B4-BE49-F238E27FC236}">
                <a16:creationId xmlns:a16="http://schemas.microsoft.com/office/drawing/2014/main" id="{E7C9A9F1-3857-C431-1AAF-33EB67ECE00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5989" y="1825624"/>
            <a:ext cx="11423737" cy="4918917"/>
          </a:xfrm>
        </p:spPr>
        <p:txBody>
          <a:bodyPr>
            <a:normAutofit fontScale="85000" lnSpcReduction="20000"/>
          </a:bodyPr>
          <a:lstStyle/>
          <a:p>
            <a:pPr marL="228600" marR="0" lvl="0" indent="-228600" algn="just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lv-LV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Visu veikto pienākumu iekļaušana darba slodzē,</a:t>
            </a:r>
            <a:r>
              <a:rPr kumimoji="0" lang="lv-LV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nodrošinot adekvātu samaksu;</a:t>
            </a:r>
          </a:p>
          <a:p>
            <a:pPr marL="228600" marR="0" lvl="0" indent="-228600" algn="just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lv-LV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algn="just">
              <a:defRPr/>
            </a:pPr>
            <a:r>
              <a:rPr kumimoji="0" lang="lv-LV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Zinātnieku nodarbinātībā paredzēt vairāk stundas zinātnes darbam,</a:t>
            </a:r>
            <a:r>
              <a:rPr kumimoji="0" lang="lv-LV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mazāk – akadēmiskajam darbam;</a:t>
            </a:r>
          </a:p>
          <a:p>
            <a:pPr algn="just">
              <a:defRPr/>
            </a:pPr>
            <a:endParaRPr kumimoji="0" lang="lv-LV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algn="just">
              <a:defRPr/>
            </a:pPr>
            <a:r>
              <a:rPr kumimoji="0" lang="lv-LV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Nodrošināt un pilnveidot  zinātniskā darba atbalsta personālu uz pilnu slodzi </a:t>
            </a:r>
            <a:r>
              <a:rPr kumimoji="0" lang="lv-LV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– tehniskais un palīgpersonāls laboratorijās u.c., kā arī sniedzot administratīvu un finanšu jautājumu risinājumus gan ikdienas zinātniskajā darbā, gan projektos. Mazināt </a:t>
            </a:r>
            <a:r>
              <a:rPr lang="lv-LV" sz="3200" dirty="0">
                <a:solidFill>
                  <a:prstClr val="black"/>
                </a:solidFill>
                <a:latin typeface="Calibri" panose="020F0502020204030204"/>
              </a:rPr>
              <a:t>m</a:t>
            </a:r>
            <a:r>
              <a:rPr kumimoji="0" lang="lv-LV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ikromenedžmentu</a:t>
            </a:r>
            <a:r>
              <a:rPr kumimoji="0" lang="lv-LV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un kontroli</a:t>
            </a:r>
            <a:r>
              <a:rPr lang="lv-LV" sz="3200" dirty="0">
                <a:solidFill>
                  <a:prstClr val="black"/>
                </a:solidFill>
                <a:latin typeface="Calibri" panose="020F0502020204030204"/>
              </a:rPr>
              <a:t> institucionālā līmenī;</a:t>
            </a:r>
          </a:p>
          <a:p>
            <a:pPr algn="just">
              <a:defRPr/>
            </a:pPr>
            <a:endParaRPr kumimoji="0" lang="lv-LV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algn="just">
              <a:defRPr/>
            </a:pPr>
            <a:r>
              <a:rPr kumimoji="0" lang="lv-LV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Uzlabot institucionālo pārvaldību - nodrošināt atklātus un caurskatāmus lēmumu pieņemšanas procesus </a:t>
            </a:r>
            <a:r>
              <a:rPr kumimoji="0" lang="lv-LV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saistībā ar zinātnes finansējumu, zinātnisko amatu vakancēm un slodžu sadalījumu.</a:t>
            </a:r>
          </a:p>
          <a:p>
            <a:endParaRPr lang="lv-LV" dirty="0"/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950A394D-C2DE-F4E7-8C43-9E7FF20C655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786" y="113459"/>
            <a:ext cx="1200817" cy="10752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39544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ttēls 3">
            <a:extLst>
              <a:ext uri="{FF2B5EF4-FFF2-40B4-BE49-F238E27FC236}">
                <a16:creationId xmlns:a16="http://schemas.microsoft.com/office/drawing/2014/main" id="{D7ABC2DA-9DAA-5883-043B-B3F8603DAE6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9245"/>
            <a:ext cx="12192000" cy="1243584"/>
          </a:xfrm>
          <a:prstGeom prst="rect">
            <a:avLst/>
          </a:prstGeom>
        </p:spPr>
      </p:pic>
      <p:sp>
        <p:nvSpPr>
          <p:cNvPr id="3" name="Satura vietturis 2">
            <a:extLst>
              <a:ext uri="{FF2B5EF4-FFF2-40B4-BE49-F238E27FC236}">
                <a16:creationId xmlns:a16="http://schemas.microsoft.com/office/drawing/2014/main" id="{CE6A229B-855D-04AA-CE93-1D947B49F92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353469"/>
            <a:ext cx="10515600" cy="435133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lv-LV" sz="6600" dirty="0"/>
          </a:p>
          <a:p>
            <a:pPr marL="0" indent="0" algn="ctr">
              <a:buNone/>
            </a:pPr>
            <a:r>
              <a:rPr lang="lv-LV" sz="6600" dirty="0"/>
              <a:t>Paldies par uzmanību!</a:t>
            </a:r>
          </a:p>
        </p:txBody>
      </p:sp>
      <p:pic>
        <p:nvPicPr>
          <p:cNvPr id="5" name="Attēls 4">
            <a:extLst>
              <a:ext uri="{FF2B5EF4-FFF2-40B4-BE49-F238E27FC236}">
                <a16:creationId xmlns:a16="http://schemas.microsoft.com/office/drawing/2014/main" id="{AA563A47-896B-0173-3D2B-D5DD81DAF23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24401" y="1027906"/>
            <a:ext cx="2185486" cy="18676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054812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>
            <a:extLst>
              <a:ext uri="{FF2B5EF4-FFF2-40B4-BE49-F238E27FC236}">
                <a16:creationId xmlns:a16="http://schemas.microsoft.com/office/drawing/2014/main" id="{1FF056C5-533D-CC27-98FD-2EC1A7CC4D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kumimoji="0" lang="lv-LV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  <a:t>Demogrāfiskie dati </a:t>
            </a:r>
            <a:endParaRPr lang="lv-LV" b="1" dirty="0"/>
          </a:p>
        </p:txBody>
      </p:sp>
      <p:sp>
        <p:nvSpPr>
          <p:cNvPr id="3" name="Satura vietturis 2">
            <a:extLst>
              <a:ext uri="{FF2B5EF4-FFF2-40B4-BE49-F238E27FC236}">
                <a16:creationId xmlns:a16="http://schemas.microsoft.com/office/drawing/2014/main" id="{C2ED3401-309A-716D-2657-9678F41B94C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None/>
              <a:tabLst/>
              <a:defRPr/>
            </a:pPr>
            <a:r>
              <a:rPr kumimoji="0" lang="lv-LV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Respondentu sadalījums pēc zinātniskā amata:</a:t>
            </a: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lv-LV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-vadošie pētnieki (50%)</a:t>
            </a: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lv-LV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-pētnieki (29%)</a:t>
            </a: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lv-LV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-zinātniskie asistenti (13%)</a:t>
            </a: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lv-LV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-citi (8%)</a:t>
            </a:r>
          </a:p>
          <a:p>
            <a:endParaRPr lang="lv-LV" dirty="0"/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1DA9A60A-8E80-7F57-8EEC-DF0BC6541FC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753" y="78004"/>
            <a:ext cx="1346894" cy="12060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103066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Virsraksts 3">
            <a:extLst>
              <a:ext uri="{FF2B5EF4-FFF2-40B4-BE49-F238E27FC236}">
                <a16:creationId xmlns:a16="http://schemas.microsoft.com/office/drawing/2014/main" id="{DB41C64F-F917-2F88-5E80-326397B3F6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lv-LV" b="1" dirty="0"/>
              <a:t>Demogrāfiskie dati </a:t>
            </a:r>
          </a:p>
        </p:txBody>
      </p:sp>
      <p:sp>
        <p:nvSpPr>
          <p:cNvPr id="3" name="Satura vietturis 2">
            <a:extLst>
              <a:ext uri="{FF2B5EF4-FFF2-40B4-BE49-F238E27FC236}">
                <a16:creationId xmlns:a16="http://schemas.microsoft.com/office/drawing/2014/main" id="{720635B3-E9EA-655F-1506-AC4C1E1C19C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279400" y="1852930"/>
            <a:ext cx="5181600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lv-LV" b="1" dirty="0"/>
              <a:t>Pēc zinātniskā amata nosaukuma:</a:t>
            </a:r>
          </a:p>
          <a:p>
            <a:r>
              <a:rPr lang="lv-LV" dirty="0"/>
              <a:t>vadošie pētnieki – 50%</a:t>
            </a:r>
          </a:p>
          <a:p>
            <a:r>
              <a:rPr lang="lv-LV" dirty="0"/>
              <a:t>pētnieki – 29%</a:t>
            </a:r>
          </a:p>
          <a:p>
            <a:r>
              <a:rPr lang="lv-LV" dirty="0"/>
              <a:t>zinātniskie asistenti – 13%</a:t>
            </a:r>
          </a:p>
          <a:p>
            <a:r>
              <a:rPr lang="lv-LV" dirty="0"/>
              <a:t>nav vēlēts amats – 8%</a:t>
            </a:r>
          </a:p>
          <a:p>
            <a:pPr marL="0" indent="0" algn="ctr">
              <a:buNone/>
            </a:pPr>
            <a:endParaRPr lang="lv-LV" dirty="0"/>
          </a:p>
          <a:p>
            <a:pPr marL="0" indent="0">
              <a:buNone/>
            </a:pPr>
            <a:endParaRPr lang="lv-LV" dirty="0"/>
          </a:p>
          <a:p>
            <a:pPr marL="0" indent="0">
              <a:buNone/>
            </a:pPr>
            <a:endParaRPr lang="lv-LV" dirty="0"/>
          </a:p>
        </p:txBody>
      </p:sp>
      <p:sp>
        <p:nvSpPr>
          <p:cNvPr id="5" name="Satura vietturis 4">
            <a:extLst>
              <a:ext uri="{FF2B5EF4-FFF2-40B4-BE49-F238E27FC236}">
                <a16:creationId xmlns:a16="http://schemas.microsoft.com/office/drawing/2014/main" id="{7DF2E008-F781-EFE9-C5B7-0C050E89303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199" y="1825625"/>
            <a:ext cx="5836921" cy="435133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lv-LV" b="1" dirty="0"/>
              <a:t>Zinātņu nozaru grupa:</a:t>
            </a:r>
          </a:p>
          <a:p>
            <a:r>
              <a:rPr lang="lv-LV" dirty="0"/>
              <a:t>Dabaszinātnes – 30%</a:t>
            </a:r>
          </a:p>
          <a:p>
            <a:r>
              <a:rPr lang="lv-LV" dirty="0"/>
              <a:t>Inženierzinātnes un tehnoloģijas-21%</a:t>
            </a:r>
          </a:p>
          <a:p>
            <a:r>
              <a:rPr lang="lv-LV" dirty="0"/>
              <a:t>Sociālās-19%</a:t>
            </a:r>
          </a:p>
          <a:p>
            <a:r>
              <a:rPr lang="lv-LV" dirty="0"/>
              <a:t>Humanitārās un mākslas-16%</a:t>
            </a:r>
          </a:p>
          <a:p>
            <a:r>
              <a:rPr lang="lv-LV" dirty="0"/>
              <a:t>Medicīnas un veselības-6%</a:t>
            </a:r>
          </a:p>
          <a:p>
            <a:r>
              <a:rPr lang="lv-LV" dirty="0"/>
              <a:t> Lauksaimniecības, meža un veterinārās – 8%</a:t>
            </a:r>
          </a:p>
          <a:p>
            <a:endParaRPr lang="lv-LV" dirty="0"/>
          </a:p>
          <a:p>
            <a:endParaRPr lang="lv-LV" dirty="0"/>
          </a:p>
        </p:txBody>
      </p:sp>
      <p:pic>
        <p:nvPicPr>
          <p:cNvPr id="2" name="Picture 4">
            <a:extLst>
              <a:ext uri="{FF2B5EF4-FFF2-40B4-BE49-F238E27FC236}">
                <a16:creationId xmlns:a16="http://schemas.microsoft.com/office/drawing/2014/main" id="{3FCE51EA-AB87-EBBA-3CC8-1E80424CC1C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753" y="50699"/>
            <a:ext cx="1346894" cy="12060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790991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6C4028FD-8BAA-4A19-BFDE-594D991B75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Virsraksts 1">
            <a:extLst>
              <a:ext uri="{FF2B5EF4-FFF2-40B4-BE49-F238E27FC236}">
                <a16:creationId xmlns:a16="http://schemas.microsoft.com/office/drawing/2014/main" id="{DB520644-79BC-6009-BF32-2058BF5229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56995"/>
            <a:ext cx="11023948" cy="1133693"/>
          </a:xfrm>
        </p:spPr>
        <p:txBody>
          <a:bodyPr>
            <a:noAutofit/>
          </a:bodyPr>
          <a:lstStyle/>
          <a:p>
            <a:pPr algn="ctr"/>
            <a:r>
              <a:rPr lang="lv-LV" b="1" dirty="0"/>
              <a:t>Demogrāfiskie dati - respondentu darba stāžs pētniecībā</a:t>
            </a:r>
          </a:p>
        </p:txBody>
      </p:sp>
      <p:graphicFrame>
        <p:nvGraphicFramePr>
          <p:cNvPr id="5" name="Chart 1">
            <a:extLst>
              <a:ext uri="{FF2B5EF4-FFF2-40B4-BE49-F238E27FC236}">
                <a16:creationId xmlns:a16="http://schemas.microsoft.com/office/drawing/2014/main" id="{B44CC647-0BB8-59F8-4079-D34091D2642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49626205"/>
              </p:ext>
            </p:extLst>
          </p:nvPr>
        </p:nvGraphicFramePr>
        <p:xfrm>
          <a:off x="838200" y="2098675"/>
          <a:ext cx="10515600" cy="43513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3" name="Picture 4">
            <a:extLst>
              <a:ext uri="{FF2B5EF4-FFF2-40B4-BE49-F238E27FC236}">
                <a16:creationId xmlns:a16="http://schemas.microsoft.com/office/drawing/2014/main" id="{2F9ACBDD-08C0-0380-29D1-3637FB5B2D4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747"/>
            <a:ext cx="1266071" cy="11336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226242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9" name="Rectangle 22">
            <a:extLst>
              <a:ext uri="{FF2B5EF4-FFF2-40B4-BE49-F238E27FC236}">
                <a16:creationId xmlns:a16="http://schemas.microsoft.com/office/drawing/2014/main" id="{ECC07320-C2CA-4E29-8481-9D9E143C778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7" descr="Attēls, kurā ir debesis, simetrija, aplis, karuselis&#10;&#10;Apraksts ģenerēts automātiski">
            <a:extLst>
              <a:ext uri="{FF2B5EF4-FFF2-40B4-BE49-F238E27FC236}">
                <a16:creationId xmlns:a16="http://schemas.microsoft.com/office/drawing/2014/main" id="{165D6606-25E5-6D95-60FD-B68F2F46176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9077"/>
          <a:stretch/>
        </p:blipFill>
        <p:spPr>
          <a:xfrm>
            <a:off x="2522358" y="10"/>
            <a:ext cx="9669642" cy="6857990"/>
          </a:xfrm>
          <a:prstGeom prst="rect">
            <a:avLst/>
          </a:prstGeom>
        </p:spPr>
      </p:pic>
      <p:sp>
        <p:nvSpPr>
          <p:cNvPr id="30" name="Rectangle 24">
            <a:extLst>
              <a:ext uri="{FF2B5EF4-FFF2-40B4-BE49-F238E27FC236}">
                <a16:creationId xmlns:a16="http://schemas.microsoft.com/office/drawing/2014/main" id="{178FB36B-5BFE-42CA-BC60-1115E0D95E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7066978" cy="6858000"/>
          </a:xfrm>
          <a:prstGeom prst="rect">
            <a:avLst/>
          </a:prstGeom>
          <a:gradFill>
            <a:gsLst>
              <a:gs pos="48000">
                <a:schemeClr val="bg1"/>
              </a:gs>
              <a:gs pos="35000">
                <a:schemeClr val="bg1">
                  <a:alpha val="77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Virsraksts 4">
            <a:extLst>
              <a:ext uri="{FF2B5EF4-FFF2-40B4-BE49-F238E27FC236}">
                <a16:creationId xmlns:a16="http://schemas.microsoft.com/office/drawing/2014/main" id="{3339E4B1-F9FD-BA26-B3EA-F875785C789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63047" y="0"/>
            <a:ext cx="6200384" cy="3692028"/>
          </a:xfrm>
          <a:noFill/>
        </p:spPr>
        <p:txBody>
          <a:bodyPr>
            <a:normAutofit/>
          </a:bodyPr>
          <a:lstStyle/>
          <a:p>
            <a:r>
              <a:rPr lang="lv-LV" sz="5200" b="1" dirty="0"/>
              <a:t>Aptaujas rezultātu kopsavilkums </a:t>
            </a:r>
          </a:p>
        </p:txBody>
      </p:sp>
      <p:sp>
        <p:nvSpPr>
          <p:cNvPr id="6" name="Apakšvirsraksts 5">
            <a:extLst>
              <a:ext uri="{FF2B5EF4-FFF2-40B4-BE49-F238E27FC236}">
                <a16:creationId xmlns:a16="http://schemas.microsoft.com/office/drawing/2014/main" id="{624FB1E0-667E-FC6D-5AB1-AB46F685D5D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89807" y="3890095"/>
            <a:ext cx="5686566" cy="1485319"/>
          </a:xfrm>
          <a:noFill/>
        </p:spPr>
        <p:txBody>
          <a:bodyPr>
            <a:noAutofit/>
          </a:bodyPr>
          <a:lstStyle/>
          <a:p>
            <a:r>
              <a:rPr lang="lv-LV" sz="3200" b="1" dirty="0"/>
              <a:t>-Prestižs</a:t>
            </a:r>
          </a:p>
          <a:p>
            <a:r>
              <a:rPr lang="lv-LV" sz="3200" b="1" dirty="0"/>
              <a:t>-Atalgojums</a:t>
            </a:r>
          </a:p>
          <a:p>
            <a:r>
              <a:rPr lang="lv-LV" sz="3200" b="1" dirty="0"/>
              <a:t>-Slodze</a:t>
            </a:r>
          </a:p>
        </p:txBody>
      </p:sp>
      <p:pic>
        <p:nvPicPr>
          <p:cNvPr id="7" name="Attēls 6">
            <a:extLst>
              <a:ext uri="{FF2B5EF4-FFF2-40B4-BE49-F238E27FC236}">
                <a16:creationId xmlns:a16="http://schemas.microsoft.com/office/drawing/2014/main" id="{08DF9667-A9E2-1666-54FB-19D7422686B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02593" y="353505"/>
            <a:ext cx="1627773" cy="14570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495579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>
            <a:extLst>
              <a:ext uri="{FF2B5EF4-FFF2-40B4-BE49-F238E27FC236}">
                <a16:creationId xmlns:a16="http://schemas.microsoft.com/office/drawing/2014/main" id="{7C28BF1A-09F1-AA86-0468-15171C436D3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21080" y="263047"/>
            <a:ext cx="10149840" cy="4495553"/>
          </a:xfrm>
        </p:spPr>
        <p:txBody>
          <a:bodyPr>
            <a:normAutofit fontScale="90000"/>
          </a:bodyPr>
          <a:lstStyle/>
          <a:p>
            <a:pPr algn="ctr"/>
            <a:br>
              <a:rPr lang="lv-LV" b="1" dirty="0"/>
            </a:br>
            <a:br>
              <a:rPr lang="lv-LV" b="1" dirty="0"/>
            </a:br>
            <a:r>
              <a:rPr lang="lv-LV" b="1" dirty="0"/>
              <a:t>Respondentu gandarījums par sava zinātnieka darba dzīves kvalitāti pēdējā gada laikā vērtējuma </a:t>
            </a:r>
            <a:br>
              <a:rPr lang="lv-LV" b="1" dirty="0"/>
            </a:br>
            <a:r>
              <a:rPr lang="lv-LV" b="1" dirty="0"/>
              <a:t>skalā no 1 (zems) līdz 10 (augsts)</a:t>
            </a:r>
            <a:br>
              <a:rPr lang="lv-LV" b="1" dirty="0"/>
            </a:br>
            <a:r>
              <a:rPr lang="lv-LV" b="1" dirty="0">
                <a:solidFill>
                  <a:srgbClr val="C00000"/>
                </a:solidFill>
              </a:rPr>
              <a:t>novērtēts: 6</a:t>
            </a:r>
          </a:p>
        </p:txBody>
      </p:sp>
      <p:pic>
        <p:nvPicPr>
          <p:cNvPr id="3" name="Picture 4">
            <a:extLst>
              <a:ext uri="{FF2B5EF4-FFF2-40B4-BE49-F238E27FC236}">
                <a16:creationId xmlns:a16="http://schemas.microsoft.com/office/drawing/2014/main" id="{5B35DBC5-40C5-17FB-93F3-F57D299FE5C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946" y="93138"/>
            <a:ext cx="1346894" cy="12060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016265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>
            <a:extLst>
              <a:ext uri="{FF2B5EF4-FFF2-40B4-BE49-F238E27FC236}">
                <a16:creationId xmlns:a16="http://schemas.microsoft.com/office/drawing/2014/main" id="{DA227F2F-6FD8-C1C9-3C83-83FE1FC64B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0521" y="127130"/>
            <a:ext cx="11724361" cy="1701670"/>
          </a:xfrm>
        </p:spPr>
        <p:txBody>
          <a:bodyPr>
            <a:noAutofit/>
          </a:bodyPr>
          <a:lstStyle/>
          <a:p>
            <a:pPr algn="ctr"/>
            <a:r>
              <a:rPr lang="lv-LV" sz="4000" b="1" dirty="0"/>
              <a:t>Respondentu viedoklis par zinātnieka profesijas vērtējumu  Latvijas sabiedrībā - vai zinātnieka profesija tiek augstu vērtēta?</a:t>
            </a:r>
          </a:p>
        </p:txBody>
      </p:sp>
      <p:graphicFrame>
        <p:nvGraphicFramePr>
          <p:cNvPr id="4" name="Chart 1">
            <a:extLst>
              <a:ext uri="{FF2B5EF4-FFF2-40B4-BE49-F238E27FC236}">
                <a16:creationId xmlns:a16="http://schemas.microsoft.com/office/drawing/2014/main" id="{2F1D2991-C751-F78A-63DA-7E9A4AD43E3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73840307"/>
              </p:ext>
            </p:extLst>
          </p:nvPr>
        </p:nvGraphicFramePr>
        <p:xfrm>
          <a:off x="0" y="1814404"/>
          <a:ext cx="12191999" cy="491646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62FAA2B6-F819-1815-C8B2-A656607E9DAB}"/>
              </a:ext>
            </a:extLst>
          </p:cNvPr>
          <p:cNvSpPr txBox="1"/>
          <p:nvPr/>
        </p:nvSpPr>
        <p:spPr>
          <a:xfrm>
            <a:off x="7114784" y="2129425"/>
            <a:ext cx="463463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lv-LV" sz="2400" b="1" dirty="0">
                <a:solidFill>
                  <a:srgbClr val="C00000"/>
                </a:solidFill>
              </a:rPr>
              <a:t>72% respondentu uzskata, ka zinātnieka profesija Latvijā netiek augstu novērtēta</a:t>
            </a:r>
          </a:p>
        </p:txBody>
      </p:sp>
    </p:spTree>
    <p:extLst>
      <p:ext uri="{BB962C8B-B14F-4D97-AF65-F5344CB8AC3E}">
        <p14:creationId xmlns:p14="http://schemas.microsoft.com/office/powerpoint/2010/main" val="86397048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atura vietturis 2">
            <a:extLst>
              <a:ext uri="{FF2B5EF4-FFF2-40B4-BE49-F238E27FC236}">
                <a16:creationId xmlns:a16="http://schemas.microsoft.com/office/drawing/2014/main" id="{DE2AC422-6D6F-FFBD-6865-19A86CBCD57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lv-LV"/>
          </a:p>
        </p:txBody>
      </p:sp>
      <p:graphicFrame>
        <p:nvGraphicFramePr>
          <p:cNvPr id="4" name="Chart 1">
            <a:extLst>
              <a:ext uri="{FF2B5EF4-FFF2-40B4-BE49-F238E27FC236}">
                <a16:creationId xmlns:a16="http://schemas.microsoft.com/office/drawing/2014/main" id="{D930552C-58C7-46A5-3BA5-07410DFCAE7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61962112"/>
              </p:ext>
            </p:extLst>
          </p:nvPr>
        </p:nvGraphicFramePr>
        <p:xfrm>
          <a:off x="0" y="0"/>
          <a:ext cx="12192000" cy="685799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Virsraksts 5">
            <a:extLst>
              <a:ext uri="{FF2B5EF4-FFF2-40B4-BE49-F238E27FC236}">
                <a16:creationId xmlns:a16="http://schemas.microsoft.com/office/drawing/2014/main" id="{40F790F4-6BA0-1004-B7C0-06FF1D2BB8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0312" y="118997"/>
            <a:ext cx="12041688" cy="1460500"/>
          </a:xfrm>
        </p:spPr>
        <p:txBody>
          <a:bodyPr>
            <a:normAutofit/>
          </a:bodyPr>
          <a:lstStyle/>
          <a:p>
            <a:pPr algn="ctr"/>
            <a:r>
              <a:rPr kumimoji="0" lang="lv-LV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  <a:t>Attieksme pret to, kā Latvijā tiek pildīts ZDL nosacījums – ikgadējā valsts budžeta pieaugums zinātnei ne mazāks par 0,15% no IKP, līdz tas sasniedz vismaz 1% no IKP </a:t>
            </a:r>
            <a:endParaRPr lang="lv-LV" sz="3200" dirty="0"/>
          </a:p>
        </p:txBody>
      </p:sp>
    </p:spTree>
    <p:extLst>
      <p:ext uri="{BB962C8B-B14F-4D97-AF65-F5344CB8AC3E}">
        <p14:creationId xmlns:p14="http://schemas.microsoft.com/office/powerpoint/2010/main" val="224341145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dizains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dizains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 2007 - 2010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 2007 - 2010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 2007 - 2010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Office 2007 - 2010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 2007 - 2010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 2007 - 2010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3.xml><?xml version="1.0" encoding="utf-8"?>
<a:themeOverride xmlns:a="http://schemas.openxmlformats.org/drawingml/2006/main">
  <a:clrScheme name="Office 2007 - 2010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 2007 - 2010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 2007 - 2010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4.xml><?xml version="1.0" encoding="utf-8"?>
<a:themeOverride xmlns:a="http://schemas.openxmlformats.org/drawingml/2006/main">
  <a:clrScheme name="Office 2007 - 2010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 2007 - 2010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 2007 - 2010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1470</TotalTime>
  <Words>1349</Words>
  <Application>Microsoft Office PowerPoint</Application>
  <PresentationFormat>Platekrāna</PresentationFormat>
  <Paragraphs>126</Paragraphs>
  <Slides>25</Slides>
  <Notes>1</Notes>
  <HiddenSlides>0</HiddenSlides>
  <MMClips>0</MMClips>
  <ScaleCrop>false</ScaleCrop>
  <HeadingPairs>
    <vt:vector size="6" baseType="variant">
      <vt:variant>
        <vt:lpstr>Lietotie fonti</vt:lpstr>
      </vt:variant>
      <vt:variant>
        <vt:i4>3</vt:i4>
      </vt:variant>
      <vt:variant>
        <vt:lpstr>Dizains</vt:lpstr>
      </vt:variant>
      <vt:variant>
        <vt:i4>1</vt:i4>
      </vt:variant>
      <vt:variant>
        <vt:lpstr>Slaidu virsraksti</vt:lpstr>
      </vt:variant>
      <vt:variant>
        <vt:i4>25</vt:i4>
      </vt:variant>
    </vt:vector>
  </HeadingPairs>
  <TitlesOfParts>
    <vt:vector size="29" baseType="lpstr">
      <vt:lpstr>Arial</vt:lpstr>
      <vt:lpstr>Calibri</vt:lpstr>
      <vt:lpstr>Calibri Light</vt:lpstr>
      <vt:lpstr>Office dizains</vt:lpstr>
      <vt:lpstr>LIZDA aptaujas “Par zinātnieka slodzi, atalgojumu un prestižu” rezultāti</vt:lpstr>
      <vt:lpstr>Demogrāfiskie dati </vt:lpstr>
      <vt:lpstr>Demogrāfiskie dati </vt:lpstr>
      <vt:lpstr>Demogrāfiskie dati </vt:lpstr>
      <vt:lpstr>Demogrāfiskie dati - respondentu darba stāžs pētniecībā</vt:lpstr>
      <vt:lpstr>Aptaujas rezultātu kopsavilkums </vt:lpstr>
      <vt:lpstr>  Respondentu gandarījums par sava zinātnieka darba dzīves kvalitāti pēdējā gada laikā vērtējuma  skalā no 1 (zems) līdz 10 (augsts) novērtēts: 6</vt:lpstr>
      <vt:lpstr>Respondentu viedoklis par zinātnieka profesijas vērtējumu  Latvijas sabiedrībā - vai zinātnieka profesija tiek augstu vērtēta?</vt:lpstr>
      <vt:lpstr>Attieksme pret to, kā Latvijā tiek pildīts ZDL nosacījums – ikgadējā valsts budžeta pieaugums zinātnei ne mazāks par 0,15% no IKP, līdz tas sasniedz vismaz 1% no IKP </vt:lpstr>
      <vt:lpstr>Respondentu viedoklis par valsts zinātnes politikas atbilstību</vt:lpstr>
      <vt:lpstr>Galvenie zinātnieka atalgojumu avoti šajā gadā</vt:lpstr>
      <vt:lpstr>Respondentu vērtējums par apgalvojumiem, kas saistīti ar darba samaksu</vt:lpstr>
      <vt:lpstr>Respondentu vērtējums par apgalvojumiem, kas saistīti ar darba samaksu </vt:lpstr>
      <vt:lpstr>Respondentu vērtējums par apgalvojumiem, kas saistīti ar darba slodzi</vt:lpstr>
      <vt:lpstr>Respondentu vērtējums par apgalvojumiem, kas saistīti ar darba slodzi</vt:lpstr>
      <vt:lpstr>Respondentu vērtējums par darba slodzes un samaksas aspektiem  </vt:lpstr>
      <vt:lpstr>Respondentu vērtējums par darba slodzes un samaksas aspektiem </vt:lpstr>
      <vt:lpstr>Respondentu vērtējums - kādus vispārīgus pienākumus veic zinātnieks?</vt:lpstr>
      <vt:lpstr>Citi rezultāti par zinātnieka darba vidi ietekmējošu faktoru vērtējumu</vt:lpstr>
      <vt:lpstr>Secinājumi</vt:lpstr>
      <vt:lpstr>Secinājumi</vt:lpstr>
      <vt:lpstr>Priekšlikumi – lēmējvara, izpildvara, valsts līmeņa zinātnes organizācijas </vt:lpstr>
      <vt:lpstr>Priekšlikumi – lēmējvara, izpildvara, valsts līmeņa zinātnes organizācijas </vt:lpstr>
      <vt:lpstr>Priekšlikumi – institucionālais līmenis (zinātniskie institūti un augstskolas)</vt:lpstr>
      <vt:lpstr>PowerPoint prezentācija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prezentācija</dc:title>
  <dc:creator>Dita Stefenhagena LIZDA</dc:creator>
  <cp:lastModifiedBy>Inga Vanaga</cp:lastModifiedBy>
  <cp:revision>6</cp:revision>
  <cp:lastPrinted>2023-09-25T06:52:42Z</cp:lastPrinted>
  <dcterms:created xsi:type="dcterms:W3CDTF">2023-09-16T19:15:05Z</dcterms:created>
  <dcterms:modified xsi:type="dcterms:W3CDTF">2023-09-25T07:38:51Z</dcterms:modified>
</cp:coreProperties>
</file>