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5" r:id="rId5"/>
    <p:sldId id="315" r:id="rId6"/>
    <p:sldId id="301" r:id="rId7"/>
    <p:sldId id="302" r:id="rId8"/>
    <p:sldId id="303" r:id="rId9"/>
    <p:sldId id="314" r:id="rId10"/>
    <p:sldId id="304" r:id="rId11"/>
    <p:sldId id="305" r:id="rId12"/>
    <p:sldId id="306" r:id="rId13"/>
    <p:sldId id="307" r:id="rId14"/>
    <p:sldId id="309" r:id="rId15"/>
    <p:sldId id="308" r:id="rId16"/>
    <p:sldId id="310" r:id="rId17"/>
    <p:sldId id="311" r:id="rId18"/>
    <p:sldId id="313" r:id="rId19"/>
    <p:sldId id="312" r:id="rId20"/>
    <p:sldId id="316" r:id="rId21"/>
    <p:sldId id="317" r:id="rId22"/>
    <p:sldId id="300"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ējs stils 2 - izcēlum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78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izda\Desktop\pedagogu%20aptauja%20par%20vardarb&#299;bu_2025\Rezultatu_kopsavilkums_vardarbiba_2025.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1E4-490B-9F3C-2A68C2C1920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81E4-490B-9F3C-2A68C2C1920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1E4-490B-9F3C-2A68C2C1920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1E4-490B-9F3C-2A68C2C19203}"/>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81E4-490B-9F3C-2A68C2C19203}"/>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81E4-490B-9F3C-2A68C2C19203}"/>
              </c:ext>
            </c:extLst>
          </c:dPt>
          <c:dLbls>
            <c:dLbl>
              <c:idx val="0"/>
              <c:layout>
                <c:manualLayout>
                  <c:x val="-7.4238446124840997E-3"/>
                  <c:y val="1.7301995661791046E-2"/>
                </c:manualLayout>
              </c:layout>
              <c:tx>
                <c:rich>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fld id="{9F59AE20-18FD-449F-BB96-D9A0C62916D8}" type="CATEGORYNAME">
                      <a:rPr lang="en-US" sz="2800" smtClean="0"/>
                      <a:pPr>
                        <a:defRPr sz="2800"/>
                      </a:pPr>
                      <a:t>[KATEGORIJAS NOSAUKUMS]</a:t>
                    </a:fld>
                    <a:r>
                      <a:rPr lang="en-US" sz="2800" dirty="0"/>
                      <a:t>; </a:t>
                    </a:r>
                    <a:r>
                      <a:rPr lang="en-US" sz="3200" dirty="0">
                        <a:solidFill>
                          <a:srgbClr val="C00000"/>
                        </a:solidFill>
                      </a:rPr>
                      <a:t>380</a:t>
                    </a:r>
                  </a:p>
                </c:rich>
              </c:tx>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endParaRPr lang="lv-LV"/>
                </a:p>
              </c:txPr>
              <c:dLblPos val="bestFit"/>
              <c:showLegendKey val="0"/>
              <c:showVal val="1"/>
              <c:showCatName val="1"/>
              <c:showSerName val="0"/>
              <c:showPercent val="0"/>
              <c:showBubbleSize val="0"/>
              <c:extLst>
                <c:ext xmlns:c15="http://schemas.microsoft.com/office/drawing/2012/chart" uri="{CE6537A1-D6FC-4f65-9D91-7224C49458BB}">
                  <c15:layout>
                    <c:manualLayout>
                      <c:w val="0.27279550565071786"/>
                      <c:h val="0.11162512391581411"/>
                    </c:manualLayout>
                  </c15:layout>
                  <c15:dlblFieldTable/>
                  <c15:showDataLabelsRange val="0"/>
                </c:ext>
                <c:ext xmlns:c16="http://schemas.microsoft.com/office/drawing/2014/chart" uri="{C3380CC4-5D6E-409C-BE32-E72D297353CC}">
                  <c16:uniqueId val="{00000001-81E4-490B-9F3C-2A68C2C19203}"/>
                </c:ext>
              </c:extLst>
            </c:dLbl>
            <c:dLbl>
              <c:idx val="1"/>
              <c:layout>
                <c:manualLayout>
                  <c:x val="-2.1459403963409979E-2"/>
                  <c:y val="7.6069711649563261E-3"/>
                </c:manualLayout>
              </c:layout>
              <c:tx>
                <c:rich>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fld id="{91438B4B-3680-4EE0-BB54-E588AB308934}" type="CATEGORYNAME">
                      <a:rPr lang="en-US" sz="2800" dirty="0"/>
                      <a:pPr>
                        <a:defRPr sz="2800"/>
                      </a:pPr>
                      <a:t>[KATEGORIJAS NOSAUKUMS]</a:t>
                    </a:fld>
                    <a:r>
                      <a:rPr lang="en-US" sz="2800" baseline="0" dirty="0"/>
                      <a:t>; </a:t>
                    </a:r>
                    <a:r>
                      <a:rPr lang="en-US" sz="3200" baseline="0" dirty="0">
                        <a:solidFill>
                          <a:srgbClr val="C00000"/>
                        </a:solidFill>
                      </a:rPr>
                      <a:t>298</a:t>
                    </a:r>
                  </a:p>
                </c:rich>
              </c:tx>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4586150976729521"/>
                      <c:h val="0.15171105841972585"/>
                    </c:manualLayout>
                  </c15:layout>
                  <c15:dlblFieldTable/>
                  <c15:showDataLabelsRange val="0"/>
                </c:ext>
                <c:ext xmlns:c16="http://schemas.microsoft.com/office/drawing/2014/chart" uri="{C3380CC4-5D6E-409C-BE32-E72D297353CC}">
                  <c16:uniqueId val="{00000003-81E4-490B-9F3C-2A68C2C19203}"/>
                </c:ext>
              </c:extLst>
            </c:dLbl>
            <c:dLbl>
              <c:idx val="2"/>
              <c:layout>
                <c:manualLayout>
                  <c:x val="-1.082822207710216E-2"/>
                  <c:y val="-4.1768055748758241E-2"/>
                </c:manualLayout>
              </c:layout>
              <c:tx>
                <c:rich>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fld id="{1CC88E78-C9A4-41DD-BFE1-C4690F3C420C}" type="CATEGORYNAME">
                      <a:rPr lang="en-US"/>
                      <a:pPr>
                        <a:defRPr sz="2800"/>
                      </a:pPr>
                      <a:t>[KATEGORIJAS NOSAUKUMS]</a:t>
                    </a:fld>
                    <a:r>
                      <a:rPr lang="en-US" baseline="0" dirty="0"/>
                      <a:t>; </a:t>
                    </a:r>
                    <a:r>
                      <a:rPr lang="en-US" sz="3200" baseline="0" dirty="0">
                        <a:solidFill>
                          <a:srgbClr val="C00000"/>
                        </a:solidFill>
                      </a:rPr>
                      <a:t>190</a:t>
                    </a:r>
                  </a:p>
                </c:rich>
              </c:tx>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endParaRPr lang="lv-LV"/>
                </a:p>
              </c:txPr>
              <c:dLblPos val="bestFit"/>
              <c:showLegendKey val="0"/>
              <c:showVal val="1"/>
              <c:showCatName val="1"/>
              <c:showSerName val="0"/>
              <c:showPercent val="0"/>
              <c:showBubbleSize val="0"/>
              <c:extLst>
                <c:ext xmlns:c15="http://schemas.microsoft.com/office/drawing/2012/chart" uri="{CE6537A1-D6FC-4f65-9D91-7224C49458BB}">
                  <c15:layout>
                    <c:manualLayout>
                      <c:w val="0.23362551366157069"/>
                      <c:h val="0.14959223045309059"/>
                    </c:manualLayout>
                  </c15:layout>
                  <c15:dlblFieldTable/>
                  <c15:showDataLabelsRange val="0"/>
                </c:ext>
                <c:ext xmlns:c16="http://schemas.microsoft.com/office/drawing/2014/chart" uri="{C3380CC4-5D6E-409C-BE32-E72D297353CC}">
                  <c16:uniqueId val="{00000005-81E4-490B-9F3C-2A68C2C19203}"/>
                </c:ext>
              </c:extLst>
            </c:dLbl>
            <c:dLbl>
              <c:idx val="3"/>
              <c:layout>
                <c:manualLayout>
                  <c:x val="-9.4455627418500915E-2"/>
                  <c:y val="-5.4348906801555116E-2"/>
                </c:manualLayout>
              </c:layout>
              <c:tx>
                <c:rich>
                  <a:bodyPr/>
                  <a:lstStyle/>
                  <a:p>
                    <a:fld id="{F73E716F-DBE2-4C4A-B5C1-EF3BBE8C59CD}" type="CATEGORYNAME">
                      <a:rPr lang="en-US"/>
                      <a:pPr/>
                      <a:t>[KATEGORIJAS NOSAUKUMS]</a:t>
                    </a:fld>
                    <a:r>
                      <a:rPr lang="en-US" baseline="0" dirty="0"/>
                      <a:t>; </a:t>
                    </a:r>
                    <a:r>
                      <a:rPr lang="en-US" sz="3200" baseline="0" dirty="0">
                        <a:solidFill>
                          <a:srgbClr val="C00000"/>
                        </a:solidFill>
                      </a:rPr>
                      <a:t>688</a:t>
                    </a:r>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81E4-490B-9F3C-2A68C2C19203}"/>
                </c:ext>
              </c:extLst>
            </c:dLbl>
            <c:dLbl>
              <c:idx val="4"/>
              <c:layout>
                <c:manualLayout>
                  <c:x val="-1.1743160637456149E-2"/>
                  <c:y val="3.6032926379182727E-2"/>
                </c:manualLayout>
              </c:layout>
              <c:tx>
                <c:rich>
                  <a:bodyPr/>
                  <a:lstStyle/>
                  <a:p>
                    <a:fld id="{D6383159-4BC4-46DB-A6B1-0F7454834FD3}" type="CATEGORYNAME">
                      <a:rPr lang="en-US"/>
                      <a:pPr/>
                      <a:t>[KATEGORIJAS NOSAUKUMS]</a:t>
                    </a:fld>
                    <a:r>
                      <a:rPr lang="en-US" baseline="0" dirty="0"/>
                      <a:t>; </a:t>
                    </a:r>
                    <a:r>
                      <a:rPr lang="en-US" sz="3200" baseline="0" dirty="0">
                        <a:solidFill>
                          <a:srgbClr val="C00000"/>
                        </a:solidFill>
                      </a:rPr>
                      <a:t>464</a:t>
                    </a:r>
                  </a:p>
                </c:rich>
              </c:tx>
              <c:dLblPos val="bestFit"/>
              <c:showLegendKey val="0"/>
              <c:showVal val="1"/>
              <c:showCatName val="1"/>
              <c:showSerName val="0"/>
              <c:showPercent val="0"/>
              <c:showBubbleSize val="0"/>
              <c:extLst>
                <c:ext xmlns:c15="http://schemas.microsoft.com/office/drawing/2012/chart" uri="{CE6537A1-D6FC-4f65-9D91-7224C49458BB}">
                  <c15:layout>
                    <c:manualLayout>
                      <c:w val="0.27182569662578365"/>
                      <c:h val="0.20432373472851023"/>
                    </c:manualLayout>
                  </c15:layout>
                  <c15:dlblFieldTable/>
                  <c15:showDataLabelsRange val="0"/>
                </c:ext>
                <c:ext xmlns:c16="http://schemas.microsoft.com/office/drawing/2014/chart" uri="{C3380CC4-5D6E-409C-BE32-E72D297353CC}">
                  <c16:uniqueId val="{00000009-81E4-490B-9F3C-2A68C2C19203}"/>
                </c:ext>
              </c:extLst>
            </c:dLbl>
            <c:dLbl>
              <c:idx val="5"/>
              <c:layout>
                <c:manualLayout>
                  <c:x val="-7.7614095905112401E-3"/>
                  <c:y val="9.2287831438870888E-3"/>
                </c:manualLayout>
              </c:layout>
              <c:tx>
                <c:rich>
                  <a:bodyPr/>
                  <a:lstStyle/>
                  <a:p>
                    <a:fld id="{73857D06-64DE-4C88-86B9-398DCEC08B2E}" type="CATEGORYNAME">
                      <a:rPr lang="en-US"/>
                      <a:pPr/>
                      <a:t>[KATEGORIJAS NOSAUKUMS]</a:t>
                    </a:fld>
                    <a:r>
                      <a:rPr lang="en-US" baseline="0" dirty="0"/>
                      <a:t>; </a:t>
                    </a:r>
                    <a:r>
                      <a:rPr lang="en-US" sz="3200" baseline="0" dirty="0">
                        <a:solidFill>
                          <a:srgbClr val="C00000"/>
                        </a:solidFill>
                      </a:rPr>
                      <a:t>289</a:t>
                    </a:r>
                  </a:p>
                </c:rich>
              </c:tx>
              <c:dLblPos val="bestFit"/>
              <c:showLegendKey val="0"/>
              <c:showVal val="1"/>
              <c:showCatName val="1"/>
              <c:showSerName val="0"/>
              <c:showPercent val="0"/>
              <c:showBubbleSize val="0"/>
              <c:extLst>
                <c:ext xmlns:c15="http://schemas.microsoft.com/office/drawing/2012/chart" uri="{CE6537A1-D6FC-4f65-9D91-7224C49458BB}">
                  <c15:layout>
                    <c:manualLayout>
                      <c:w val="0.27739146516359975"/>
                      <c:h val="0.20432373472851023"/>
                    </c:manualLayout>
                  </c15:layout>
                  <c15:dlblFieldTable/>
                  <c15:showDataLabelsRange val="0"/>
                </c:ext>
                <c:ext xmlns:c16="http://schemas.microsoft.com/office/drawing/2014/chart" uri="{C3380CC4-5D6E-409C-BE32-E72D297353CC}">
                  <c16:uniqueId val="{0000000B-81E4-490B-9F3C-2A68C2C19203}"/>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lv-LV"/>
              </a:p>
            </c:txPr>
            <c:dLblPos val="bestFit"/>
            <c:showLegendKey val="0"/>
            <c:showVal val="1"/>
            <c:showCatName val="1"/>
            <c:showSerName val="0"/>
            <c:showPercent val="0"/>
            <c:showBubbleSize val="0"/>
            <c:showLeaderLines val="0"/>
            <c:extLst>
              <c:ext xmlns:c15="http://schemas.microsoft.com/office/drawing/2012/chart" uri="{CE6537A1-D6FC-4f65-9D91-7224C49458BB}"/>
            </c:extLst>
          </c:dLbls>
          <c:cat>
            <c:strRef>
              <c:f>Sheet2!$B$3:$B$8</c:f>
              <c:strCache>
                <c:ptCount val="6"/>
                <c:pt idx="0">
                  <c:v>Kurzeme</c:v>
                </c:pt>
                <c:pt idx="1">
                  <c:v>Latgale</c:v>
                </c:pt>
                <c:pt idx="2">
                  <c:v>Pierīga</c:v>
                </c:pt>
                <c:pt idx="3">
                  <c:v>Rīga</c:v>
                </c:pt>
                <c:pt idx="4">
                  <c:v>Vidzeme</c:v>
                </c:pt>
                <c:pt idx="5">
                  <c:v>Zemgale</c:v>
                </c:pt>
              </c:strCache>
            </c:strRef>
          </c:cat>
          <c:val>
            <c:numRef>
              <c:f>Sheet2!$C$3:$C$8</c:f>
              <c:numCache>
                <c:formatCode>General</c:formatCode>
                <c:ptCount val="6"/>
                <c:pt idx="0">
                  <c:v>17</c:v>
                </c:pt>
                <c:pt idx="1">
                  <c:v>13</c:v>
                </c:pt>
                <c:pt idx="2">
                  <c:v>8</c:v>
                </c:pt>
                <c:pt idx="3">
                  <c:v>30</c:v>
                </c:pt>
                <c:pt idx="4">
                  <c:v>20</c:v>
                </c:pt>
                <c:pt idx="5">
                  <c:v>12</c:v>
                </c:pt>
              </c:numCache>
            </c:numRef>
          </c:val>
          <c:extLst>
            <c:ext xmlns:c16="http://schemas.microsoft.com/office/drawing/2014/chart" uri="{C3380CC4-5D6E-409C-BE32-E72D297353CC}">
              <c16:uniqueId val="{0000000C-81E4-490B-9F3C-2A68C2C19203}"/>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50"/>
              </a:solidFill>
              <a:ln w="19050">
                <a:solidFill>
                  <a:schemeClr val="lt1"/>
                </a:solidFill>
              </a:ln>
              <a:effectLst/>
            </c:spPr>
            <c:extLst>
              <c:ext xmlns:c16="http://schemas.microsoft.com/office/drawing/2014/chart" uri="{C3380CC4-5D6E-409C-BE32-E72D297353CC}">
                <c16:uniqueId val="{00000001-6F32-4FD6-A218-1506AB7F3C36}"/>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6F32-4FD6-A218-1506AB7F3C36}"/>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6F32-4FD6-A218-1506AB7F3C36}"/>
              </c:ext>
            </c:extLst>
          </c:dPt>
          <c:dLbls>
            <c:dLbl>
              <c:idx val="0"/>
              <c:tx>
                <c:rich>
                  <a:bodyPr/>
                  <a:lstStyle/>
                  <a:p>
                    <a:fld id="{7C829A30-E654-4DB7-B5D2-0992DE5A1544}" type="CATEGORYNAME">
                      <a:rPr lang="en-US"/>
                      <a:pPr/>
                      <a:t>[KATEGORIJAS NOSAUKUMS]</a:t>
                    </a:fld>
                    <a:r>
                      <a:rPr lang="en-US" baseline="0" dirty="0"/>
                      <a:t>; </a:t>
                    </a:r>
                    <a:fld id="{9927ABFB-0DE6-4ABB-8B6F-391957F6E2D9}" type="VALUE">
                      <a:rPr lang="en-US"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F32-4FD6-A218-1506AB7F3C36}"/>
                </c:ext>
              </c:extLst>
            </c:dLbl>
            <c:dLbl>
              <c:idx val="1"/>
              <c:tx>
                <c:rich>
                  <a:bodyPr/>
                  <a:lstStyle/>
                  <a:p>
                    <a:fld id="{0DF81EBB-C882-4ECC-BB7A-379856F716D5}" type="CATEGORYNAME">
                      <a:rPr lang="lv-LV"/>
                      <a:pPr/>
                      <a:t>[KATEGORIJAS NOSAUKUMS]</a:t>
                    </a:fld>
                    <a:r>
                      <a:rPr lang="lv-LV" baseline="0" dirty="0"/>
                      <a:t>; </a:t>
                    </a:r>
                    <a:fld id="{92E5B10E-25B3-44F9-9DC2-ED6EC596EA44}" type="VALUE">
                      <a:rPr lang="lv-LV" baseline="0">
                        <a:solidFill>
                          <a:srgbClr val="C00000"/>
                        </a:solidFill>
                      </a:rPr>
                      <a:pPr/>
                      <a:t>[VĒRTĪBA]</a:t>
                    </a:fld>
                    <a:endParaRPr lang="lv-LV"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F32-4FD6-A218-1506AB7F3C36}"/>
                </c:ext>
              </c:extLst>
            </c:dLbl>
            <c:dLbl>
              <c:idx val="2"/>
              <c:tx>
                <c:rich>
                  <a:bodyPr/>
                  <a:lstStyle/>
                  <a:p>
                    <a:fld id="{D86F90FB-6DD5-421B-94A8-1803B9CC6DEC}" type="CATEGORYNAME">
                      <a:rPr lang="en-US"/>
                      <a:pPr/>
                      <a:t>[KATEGORIJAS NOSAUKUMS]</a:t>
                    </a:fld>
                    <a:r>
                      <a:rPr lang="en-US" baseline="0" dirty="0"/>
                      <a:t>; </a:t>
                    </a:r>
                    <a:fld id="{2C55EE78-8999-4353-B33E-614AA983DD5A}" type="VALUE">
                      <a:rPr lang="en-US"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6F32-4FD6-A218-1506AB7F3C36}"/>
                </c:ext>
              </c:extLst>
            </c:dLbl>
            <c:spPr>
              <a:noFill/>
              <a:ln>
                <a:noFill/>
              </a:ln>
              <a:effectLst/>
            </c:spPr>
            <c:txPr>
              <a:bodyPr rot="0" spcFirstLastPara="1" vertOverflow="ellipsis" vert="horz" wrap="square" lIns="38100" tIns="19050" rIns="38100" bIns="19050" anchor="ctr" anchorCtr="1">
                <a:spAutoFit/>
              </a:bodyPr>
              <a:lstStyle/>
              <a:p>
                <a:pPr>
                  <a:defRPr sz="32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Lapa6!$B$3:$B$5</c:f>
              <c:strCache>
                <c:ptCount val="3"/>
                <c:pt idx="0">
                  <c:v>Jā</c:v>
                </c:pt>
                <c:pt idx="1">
                  <c:v>Daļēji</c:v>
                </c:pt>
                <c:pt idx="2">
                  <c:v>Nē</c:v>
                </c:pt>
              </c:strCache>
            </c:strRef>
          </c:cat>
          <c:val>
            <c:numRef>
              <c:f>Lapa6!$C$3:$C$5</c:f>
              <c:numCache>
                <c:formatCode>General</c:formatCode>
                <c:ptCount val="3"/>
                <c:pt idx="0">
                  <c:v>37</c:v>
                </c:pt>
                <c:pt idx="1">
                  <c:v>52</c:v>
                </c:pt>
                <c:pt idx="2">
                  <c:v>11</c:v>
                </c:pt>
              </c:numCache>
            </c:numRef>
          </c:val>
          <c:extLst>
            <c:ext xmlns:c16="http://schemas.microsoft.com/office/drawing/2014/chart" uri="{C3380CC4-5D6E-409C-BE32-E72D297353CC}">
              <c16:uniqueId val="{00000006-6F32-4FD6-A218-1506AB7F3C36}"/>
            </c:ext>
          </c:extLst>
        </c:ser>
        <c:dLbls>
          <c:dLblPos val="bestFit"/>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3DC3-4106-AE00-4FE21D3F4FA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3DC3-4106-AE00-4FE21D3F4FA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3DC3-4106-AE00-4FE21D3F4FAB}"/>
              </c:ext>
            </c:extLst>
          </c:dPt>
          <c:dPt>
            <c:idx val="3"/>
            <c:bubble3D val="0"/>
            <c:explosion val="15"/>
            <c:spPr>
              <a:solidFill>
                <a:schemeClr val="accent4"/>
              </a:solidFill>
              <a:ln w="19050">
                <a:solidFill>
                  <a:schemeClr val="lt1"/>
                </a:solidFill>
              </a:ln>
              <a:effectLst/>
            </c:spPr>
            <c:extLst>
              <c:ext xmlns:c16="http://schemas.microsoft.com/office/drawing/2014/chart" uri="{C3380CC4-5D6E-409C-BE32-E72D297353CC}">
                <c16:uniqueId val="{00000007-3DC3-4106-AE00-4FE21D3F4FAB}"/>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3DC3-4106-AE00-4FE21D3F4FAB}"/>
              </c:ext>
            </c:extLst>
          </c:dPt>
          <c:dPt>
            <c:idx val="5"/>
            <c:bubble3D val="0"/>
            <c:explosion val="22"/>
            <c:spPr>
              <a:solidFill>
                <a:schemeClr val="accent6"/>
              </a:solidFill>
              <a:ln w="19050">
                <a:solidFill>
                  <a:schemeClr val="lt1"/>
                </a:solidFill>
              </a:ln>
              <a:effectLst/>
            </c:spPr>
            <c:extLst>
              <c:ext xmlns:c16="http://schemas.microsoft.com/office/drawing/2014/chart" uri="{C3380CC4-5D6E-409C-BE32-E72D297353CC}">
                <c16:uniqueId val="{0000000B-3DC3-4106-AE00-4FE21D3F4FAB}"/>
              </c:ext>
            </c:extLst>
          </c:dPt>
          <c:dPt>
            <c:idx val="6"/>
            <c:bubble3D val="0"/>
            <c:explosion val="33"/>
            <c:spPr>
              <a:solidFill>
                <a:schemeClr val="accent1">
                  <a:lumMod val="60000"/>
                </a:schemeClr>
              </a:solidFill>
              <a:ln w="19050">
                <a:solidFill>
                  <a:schemeClr val="lt1"/>
                </a:solidFill>
              </a:ln>
              <a:effectLst/>
            </c:spPr>
            <c:extLst>
              <c:ext xmlns:c16="http://schemas.microsoft.com/office/drawing/2014/chart" uri="{C3380CC4-5D6E-409C-BE32-E72D297353CC}">
                <c16:uniqueId val="{0000000D-3DC3-4106-AE00-4FE21D3F4FAB}"/>
              </c:ext>
            </c:extLst>
          </c:dPt>
          <c:dPt>
            <c:idx val="7"/>
            <c:bubble3D val="0"/>
            <c:spPr>
              <a:solidFill>
                <a:schemeClr val="accent2">
                  <a:lumMod val="60000"/>
                </a:schemeClr>
              </a:solidFill>
              <a:ln w="19050">
                <a:solidFill>
                  <a:schemeClr val="lt1"/>
                </a:solidFill>
              </a:ln>
              <a:effectLst/>
            </c:spPr>
            <c:extLst>
              <c:ext xmlns:c16="http://schemas.microsoft.com/office/drawing/2014/chart" uri="{C3380CC4-5D6E-409C-BE32-E72D297353CC}">
                <c16:uniqueId val="{0000000F-3DC3-4106-AE00-4FE21D3F4FAB}"/>
              </c:ext>
            </c:extLst>
          </c:dPt>
          <c:dLbls>
            <c:dLbl>
              <c:idx val="0"/>
              <c:layout>
                <c:manualLayout>
                  <c:x val="-3.6261221423409033E-2"/>
                  <c:y val="-6.4360010359714198E-2"/>
                </c:manualLayout>
              </c:layout>
              <c:tx>
                <c:rich>
                  <a:bodyPr/>
                  <a:lstStyle/>
                  <a:p>
                    <a:fld id="{718B7951-E961-4615-A16F-DE8929C005A7}" type="CATEGORYNAME">
                      <a:rPr lang="en-US"/>
                      <a:pPr/>
                      <a:t>[KATEGORIJAS NOSAUKUMS]</a:t>
                    </a:fld>
                    <a:r>
                      <a:rPr lang="en-US" baseline="0" dirty="0"/>
                      <a:t>; </a:t>
                    </a:r>
                    <a:fld id="{27C5AC8A-48C5-4173-B47F-4E1718AA5B26}" type="VALUE">
                      <a:rPr lang="en-US" sz="2800"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3DC3-4106-AE00-4FE21D3F4FAB}"/>
                </c:ext>
              </c:extLst>
            </c:dLbl>
            <c:dLbl>
              <c:idx val="1"/>
              <c:layout>
                <c:manualLayout>
                  <c:x val="-2.1739130434782608E-2"/>
                  <c:y val="-3.8196395863813681E-2"/>
                </c:manualLayout>
              </c:layout>
              <c:tx>
                <c:rich>
                  <a:bodyPr/>
                  <a:lstStyle/>
                  <a:p>
                    <a:fld id="{5206E118-3BAE-469F-B3C7-E8DB2C4F5956}" type="CATEGORYNAME">
                      <a:rPr lang="en-US"/>
                      <a:pPr/>
                      <a:t>[KATEGORIJAS NOSAUKUMS]</a:t>
                    </a:fld>
                    <a:r>
                      <a:rPr lang="en-US" baseline="0" dirty="0"/>
                      <a:t>; </a:t>
                    </a:r>
                    <a:fld id="{D6294E88-D122-437F-A1D9-3D06555A5138}" type="VALUE">
                      <a:rPr lang="en-US" sz="2800"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25120772946859904"/>
                      <c:h val="7.8055186632080928E-2"/>
                    </c:manualLayout>
                  </c15:layout>
                  <c15:dlblFieldTable/>
                  <c15:showDataLabelsRange val="0"/>
                </c:ext>
                <c:ext xmlns:c16="http://schemas.microsoft.com/office/drawing/2014/chart" uri="{C3380CC4-5D6E-409C-BE32-E72D297353CC}">
                  <c16:uniqueId val="{00000003-3DC3-4106-AE00-4FE21D3F4FAB}"/>
                </c:ext>
              </c:extLst>
            </c:dLbl>
            <c:dLbl>
              <c:idx val="2"/>
              <c:layout>
                <c:manualLayout>
                  <c:x val="4.5391630381675735E-2"/>
                  <c:y val="-1.4018774409219003E-3"/>
                </c:manualLayout>
              </c:layout>
              <c:tx>
                <c:rich>
                  <a:bodyPr/>
                  <a:lstStyle/>
                  <a:p>
                    <a:fld id="{191D4A96-B3FC-40C7-A477-038819983C07}" type="CATEGORYNAME">
                      <a:rPr lang="en-US"/>
                      <a:pPr/>
                      <a:t>[KATEGORIJAS NOSAUKUMS]</a:t>
                    </a:fld>
                    <a:r>
                      <a:rPr lang="en-US" baseline="0" dirty="0"/>
                      <a:t>; </a:t>
                    </a:r>
                    <a:fld id="{28AA19F5-0A05-43DF-8EE4-492D495159B3}" type="VALUE">
                      <a:rPr lang="en-US" sz="2800"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23931159420289855"/>
                      <c:h val="0.14906725409829036"/>
                    </c:manualLayout>
                  </c15:layout>
                  <c15:dlblFieldTable/>
                  <c15:showDataLabelsRange val="0"/>
                </c:ext>
                <c:ext xmlns:c16="http://schemas.microsoft.com/office/drawing/2014/chart" uri="{C3380CC4-5D6E-409C-BE32-E72D297353CC}">
                  <c16:uniqueId val="{00000005-3DC3-4106-AE00-4FE21D3F4FAB}"/>
                </c:ext>
              </c:extLst>
            </c:dLbl>
            <c:dLbl>
              <c:idx val="3"/>
              <c:layout>
                <c:manualLayout>
                  <c:x val="5.6588662537209273E-3"/>
                  <c:y val="-3.1692797502081566E-3"/>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5DA7CDF3-C636-421F-B830-B5DE171B701B}" type="CATEGORYNAME">
                      <a:rPr lang="en-US" sz="2000"/>
                      <a:pPr>
                        <a:defRPr sz="2400"/>
                      </a:pPr>
                      <a:t>[KATEGORIJAS NOSAUKUMS]</a:t>
                    </a:fld>
                    <a:r>
                      <a:rPr lang="en-US" sz="2000" baseline="0" dirty="0"/>
                      <a:t>; </a:t>
                    </a:r>
                    <a:fld id="{44D30E7F-6909-450F-9180-4CD7D55D94B9}" type="VALUE">
                      <a:rPr lang="en-US" sz="2400" baseline="0">
                        <a:solidFill>
                          <a:srgbClr val="C00000"/>
                        </a:solidFill>
                      </a:rPr>
                      <a:pPr>
                        <a:defRPr sz="2400"/>
                      </a:pPr>
                      <a:t>[VĒRTĪBA]</a:t>
                    </a:fld>
                    <a:endParaRPr lang="en-US" sz="2000"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2267638708391849"/>
                      <c:h val="8.6526292158043194E-2"/>
                    </c:manualLayout>
                  </c15:layout>
                  <c15:dlblFieldTable/>
                  <c15:showDataLabelsRange val="0"/>
                </c:ext>
                <c:ext xmlns:c16="http://schemas.microsoft.com/office/drawing/2014/chart" uri="{C3380CC4-5D6E-409C-BE32-E72D297353CC}">
                  <c16:uniqueId val="{00000007-3DC3-4106-AE00-4FE21D3F4FAB}"/>
                </c:ext>
              </c:extLst>
            </c:dLbl>
            <c:dLbl>
              <c:idx val="4"/>
              <c:layout>
                <c:manualLayout>
                  <c:x val="0"/>
                  <c:y val="4.203154834085442E-3"/>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r>
                      <a:rPr lang="en-US" sz="2000" dirty="0" err="1"/>
                      <a:t>profesionālās</a:t>
                    </a:r>
                    <a:r>
                      <a:rPr lang="en-US" sz="2000" dirty="0"/>
                      <a:t> </a:t>
                    </a:r>
                    <a:r>
                      <a:rPr lang="en-US" sz="2000" dirty="0" err="1"/>
                      <a:t>ievirzes</a:t>
                    </a:r>
                    <a:r>
                      <a:rPr lang="en-US" sz="2000" dirty="0"/>
                      <a:t> </a:t>
                    </a:r>
                    <a:r>
                      <a:rPr lang="en-US" sz="2000" dirty="0" err="1"/>
                      <a:t>izglītībā</a:t>
                    </a:r>
                    <a:r>
                      <a:rPr lang="en-US" sz="2000" baseline="0" dirty="0"/>
                      <a:t>; </a:t>
                    </a:r>
                    <a:fld id="{92F761EA-88C1-45F5-818F-BD3A678A7B99}" type="VALUE">
                      <a:rPr lang="en-US" sz="2400" baseline="0">
                        <a:solidFill>
                          <a:srgbClr val="C00000"/>
                        </a:solidFill>
                      </a:rPr>
                      <a:pPr>
                        <a:defRPr sz="2400"/>
                      </a:pPr>
                      <a:t>[VĒRTĪBA]</a:t>
                    </a:fld>
                    <a:endParaRPr lang="en-US" sz="2000"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3313977337265493"/>
                      <c:h val="7.6845028699800602E-2"/>
                    </c:manualLayout>
                  </c15:layout>
                  <c15:dlblFieldTable/>
                  <c15:showDataLabelsRange val="0"/>
                </c:ext>
                <c:ext xmlns:c16="http://schemas.microsoft.com/office/drawing/2014/chart" uri="{C3380CC4-5D6E-409C-BE32-E72D297353CC}">
                  <c16:uniqueId val="{00000009-3DC3-4106-AE00-4FE21D3F4FAB}"/>
                </c:ext>
              </c:extLst>
            </c:dLbl>
            <c:dLbl>
              <c:idx val="5"/>
              <c:layout>
                <c:manualLayout>
                  <c:x val="4.3046949155096003E-8"/>
                  <c:y val="-1.0404785440904367E-2"/>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9E11D688-4B65-4D2F-BA43-1375A9674E5C}" type="CATEGORYNAME">
                      <a:rPr lang="en-US" sz="2000"/>
                      <a:pPr>
                        <a:defRPr sz="2400"/>
                      </a:pPr>
                      <a:t>[KATEGORIJAS NOSAUKUMS]</a:t>
                    </a:fld>
                    <a:r>
                      <a:rPr lang="en-US" sz="2000" baseline="0" dirty="0"/>
                      <a:t>; </a:t>
                    </a:r>
                    <a:fld id="{FAA2B914-6D42-459E-9636-4C3C6E2572F3}" type="VALUE">
                      <a:rPr lang="en-US" sz="2400" baseline="0">
                        <a:solidFill>
                          <a:srgbClr val="C00000"/>
                        </a:solidFill>
                      </a:rPr>
                      <a:pPr>
                        <a:defRPr sz="2400"/>
                      </a:pPr>
                      <a:t>[VĒRTĪBA]</a:t>
                    </a:fld>
                    <a:endParaRPr lang="en-US" sz="2000"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7480015958893994"/>
                      <c:h val="7.1617146432349593E-2"/>
                    </c:manualLayout>
                  </c15:layout>
                  <c15:dlblFieldTable/>
                  <c15:showDataLabelsRange val="0"/>
                </c:ext>
                <c:ext xmlns:c16="http://schemas.microsoft.com/office/drawing/2014/chart" uri="{C3380CC4-5D6E-409C-BE32-E72D297353CC}">
                  <c16:uniqueId val="{0000000B-3DC3-4106-AE00-4FE21D3F4FAB}"/>
                </c:ext>
              </c:extLst>
            </c:dLbl>
            <c:dLbl>
              <c:idx val="6"/>
              <c:layout>
                <c:manualLayout>
                  <c:x val="1.46848916024118E-2"/>
                  <c:y val="-3.4521327270728049E-2"/>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AD8809A9-A181-46AB-BD2A-480EDD7040F3}" type="CATEGORYNAME">
                      <a:rPr lang="en-US" sz="2000"/>
                      <a:pPr>
                        <a:defRPr sz="2400"/>
                      </a:pPr>
                      <a:t>[KATEGORIJAS NOSAUKUMS]</a:t>
                    </a:fld>
                    <a:r>
                      <a:rPr lang="en-US" sz="2000" baseline="0" dirty="0"/>
                      <a:t>; </a:t>
                    </a:r>
                    <a:fld id="{B34BB89D-93BD-47A8-88DD-BC89B4C97414}" type="VALUE">
                      <a:rPr lang="en-US" sz="2400" baseline="0">
                        <a:solidFill>
                          <a:srgbClr val="C00000"/>
                        </a:solidFill>
                      </a:rPr>
                      <a:pPr>
                        <a:defRPr sz="2400"/>
                      </a:pPr>
                      <a:t>[VĒRTĪBA]</a:t>
                    </a:fld>
                    <a:endParaRPr lang="en-US" sz="2000"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2705314138815463"/>
                      <c:h val="7.6845028699800602E-2"/>
                    </c:manualLayout>
                  </c15:layout>
                  <c15:dlblFieldTable/>
                  <c15:showDataLabelsRange val="0"/>
                </c:ext>
                <c:ext xmlns:c16="http://schemas.microsoft.com/office/drawing/2014/chart" uri="{C3380CC4-5D6E-409C-BE32-E72D297353CC}">
                  <c16:uniqueId val="{0000000D-3DC3-4106-AE00-4FE21D3F4FAB}"/>
                </c:ext>
              </c:extLst>
            </c:dLbl>
            <c:dLbl>
              <c:idx val="7"/>
              <c:layout>
                <c:manualLayout>
                  <c:x val="-7.1804894007649446E-3"/>
                  <c:y val="1.7026255091001006E-2"/>
                </c:manualLayout>
              </c:layout>
              <c:tx>
                <c:rich>
                  <a:bodyPr/>
                  <a:lstStyle/>
                  <a:p>
                    <a:fld id="{C4472F5C-B95A-429B-8A26-CF2B6CC1E0F5}" type="CATEGORYNAME">
                      <a:rPr lang="en-US"/>
                      <a:pPr/>
                      <a:t>[KATEGORIJAS NOSAUKUMS]</a:t>
                    </a:fld>
                    <a:r>
                      <a:rPr lang="en-US" baseline="0" dirty="0"/>
                      <a:t>; </a:t>
                    </a:r>
                    <a:fld id="{28848749-4D58-4CCB-8A58-158BD00EFD4F}" type="VALUE">
                      <a:rPr lang="en-US" sz="2800"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F-3DC3-4106-AE00-4FE21D3F4FAB}"/>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lv-LV"/>
              </a:p>
            </c:txPr>
            <c:dLblPos val="bestFit"/>
            <c:showLegendKey val="0"/>
            <c:showVal val="1"/>
            <c:showCatName val="1"/>
            <c:showSerName val="0"/>
            <c:showPercent val="0"/>
            <c:showBubbleSize val="0"/>
            <c:showLeaderLines val="0"/>
            <c:extLst>
              <c:ext xmlns:c15="http://schemas.microsoft.com/office/drawing/2012/chart" uri="{CE6537A1-D6FC-4f65-9D91-7224C49458BB}"/>
            </c:extLst>
          </c:dLbls>
          <c:cat>
            <c:strRef>
              <c:f>'skolas tips'!$B$4:$B$11</c:f>
              <c:strCache>
                <c:ptCount val="8"/>
                <c:pt idx="0">
                  <c:v>pirmsskolā</c:v>
                </c:pt>
                <c:pt idx="1">
                  <c:v>sākumskolā</c:v>
                </c:pt>
                <c:pt idx="2">
                  <c:v>pamatskolā</c:v>
                </c:pt>
                <c:pt idx="3">
                  <c:v>interešu izglītībā</c:v>
                </c:pt>
                <c:pt idx="4">
                  <c:v>profesionālās ievirzes izglītībā (t.sk. sporta skolā)</c:v>
                </c:pt>
                <c:pt idx="5">
                  <c:v>profesionālajā izglītībā</c:v>
                </c:pt>
                <c:pt idx="6">
                  <c:v>speciālā izglītībā</c:v>
                </c:pt>
                <c:pt idx="7">
                  <c:v>vidusskolā</c:v>
                </c:pt>
              </c:strCache>
            </c:strRef>
          </c:cat>
          <c:val>
            <c:numRef>
              <c:f>'skolas tips'!$C$4:$C$11</c:f>
              <c:numCache>
                <c:formatCode>General</c:formatCode>
                <c:ptCount val="8"/>
                <c:pt idx="0">
                  <c:v>757</c:v>
                </c:pt>
                <c:pt idx="1">
                  <c:v>250</c:v>
                </c:pt>
                <c:pt idx="2">
                  <c:v>595</c:v>
                </c:pt>
                <c:pt idx="3">
                  <c:v>102</c:v>
                </c:pt>
                <c:pt idx="4">
                  <c:v>34</c:v>
                </c:pt>
                <c:pt idx="5">
                  <c:v>38</c:v>
                </c:pt>
                <c:pt idx="6">
                  <c:v>52</c:v>
                </c:pt>
                <c:pt idx="7">
                  <c:v>481</c:v>
                </c:pt>
              </c:numCache>
            </c:numRef>
          </c:val>
          <c:extLst>
            <c:ext xmlns:c16="http://schemas.microsoft.com/office/drawing/2014/chart" uri="{C3380CC4-5D6E-409C-BE32-E72D297353CC}">
              <c16:uniqueId val="{00000010-3DC3-4106-AE00-4FE21D3F4FAB}"/>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C60-42AC-9001-F134B07BB11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C60-42AC-9001-F134B07BB11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C60-42AC-9001-F134B07BB11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C60-42AC-9001-F134B07BB11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4C60-42AC-9001-F134B07BB11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4C60-42AC-9001-F134B07BB110}"/>
              </c:ext>
            </c:extLst>
          </c:dPt>
          <c:dPt>
            <c:idx val="6"/>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D-4C60-42AC-9001-F134B07BB110}"/>
              </c:ext>
            </c:extLst>
          </c:dPt>
          <c:dLbls>
            <c:dLbl>
              <c:idx val="0"/>
              <c:tx>
                <c:rich>
                  <a:bodyPr/>
                  <a:lstStyle/>
                  <a:p>
                    <a:fld id="{94337B1B-8824-4BE6-99E9-AC9059317B42}" type="CATEGORYNAME">
                      <a:rPr lang="en-US"/>
                      <a:pPr/>
                      <a:t>[KATEGORIJAS NOSAUKUMS]</a:t>
                    </a:fld>
                    <a:r>
                      <a:rPr lang="en-US" baseline="0" dirty="0"/>
                      <a:t>; </a:t>
                    </a:r>
                    <a:fld id="{30103B24-928E-4614-AEC4-0B3141702FDE}" type="VALUE">
                      <a:rPr lang="en-US" sz="32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C60-42AC-9001-F134B07BB110}"/>
                </c:ext>
              </c:extLst>
            </c:dLbl>
            <c:dLbl>
              <c:idx val="1"/>
              <c:tx>
                <c:rich>
                  <a:bodyPr/>
                  <a:lstStyle/>
                  <a:p>
                    <a:fld id="{143B76B6-ABE1-41EE-AF67-D882FEDF731C}" type="CATEGORYNAME">
                      <a:rPr lang="en-US"/>
                      <a:pPr/>
                      <a:t>[KATEGORIJAS NOSAUKUMS]</a:t>
                    </a:fld>
                    <a:r>
                      <a:rPr lang="en-US" baseline="0" dirty="0"/>
                      <a:t>; </a:t>
                    </a:r>
                    <a:fld id="{9C37702F-C2B1-4114-95D3-0BAC9FB518CA}" type="VALUE">
                      <a:rPr lang="en-US" sz="32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27895052328364617"/>
                      <c:h val="0.15787963053978887"/>
                    </c:manualLayout>
                  </c15:layout>
                  <c15:dlblFieldTable/>
                  <c15:showDataLabelsRange val="0"/>
                </c:ext>
                <c:ext xmlns:c16="http://schemas.microsoft.com/office/drawing/2014/chart" uri="{C3380CC4-5D6E-409C-BE32-E72D297353CC}">
                  <c16:uniqueId val="{00000003-4C60-42AC-9001-F134B07BB110}"/>
                </c:ext>
              </c:extLst>
            </c:dLbl>
            <c:dLbl>
              <c:idx val="2"/>
              <c:tx>
                <c:rich>
                  <a:bodyPr/>
                  <a:lstStyle/>
                  <a:p>
                    <a:fld id="{6EF66BB0-6908-4BD3-B45F-236AEB6F426A}" type="CATEGORYNAME">
                      <a:rPr lang="en-US"/>
                      <a:pPr/>
                      <a:t>[KATEGORIJAS NOSAUKUMS]</a:t>
                    </a:fld>
                    <a:r>
                      <a:rPr lang="en-US" baseline="0" dirty="0"/>
                      <a:t>; </a:t>
                    </a:r>
                    <a:fld id="{E694B633-07B2-459E-9791-559AAF476578}" type="VALUE">
                      <a:rPr lang="en-US" sz="32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29837526205450732"/>
                      <c:h val="0.15787963053978887"/>
                    </c:manualLayout>
                  </c15:layout>
                  <c15:dlblFieldTable/>
                  <c15:showDataLabelsRange val="0"/>
                </c:ext>
                <c:ext xmlns:c16="http://schemas.microsoft.com/office/drawing/2014/chart" uri="{C3380CC4-5D6E-409C-BE32-E72D297353CC}">
                  <c16:uniqueId val="{00000005-4C60-42AC-9001-F134B07BB110}"/>
                </c:ext>
              </c:extLst>
            </c:dLbl>
            <c:dLbl>
              <c:idx val="3"/>
              <c:layout>
                <c:manualLayout>
                  <c:x val="-3.0136216758282573E-2"/>
                  <c:y val="0"/>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D9EA95FF-C062-42D6-A977-B6389C18F864}" type="CATEGORYNAME">
                      <a:rPr lang="en-US" dirty="0"/>
                      <a:pPr>
                        <a:defRPr sz="2400"/>
                      </a:pPr>
                      <a:t>[KATEGORIJAS NOSAUKUMS]</a:t>
                    </a:fld>
                    <a:r>
                      <a:rPr lang="en-US" baseline="0" dirty="0"/>
                      <a:t>; </a:t>
                    </a:r>
                    <a:fld id="{6013EFF7-4888-4C7A-9BDB-799D1F454688}" type="VALUE">
                      <a:rPr lang="en-US" sz="3200" baseline="0" dirty="0">
                        <a:solidFill>
                          <a:srgbClr val="C00000"/>
                        </a:solidFill>
                      </a:rPr>
                      <a:pPr>
                        <a:defRPr sz="2400"/>
                      </a:pPr>
                      <a:t>[VĒRTĪBA]</a:t>
                    </a:fld>
                    <a:endParaRPr lang="en-US"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3768343815513624"/>
                      <c:h val="0.11430187897011179"/>
                    </c:manualLayout>
                  </c15:layout>
                  <c15:dlblFieldTable/>
                  <c15:showDataLabelsRange val="0"/>
                </c:ext>
                <c:ext xmlns:c16="http://schemas.microsoft.com/office/drawing/2014/chart" uri="{C3380CC4-5D6E-409C-BE32-E72D297353CC}">
                  <c16:uniqueId val="{00000007-4C60-42AC-9001-F134B07BB110}"/>
                </c:ext>
              </c:extLst>
            </c:dLbl>
            <c:dLbl>
              <c:idx val="4"/>
              <c:layout>
                <c:manualLayout>
                  <c:x val="3.9308691955958338E-3"/>
                  <c:y val="-9.3990143093620566E-17"/>
                </c:manualLayout>
              </c:layout>
              <c:tx>
                <c:rich>
                  <a:bodyPr/>
                  <a:lstStyle/>
                  <a:p>
                    <a:fld id="{CDCD5954-8563-4A96-9DFA-4928B315421A}" type="CATEGORYNAME">
                      <a:rPr lang="en-US"/>
                      <a:pPr/>
                      <a:t>[KATEGORIJAS NOSAUKUMS]</a:t>
                    </a:fld>
                    <a:r>
                      <a:rPr lang="en-US" baseline="0" dirty="0"/>
                      <a:t>; </a:t>
                    </a:r>
                    <a:fld id="{FAB30626-7367-44A1-9ABF-B4CD8889653C}" type="VALUE">
                      <a:rPr lang="en-US" sz="3200"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3059421375394113"/>
                      <c:h val="0.15787963053978887"/>
                    </c:manualLayout>
                  </c15:layout>
                  <c15:dlblFieldTable/>
                  <c15:showDataLabelsRange val="0"/>
                </c:ext>
                <c:ext xmlns:c16="http://schemas.microsoft.com/office/drawing/2014/chart" uri="{C3380CC4-5D6E-409C-BE32-E72D297353CC}">
                  <c16:uniqueId val="{00000009-4C60-42AC-9001-F134B07BB110}"/>
                </c:ext>
              </c:extLst>
            </c:dLbl>
            <c:dLbl>
              <c:idx val="5"/>
              <c:tx>
                <c:rich>
                  <a:bodyPr/>
                  <a:lstStyle/>
                  <a:p>
                    <a:fld id="{E5C41732-2B50-46A0-9639-5610B99B1F65}" type="CATEGORYNAME">
                      <a:rPr lang="en-US"/>
                      <a:pPr/>
                      <a:t>[KATEGORIJAS NOSAUKUMS]</a:t>
                    </a:fld>
                    <a:r>
                      <a:rPr lang="en-US" baseline="0" dirty="0"/>
                      <a:t>; </a:t>
                    </a:r>
                    <a:fld id="{EC039E02-5A2F-451A-B044-96279128730C}" type="VALUE">
                      <a:rPr lang="en-US" sz="3200" b="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28920335429769389"/>
                      <c:h val="0.15787963053978887"/>
                    </c:manualLayout>
                  </c15:layout>
                  <c15:dlblFieldTable/>
                  <c15:showDataLabelsRange val="0"/>
                </c:ext>
                <c:ext xmlns:c16="http://schemas.microsoft.com/office/drawing/2014/chart" uri="{C3380CC4-5D6E-409C-BE32-E72D297353CC}">
                  <c16:uniqueId val="{0000000B-4C60-42AC-9001-F134B07BB110}"/>
                </c:ext>
              </c:extLst>
            </c:dLbl>
            <c:dLbl>
              <c:idx val="6"/>
              <c:tx>
                <c:rich>
                  <a:bodyPr/>
                  <a:lstStyle/>
                  <a:p>
                    <a:fld id="{48CC8BF3-6EEB-4500-9D2D-746CFC7F355A}" type="CATEGORYNAME">
                      <a:rPr lang="en-US" dirty="0"/>
                      <a:pPr/>
                      <a:t>[KATEGORIJAS NOSAUKUMS]</a:t>
                    </a:fld>
                    <a:r>
                      <a:rPr lang="en-US" baseline="0" dirty="0"/>
                      <a:t>; </a:t>
                    </a:r>
                    <a:fld id="{59D9FFB9-6A12-4D36-8388-712521A92BBD}" type="VALUE">
                      <a:rPr lang="en-US" sz="3200" baseline="0" dirty="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28447987338846797"/>
                      <c:h val="0.15787963053978887"/>
                    </c:manualLayout>
                  </c15:layout>
                  <c15:dlblFieldTable/>
                  <c15:showDataLabelsRange val="0"/>
                </c:ext>
                <c:ext xmlns:c16="http://schemas.microsoft.com/office/drawing/2014/chart" uri="{C3380CC4-5D6E-409C-BE32-E72D297353CC}">
                  <c16:uniqueId val="{0000000D-4C60-42AC-9001-F134B07BB110}"/>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'skolas lielums'!$B$3:$B$9</c:f>
              <c:strCache>
                <c:ptCount val="7"/>
                <c:pt idx="0">
                  <c:v>līdz 80 </c:v>
                </c:pt>
                <c:pt idx="1">
                  <c:v>no 81 līdz 120</c:v>
                </c:pt>
                <c:pt idx="2">
                  <c:v>no 121 līdz 160</c:v>
                </c:pt>
                <c:pt idx="3">
                  <c:v>no 161 līdz 300</c:v>
                </c:pt>
                <c:pt idx="4">
                  <c:v>no 301 - līdz 500</c:v>
                </c:pt>
                <c:pt idx="5">
                  <c:v>no 501 līdz 999</c:v>
                </c:pt>
                <c:pt idx="6">
                  <c:v>1000 un vairāk</c:v>
                </c:pt>
              </c:strCache>
            </c:strRef>
          </c:cat>
          <c:val>
            <c:numRef>
              <c:f>'skolas lielums'!$C$3:$C$9</c:f>
              <c:numCache>
                <c:formatCode>General</c:formatCode>
                <c:ptCount val="7"/>
                <c:pt idx="0">
                  <c:v>217</c:v>
                </c:pt>
                <c:pt idx="1">
                  <c:v>408</c:v>
                </c:pt>
                <c:pt idx="2">
                  <c:v>303</c:v>
                </c:pt>
                <c:pt idx="3">
                  <c:v>407</c:v>
                </c:pt>
                <c:pt idx="4">
                  <c:v>329</c:v>
                </c:pt>
                <c:pt idx="5">
                  <c:v>404</c:v>
                </c:pt>
                <c:pt idx="6">
                  <c:v>241</c:v>
                </c:pt>
              </c:numCache>
            </c:numRef>
          </c:val>
          <c:extLst>
            <c:ext xmlns:c16="http://schemas.microsoft.com/office/drawing/2014/chart" uri="{C3380CC4-5D6E-409C-BE32-E72D297353CC}">
              <c16:uniqueId val="{0000000E-4C60-42AC-9001-F134B07BB110}"/>
            </c:ext>
          </c:extLst>
        </c:ser>
        <c:dLbls>
          <c:dLblPos val="inEnd"/>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771632372347933"/>
          <c:y val="0.15682925051035287"/>
          <c:w val="0.69385470791219306"/>
          <c:h val="0.79224482356372117"/>
        </c:manualLayout>
      </c:layout>
      <c:barChart>
        <c:barDir val="bar"/>
        <c:grouping val="stacked"/>
        <c:varyColors val="0"/>
        <c:ser>
          <c:idx val="0"/>
          <c:order val="0"/>
          <c:tx>
            <c:v>piekrītu/drīzāk piekrītu</c:v>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'vard tipi'!$H$6:$H$8</c:f>
              <c:strCache>
                <c:ptCount val="3"/>
                <c:pt idx="0">
                  <c:v>Seksuālā vardarbība</c:v>
                </c:pt>
                <c:pt idx="1">
                  <c:v>Fiziskā vardarbība</c:v>
                </c:pt>
                <c:pt idx="2">
                  <c:v>Emocionālā vardarbība</c:v>
                </c:pt>
              </c:strCache>
            </c:strRef>
          </c:cat>
          <c:val>
            <c:numRef>
              <c:f>'vard tipi'!$I$6:$I$8</c:f>
              <c:numCache>
                <c:formatCode>General</c:formatCode>
                <c:ptCount val="3"/>
                <c:pt idx="0">
                  <c:v>8</c:v>
                </c:pt>
                <c:pt idx="1">
                  <c:v>33</c:v>
                </c:pt>
                <c:pt idx="2">
                  <c:v>42</c:v>
                </c:pt>
              </c:numCache>
            </c:numRef>
          </c:val>
          <c:extLst>
            <c:ext xmlns:c16="http://schemas.microsoft.com/office/drawing/2014/chart" uri="{C3380CC4-5D6E-409C-BE32-E72D297353CC}">
              <c16:uniqueId val="{00000000-5E1D-452C-8481-A053EC19822B}"/>
            </c:ext>
          </c:extLst>
        </c:ser>
        <c:ser>
          <c:idx val="1"/>
          <c:order val="1"/>
          <c:tx>
            <c:v>nevaru atbildēt</c:v>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'vard tipi'!$H$6:$H$8</c:f>
              <c:strCache>
                <c:ptCount val="3"/>
                <c:pt idx="0">
                  <c:v>Seksuālā vardarbība</c:v>
                </c:pt>
                <c:pt idx="1">
                  <c:v>Fiziskā vardarbība</c:v>
                </c:pt>
                <c:pt idx="2">
                  <c:v>Emocionālā vardarbība</c:v>
                </c:pt>
              </c:strCache>
            </c:strRef>
          </c:cat>
          <c:val>
            <c:numRef>
              <c:f>'vard tipi'!$J$6:$J$8</c:f>
              <c:numCache>
                <c:formatCode>General</c:formatCode>
                <c:ptCount val="3"/>
                <c:pt idx="0">
                  <c:v>10</c:v>
                </c:pt>
                <c:pt idx="1">
                  <c:v>3</c:v>
                </c:pt>
                <c:pt idx="2">
                  <c:v>4</c:v>
                </c:pt>
              </c:numCache>
            </c:numRef>
          </c:val>
          <c:extLst>
            <c:ext xmlns:c16="http://schemas.microsoft.com/office/drawing/2014/chart" uri="{C3380CC4-5D6E-409C-BE32-E72D297353CC}">
              <c16:uniqueId val="{00000001-5E1D-452C-8481-A053EC19822B}"/>
            </c:ext>
          </c:extLst>
        </c:ser>
        <c:ser>
          <c:idx val="2"/>
          <c:order val="2"/>
          <c:tx>
            <c:v>nepiekrītu/drīzāk nepiekrītu</c:v>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'vard tipi'!$H$6:$H$8</c:f>
              <c:strCache>
                <c:ptCount val="3"/>
                <c:pt idx="0">
                  <c:v>Seksuālā vardarbība</c:v>
                </c:pt>
                <c:pt idx="1">
                  <c:v>Fiziskā vardarbība</c:v>
                </c:pt>
                <c:pt idx="2">
                  <c:v>Emocionālā vardarbība</c:v>
                </c:pt>
              </c:strCache>
            </c:strRef>
          </c:cat>
          <c:val>
            <c:numRef>
              <c:f>'vard tipi'!$K$6:$K$8</c:f>
              <c:numCache>
                <c:formatCode>General</c:formatCode>
                <c:ptCount val="3"/>
                <c:pt idx="0">
                  <c:v>82</c:v>
                </c:pt>
                <c:pt idx="1">
                  <c:v>64</c:v>
                </c:pt>
                <c:pt idx="2">
                  <c:v>54</c:v>
                </c:pt>
              </c:numCache>
            </c:numRef>
          </c:val>
          <c:extLst>
            <c:ext xmlns:c16="http://schemas.microsoft.com/office/drawing/2014/chart" uri="{C3380CC4-5D6E-409C-BE32-E72D297353CC}">
              <c16:uniqueId val="{00000002-5E1D-452C-8481-A053EC19822B}"/>
            </c:ext>
          </c:extLst>
        </c:ser>
        <c:dLbls>
          <c:dLblPos val="ctr"/>
          <c:showLegendKey val="0"/>
          <c:showVal val="1"/>
          <c:showCatName val="0"/>
          <c:showSerName val="0"/>
          <c:showPercent val="0"/>
          <c:showBubbleSize val="0"/>
        </c:dLbls>
        <c:gapWidth val="150"/>
        <c:overlap val="100"/>
        <c:axId val="915170863"/>
        <c:axId val="915168943"/>
      </c:barChart>
      <c:catAx>
        <c:axId val="915170863"/>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lv-LV"/>
          </a:p>
        </c:txPr>
        <c:crossAx val="915168943"/>
        <c:crosses val="autoZero"/>
        <c:auto val="1"/>
        <c:lblAlgn val="ctr"/>
        <c:lblOffset val="100"/>
        <c:noMultiLvlLbl val="0"/>
      </c:catAx>
      <c:valAx>
        <c:axId val="915168943"/>
        <c:scaling>
          <c:orientation val="minMax"/>
          <c:max val="100"/>
        </c:scaling>
        <c:delete val="1"/>
        <c:axPos val="b"/>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crossAx val="915170863"/>
        <c:crosses val="autoZero"/>
        <c:crossBetween val="between"/>
      </c:valAx>
      <c:spPr>
        <a:noFill/>
        <a:ln>
          <a:noFill/>
        </a:ln>
        <a:effectLst/>
      </c:spPr>
    </c:plotArea>
    <c:legend>
      <c:legendPos val="t"/>
      <c:layout>
        <c:manualLayout>
          <c:xMode val="edge"/>
          <c:yMode val="edge"/>
          <c:x val="8.8969266291635749E-2"/>
          <c:y val="5.3824143769412282E-2"/>
          <c:w val="0.82433418411448067"/>
          <c:h val="7.3814399942669778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E63D-4A0E-9474-155AFC428C35}"/>
              </c:ext>
            </c:extLst>
          </c:dPt>
          <c:dPt>
            <c:idx val="1"/>
            <c:bubble3D val="0"/>
            <c:spPr>
              <a:solidFill>
                <a:srgbClr val="FFC000"/>
              </a:solidFill>
              <a:ln w="19050">
                <a:solidFill>
                  <a:schemeClr val="lt1"/>
                </a:solidFill>
              </a:ln>
              <a:effectLst/>
            </c:spPr>
            <c:extLst>
              <c:ext xmlns:c16="http://schemas.microsoft.com/office/drawing/2014/chart" uri="{C3380CC4-5D6E-409C-BE32-E72D297353CC}">
                <c16:uniqueId val="{00000003-E63D-4A0E-9474-155AFC428C35}"/>
              </c:ext>
            </c:extLst>
          </c:dPt>
          <c:dPt>
            <c:idx val="2"/>
            <c:bubble3D val="0"/>
            <c:spPr>
              <a:solidFill>
                <a:srgbClr val="00B050"/>
              </a:solidFill>
              <a:ln w="19050">
                <a:solidFill>
                  <a:schemeClr val="lt1"/>
                </a:solidFill>
              </a:ln>
              <a:effectLst/>
            </c:spPr>
            <c:extLst>
              <c:ext xmlns:c16="http://schemas.microsoft.com/office/drawing/2014/chart" uri="{C3380CC4-5D6E-409C-BE32-E72D297353CC}">
                <c16:uniqueId val="{00000005-E63D-4A0E-9474-155AFC428C35}"/>
              </c:ext>
            </c:extLst>
          </c:dPt>
          <c:dLbls>
            <c:dLbl>
              <c:idx val="0"/>
              <c:tx>
                <c:rich>
                  <a:bodyPr/>
                  <a:lstStyle/>
                  <a:p>
                    <a:fld id="{752443CE-E957-489B-88A0-AF0474DD0272}" type="CATEGORYNAME">
                      <a:rPr lang="en-US"/>
                      <a:pPr/>
                      <a:t>[KATEGORIJAS NOSAUKUMS]</a:t>
                    </a:fld>
                    <a:r>
                      <a:rPr lang="en-US" baseline="0" dirty="0"/>
                      <a:t>; </a:t>
                    </a:r>
                    <a:fld id="{FEAC85BF-39F5-4F84-BCD2-41A24C66D564}" type="VALUE">
                      <a:rPr lang="en-US" sz="40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33886841044379257"/>
                      <c:h val="0.25751126887255177"/>
                    </c:manualLayout>
                  </c15:layout>
                  <c15:dlblFieldTable/>
                  <c15:showDataLabelsRange val="0"/>
                </c:ext>
                <c:ext xmlns:c16="http://schemas.microsoft.com/office/drawing/2014/chart" uri="{C3380CC4-5D6E-409C-BE32-E72D297353CC}">
                  <c16:uniqueId val="{00000001-E63D-4A0E-9474-155AFC428C35}"/>
                </c:ext>
              </c:extLst>
            </c:dLbl>
            <c:dLbl>
              <c:idx val="1"/>
              <c:layout>
                <c:manualLayout>
                  <c:x val="-3.8126361655773419E-2"/>
                  <c:y val="-6.3438440313495881E-2"/>
                </c:manualLayout>
              </c:layout>
              <c:tx>
                <c:rich>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fld id="{596C97C0-6945-4D9C-B6E7-3A00179385FB}" type="CATEGORYNAME">
                      <a:rPr lang="en-US"/>
                      <a:pPr>
                        <a:defRPr sz="2800"/>
                      </a:pPr>
                      <a:t>[KATEGORIJAS NOSAUKUMS]</a:t>
                    </a:fld>
                    <a:r>
                      <a:rPr lang="en-US" baseline="0" dirty="0"/>
                      <a:t>; </a:t>
                    </a:r>
                    <a:fld id="{D188A542-74CC-4808-9D1B-8531AE5E6062}" type="VALUE">
                      <a:rPr lang="en-US" sz="4000" baseline="0">
                        <a:solidFill>
                          <a:srgbClr val="C00000"/>
                        </a:solidFill>
                      </a:rPr>
                      <a:pPr>
                        <a:defRPr sz="2800"/>
                      </a:pPr>
                      <a:t>[VĒRTĪBA]</a:t>
                    </a:fld>
                    <a:endParaRPr lang="en-US" baseline="0" dirty="0"/>
                  </a:p>
                </c:rich>
              </c:tx>
              <c:spPr>
                <a:noFill/>
                <a:ln>
                  <a:noFill/>
                </a:ln>
                <a:effectLst/>
              </c:spPr>
              <c:txPr>
                <a:bodyPr rot="0" spcFirstLastPara="1" vertOverflow="ellipsis" vert="horz" wrap="square" lIns="38100" tIns="19050" rIns="38100" bIns="19050" anchor="ctr" anchorCtr="1">
                  <a:noAutofit/>
                </a:bodyPr>
                <a:lstStyle/>
                <a:p>
                  <a:pPr>
                    <a:defRPr sz="28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2273965141612199"/>
                      <c:h val="0.29454955825558504"/>
                    </c:manualLayout>
                  </c15:layout>
                  <c15:dlblFieldTable/>
                  <c15:showDataLabelsRange val="0"/>
                </c:ext>
                <c:ext xmlns:c16="http://schemas.microsoft.com/office/drawing/2014/chart" uri="{C3380CC4-5D6E-409C-BE32-E72D297353CC}">
                  <c16:uniqueId val="{00000003-E63D-4A0E-9474-155AFC428C35}"/>
                </c:ext>
              </c:extLst>
            </c:dLbl>
            <c:dLbl>
              <c:idx val="2"/>
              <c:tx>
                <c:rich>
                  <a:bodyPr/>
                  <a:lstStyle/>
                  <a:p>
                    <a:fld id="{062A9DF8-B925-40B8-8D2C-A7E97852199C}" type="CATEGORYNAME">
                      <a:rPr lang="en-US"/>
                      <a:pPr/>
                      <a:t>[KATEGORIJAS NOSAUKUMS]</a:t>
                    </a:fld>
                    <a:r>
                      <a:rPr lang="en-US" baseline="0" dirty="0"/>
                      <a:t>; </a:t>
                    </a:r>
                    <a:fld id="{9A9B31C1-4CE8-4237-92BC-B0889DC60A91}" type="VALUE">
                      <a:rPr lang="en-US" sz="40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63D-4A0E-9474-155AFC428C35}"/>
                </c:ext>
              </c:extLst>
            </c:dLbl>
            <c:spPr>
              <a:noFill/>
              <a:ln>
                <a:noFill/>
              </a:ln>
              <a:effectLst/>
            </c:spPr>
            <c:txPr>
              <a:bodyPr rot="0" spcFirstLastPara="1" vertOverflow="ellipsis" vert="horz" wrap="square" lIns="38100" tIns="19050" rIns="38100" bIns="19050" anchor="ctr" anchorCtr="1">
                <a:spAutoFit/>
              </a:bodyPr>
              <a:lstStyle/>
              <a:p>
                <a:pPr>
                  <a:defRPr sz="28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Lapa3!$B$3:$B$5</c:f>
              <c:strCache>
                <c:ptCount val="3"/>
                <c:pt idx="0">
                  <c:v>Jā, personīgi</c:v>
                </c:pt>
                <c:pt idx="1">
                  <c:v>Jā, esmu bijis liecinieks</c:v>
                </c:pt>
                <c:pt idx="2">
                  <c:v>Nē</c:v>
                </c:pt>
              </c:strCache>
            </c:strRef>
          </c:cat>
          <c:val>
            <c:numRef>
              <c:f>Lapa3!$C$3:$C$5</c:f>
              <c:numCache>
                <c:formatCode>General</c:formatCode>
                <c:ptCount val="3"/>
                <c:pt idx="0">
                  <c:v>23</c:v>
                </c:pt>
                <c:pt idx="1">
                  <c:v>28</c:v>
                </c:pt>
                <c:pt idx="2">
                  <c:v>49</c:v>
                </c:pt>
              </c:numCache>
            </c:numRef>
          </c:val>
          <c:extLst>
            <c:ext xmlns:c16="http://schemas.microsoft.com/office/drawing/2014/chart" uri="{C3380CC4-5D6E-409C-BE32-E72D297353CC}">
              <c16:uniqueId val="{00000006-E63D-4A0E-9474-155AFC428C35}"/>
            </c:ext>
          </c:extLst>
        </c:ser>
        <c:dLbls>
          <c:dLblPos val="outEnd"/>
          <c:showLegendKey val="0"/>
          <c:showVal val="1"/>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FF0000"/>
              </a:solidFill>
              <a:ln w="19050">
                <a:solidFill>
                  <a:schemeClr val="lt1"/>
                </a:solidFill>
              </a:ln>
              <a:effectLst/>
            </c:spPr>
            <c:extLst>
              <c:ext xmlns:c16="http://schemas.microsoft.com/office/drawing/2014/chart" uri="{C3380CC4-5D6E-409C-BE32-E72D297353CC}">
                <c16:uniqueId val="{00000001-6A92-42BA-BAB1-173ED640C189}"/>
              </c:ext>
            </c:extLst>
          </c:dPt>
          <c:dPt>
            <c:idx val="1"/>
            <c:bubble3D val="0"/>
            <c:spPr>
              <a:solidFill>
                <a:srgbClr val="0070C0"/>
              </a:solidFill>
              <a:ln w="19050">
                <a:solidFill>
                  <a:schemeClr val="lt1"/>
                </a:solidFill>
              </a:ln>
              <a:effectLst/>
            </c:spPr>
            <c:extLst>
              <c:ext xmlns:c16="http://schemas.microsoft.com/office/drawing/2014/chart" uri="{C3380CC4-5D6E-409C-BE32-E72D297353CC}">
                <c16:uniqueId val="{00000003-6A92-42BA-BAB1-173ED640C189}"/>
              </c:ext>
            </c:extLst>
          </c:dPt>
          <c:dPt>
            <c:idx val="2"/>
            <c:bubble3D val="0"/>
            <c:explosion val="23"/>
            <c:spPr>
              <a:solidFill>
                <a:schemeClr val="accent3"/>
              </a:solidFill>
              <a:ln w="19050">
                <a:solidFill>
                  <a:schemeClr val="lt1"/>
                </a:solidFill>
              </a:ln>
              <a:effectLst/>
            </c:spPr>
            <c:extLst>
              <c:ext xmlns:c16="http://schemas.microsoft.com/office/drawing/2014/chart" uri="{C3380CC4-5D6E-409C-BE32-E72D297353CC}">
                <c16:uniqueId val="{00000005-6A92-42BA-BAB1-173ED640C189}"/>
              </c:ext>
            </c:extLst>
          </c:dPt>
          <c:dPt>
            <c:idx val="3"/>
            <c:bubble3D val="0"/>
            <c:spPr>
              <a:solidFill>
                <a:srgbClr val="00B0F0"/>
              </a:solidFill>
              <a:ln w="19050">
                <a:solidFill>
                  <a:schemeClr val="lt1"/>
                </a:solidFill>
              </a:ln>
              <a:effectLst/>
            </c:spPr>
            <c:extLst>
              <c:ext xmlns:c16="http://schemas.microsoft.com/office/drawing/2014/chart" uri="{C3380CC4-5D6E-409C-BE32-E72D297353CC}">
                <c16:uniqueId val="{00000007-6A92-42BA-BAB1-173ED640C189}"/>
              </c:ext>
            </c:extLst>
          </c:dPt>
          <c:dPt>
            <c:idx val="4"/>
            <c:bubble3D val="0"/>
            <c:spPr>
              <a:solidFill>
                <a:srgbClr val="FFC000"/>
              </a:solidFill>
              <a:ln w="19050">
                <a:solidFill>
                  <a:schemeClr val="lt1"/>
                </a:solidFill>
              </a:ln>
              <a:effectLst/>
            </c:spPr>
            <c:extLst>
              <c:ext xmlns:c16="http://schemas.microsoft.com/office/drawing/2014/chart" uri="{C3380CC4-5D6E-409C-BE32-E72D297353CC}">
                <c16:uniqueId val="{00000009-6A92-42BA-BAB1-173ED640C189}"/>
              </c:ext>
            </c:extLst>
          </c:dPt>
          <c:dLbls>
            <c:dLbl>
              <c:idx val="0"/>
              <c:tx>
                <c:rich>
                  <a:bodyPr/>
                  <a:lstStyle/>
                  <a:p>
                    <a:fld id="{E543887A-42C7-47B4-B6FC-848C89D3AF77}" type="CATEGORYNAME">
                      <a:rPr lang="en-US"/>
                      <a:pPr/>
                      <a:t>[KATEGORIJAS NOSAUKUMS]</a:t>
                    </a:fld>
                    <a:r>
                      <a:rPr lang="en-US" baseline="0" dirty="0"/>
                      <a:t>; </a:t>
                    </a:r>
                    <a:fld id="{76A8F3E3-8ADF-4E78-AEC5-A76188A0A750}" type="VALUE">
                      <a:rPr lang="en-US" sz="32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A92-42BA-BAB1-173ED640C189}"/>
                </c:ext>
              </c:extLst>
            </c:dLbl>
            <c:dLbl>
              <c:idx val="1"/>
              <c:layout>
                <c:manualLayout>
                  <c:x val="4.7367660741660947E-2"/>
                  <c:y val="-9.9330555075957568E-3"/>
                </c:manualLayout>
              </c:layout>
              <c:tx>
                <c:rich>
                  <a:bodyPr/>
                  <a:lstStyle/>
                  <a:p>
                    <a:fld id="{CE700F3F-35A8-41DD-8E14-B8AA888C2381}" type="CATEGORYNAME">
                      <a:rPr lang="lv-LV"/>
                      <a:pPr/>
                      <a:t>[KATEGORIJAS NOSAUKUMS]</a:t>
                    </a:fld>
                    <a:r>
                      <a:rPr lang="lv-LV" baseline="0" dirty="0"/>
                      <a:t>; </a:t>
                    </a:r>
                    <a:fld id="{025A7AB0-A831-43F6-9BD0-895DEA02EB19}" type="VALUE">
                      <a:rPr lang="lv-LV" sz="3200" baseline="0">
                        <a:solidFill>
                          <a:srgbClr val="C00000"/>
                        </a:solidFill>
                      </a:rPr>
                      <a:pPr/>
                      <a:t>[VĒRTĪBA]</a:t>
                    </a:fld>
                    <a:endParaRPr lang="lv-LV"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6A92-42BA-BAB1-173ED640C189}"/>
                </c:ext>
              </c:extLst>
            </c:dLbl>
            <c:dLbl>
              <c:idx val="2"/>
              <c:layout>
                <c:manualLayout>
                  <c:x val="4.5484598369177018E-8"/>
                  <c:y val="-5.7114971402381226E-2"/>
                </c:manualLayout>
              </c:layout>
              <c:tx>
                <c:rich>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fld id="{CD07BB34-EE31-4BEA-B427-8606995E7B7A}" type="CATEGORYNAME">
                      <a:rPr lang="en-US"/>
                      <a:pPr>
                        <a:defRPr sz="2400"/>
                      </a:pPr>
                      <a:t>[KATEGORIJAS NOSAUKUMS]</a:t>
                    </a:fld>
                    <a:r>
                      <a:rPr lang="en-US" baseline="0" dirty="0"/>
                      <a:t>; </a:t>
                    </a:r>
                    <a:fld id="{5F909D95-EBC0-4F52-BD72-888B3FFA2C88}" type="VALUE">
                      <a:rPr lang="en-US" sz="3200" baseline="0">
                        <a:solidFill>
                          <a:srgbClr val="C00000"/>
                        </a:solidFill>
                      </a:rPr>
                      <a:pPr>
                        <a:defRPr sz="2400"/>
                      </a:pPr>
                      <a:t>[VĒRTĪBA]</a:t>
                    </a:fld>
                    <a:endParaRPr lang="en-US" baseline="0" dirty="0"/>
                  </a:p>
                </c:rich>
              </c:tx>
              <c:spPr>
                <a:noFill/>
                <a:ln>
                  <a:noFill/>
                </a:ln>
                <a:effectLst/>
              </c:spPr>
              <c:txPr>
                <a:bodyPr rot="0" spcFirstLastPara="1" vertOverflow="ellipsis" vert="horz" wrap="square" lIns="38100" tIns="19050" rIns="38100" bIns="19050" anchor="ctr" anchorCtr="1">
                  <a:noAutofit/>
                </a:bodyPr>
                <a:lstStyle/>
                <a:p>
                  <a:pPr>
                    <a:defRPr sz="2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5601422831012342"/>
                      <c:h val="0.21824174358755763"/>
                    </c:manualLayout>
                  </c15:layout>
                  <c15:dlblFieldTable/>
                  <c15:showDataLabelsRange val="0"/>
                </c:ext>
                <c:ext xmlns:c16="http://schemas.microsoft.com/office/drawing/2014/chart" uri="{C3380CC4-5D6E-409C-BE32-E72D297353CC}">
                  <c16:uniqueId val="{00000005-6A92-42BA-BAB1-173ED640C189}"/>
                </c:ext>
              </c:extLst>
            </c:dLbl>
            <c:dLbl>
              <c:idx val="3"/>
              <c:layout>
                <c:manualLayout>
                  <c:x val="0"/>
                  <c:y val="-0.10926361058355341"/>
                </c:manualLayout>
              </c:layout>
              <c:tx>
                <c:rich>
                  <a:bodyPr/>
                  <a:lstStyle/>
                  <a:p>
                    <a:fld id="{855871EB-CECD-4377-AA04-2D8FEFA26D6C}" type="CATEGORYNAME">
                      <a:rPr lang="en-US"/>
                      <a:pPr/>
                      <a:t>[KATEGORIJAS NOSAUKUMS]</a:t>
                    </a:fld>
                    <a:r>
                      <a:rPr lang="en-US" baseline="0" dirty="0"/>
                      <a:t>; </a:t>
                    </a:r>
                    <a:fld id="{5F794748-E8A8-4425-83E2-B9667593E1E2}" type="VALUE">
                      <a:rPr lang="en-US" sz="3200"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layout>
                    <c:manualLayout>
                      <c:w val="0.31709760594545566"/>
                      <c:h val="0.15294422217820566"/>
                    </c:manualLayout>
                  </c15:layout>
                  <c15:dlblFieldTable/>
                  <c15:showDataLabelsRange val="0"/>
                </c:ext>
                <c:ext xmlns:c16="http://schemas.microsoft.com/office/drawing/2014/chart" uri="{C3380CC4-5D6E-409C-BE32-E72D297353CC}">
                  <c16:uniqueId val="{00000007-6A92-42BA-BAB1-173ED640C189}"/>
                </c:ext>
              </c:extLst>
            </c:dLbl>
            <c:dLbl>
              <c:idx val="4"/>
              <c:tx>
                <c:rich>
                  <a:bodyPr/>
                  <a:lstStyle/>
                  <a:p>
                    <a:fld id="{984D3DA8-5706-4DBF-90D0-89C81AC7F4EB}" type="CATEGORYNAME">
                      <a:rPr lang="en-US"/>
                      <a:pPr/>
                      <a:t>[KATEGORIJAS NOSAUKUMS]</a:t>
                    </a:fld>
                    <a:r>
                      <a:rPr lang="en-US" baseline="0" dirty="0"/>
                      <a:t>; </a:t>
                    </a:r>
                    <a:fld id="{8A85716E-3AF3-4D66-B142-5A574A55E0E7}" type="VALUE">
                      <a:rPr lang="en-US" sz="3200"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30195723865550439"/>
                      <c:h val="0.15294422217820566"/>
                    </c:manualLayout>
                  </c15:layout>
                  <c15:dlblFieldTable/>
                  <c15:showDataLabelsRange val="0"/>
                </c:ext>
                <c:ext xmlns:c16="http://schemas.microsoft.com/office/drawing/2014/chart" uri="{C3380CC4-5D6E-409C-BE32-E72D297353CC}">
                  <c16:uniqueId val="{00000009-6A92-42BA-BAB1-173ED640C189}"/>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'vard deveji'!$B$3:$B$7</c:f>
              <c:strCache>
                <c:ptCount val="5"/>
                <c:pt idx="0">
                  <c:v>Izglītojamais</c:v>
                </c:pt>
                <c:pt idx="1">
                  <c:v>Kolēģis</c:v>
                </c:pt>
                <c:pt idx="2">
                  <c:v>Pašvaldības/dibinātāja pārstāvis/-ji</c:v>
                </c:pt>
                <c:pt idx="3">
                  <c:v>Iestādes vadība</c:v>
                </c:pt>
                <c:pt idx="4">
                  <c:v>Izglītojamo vecāks/-i</c:v>
                </c:pt>
              </c:strCache>
            </c:strRef>
          </c:cat>
          <c:val>
            <c:numRef>
              <c:f>'vard deveji'!$C$3:$C$7</c:f>
              <c:numCache>
                <c:formatCode>General</c:formatCode>
                <c:ptCount val="5"/>
                <c:pt idx="0">
                  <c:v>49</c:v>
                </c:pt>
                <c:pt idx="1">
                  <c:v>13</c:v>
                </c:pt>
                <c:pt idx="2">
                  <c:v>1</c:v>
                </c:pt>
                <c:pt idx="3">
                  <c:v>10</c:v>
                </c:pt>
                <c:pt idx="4">
                  <c:v>27</c:v>
                </c:pt>
              </c:numCache>
            </c:numRef>
          </c:val>
          <c:extLst>
            <c:ext xmlns:c16="http://schemas.microsoft.com/office/drawing/2014/chart" uri="{C3380CC4-5D6E-409C-BE32-E72D297353CC}">
              <c16:uniqueId val="{0000000A-6A92-42BA-BAB1-173ED640C189}"/>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explosion val="1"/>
            <c:spPr>
              <a:solidFill>
                <a:srgbClr val="92D050"/>
              </a:solidFill>
              <a:ln w="19050">
                <a:solidFill>
                  <a:schemeClr val="lt1"/>
                </a:solidFill>
              </a:ln>
              <a:effectLst/>
            </c:spPr>
            <c:extLst>
              <c:ext xmlns:c16="http://schemas.microsoft.com/office/drawing/2014/chart" uri="{C3380CC4-5D6E-409C-BE32-E72D297353CC}">
                <c16:uniqueId val="{00000001-9E55-432F-A8E8-02C79E69AE05}"/>
              </c:ext>
            </c:extLst>
          </c:dPt>
          <c:dPt>
            <c:idx val="1"/>
            <c:bubble3D val="0"/>
            <c:spPr>
              <a:solidFill>
                <a:srgbClr val="FF0000"/>
              </a:solidFill>
              <a:ln w="19050">
                <a:solidFill>
                  <a:schemeClr val="lt1"/>
                </a:solidFill>
              </a:ln>
              <a:effectLst/>
            </c:spPr>
            <c:extLst>
              <c:ext xmlns:c16="http://schemas.microsoft.com/office/drawing/2014/chart" uri="{C3380CC4-5D6E-409C-BE32-E72D297353CC}">
                <c16:uniqueId val="{00000003-9E55-432F-A8E8-02C79E69AE05}"/>
              </c:ext>
            </c:extLst>
          </c:dPt>
          <c:dLbls>
            <c:dLbl>
              <c:idx val="0"/>
              <c:layout>
                <c:manualLayout>
                  <c:x val="8.1956088811211789E-2"/>
                  <c:y val="-0.20628118503605547"/>
                </c:manualLayout>
              </c:layout>
              <c:tx>
                <c:rich>
                  <a:bodyPr/>
                  <a:lstStyle/>
                  <a:p>
                    <a:fld id="{A55DA4BE-3D76-4E39-B38C-1B86D64633D0}" type="CATEGORYNAME">
                      <a:rPr lang="en-US"/>
                      <a:pPr/>
                      <a:t>[KATEGORIJAS NOSAUKUMS]</a:t>
                    </a:fld>
                    <a:r>
                      <a:rPr lang="en-US" baseline="0" dirty="0"/>
                      <a:t>; </a:t>
                    </a:r>
                    <a:fld id="{B3641C8C-F4E9-42C4-BF7B-B8C0316EC40F}" type="VALUE">
                      <a:rPr lang="en-US"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E55-432F-A8E8-02C79E69AE05}"/>
                </c:ext>
              </c:extLst>
            </c:dLbl>
            <c:dLbl>
              <c:idx val="1"/>
              <c:layout>
                <c:manualLayout>
                  <c:x val="-1.5130354857454485E-2"/>
                  <c:y val="7.6694286744174472E-2"/>
                </c:manualLayout>
              </c:layout>
              <c:tx>
                <c:rich>
                  <a:bodyPr/>
                  <a:lstStyle/>
                  <a:p>
                    <a:fld id="{19EEDE18-E27E-4E77-BB04-033D3AA9D6BF}" type="CATEGORYNAME">
                      <a:rPr lang="en-US" b="0"/>
                      <a:pPr/>
                      <a:t>[KATEGORIJAS NOSAUKUMS]</a:t>
                    </a:fld>
                    <a:r>
                      <a:rPr lang="en-US" b="0" baseline="0" dirty="0"/>
                      <a:t>; </a:t>
                    </a:r>
                    <a:fld id="{14DD8C4F-E2A3-4D07-AB97-3779BA3D27DF}" type="VALUE">
                      <a:rPr lang="en-US" b="0" baseline="0">
                        <a:solidFill>
                          <a:srgbClr val="C00000"/>
                        </a:solidFill>
                      </a:rPr>
                      <a:pPr/>
                      <a:t>[VĒRTĪBA]</a:t>
                    </a:fld>
                    <a:endParaRPr lang="en-US" b="0"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E55-432F-A8E8-02C79E69AE05}"/>
                </c:ext>
              </c:extLst>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'vard deveji'!$B$13:$B$14</c:f>
              <c:strCache>
                <c:ptCount val="2"/>
                <c:pt idx="0">
                  <c:v>Jā</c:v>
                </c:pt>
                <c:pt idx="1">
                  <c:v>Nē </c:v>
                </c:pt>
              </c:strCache>
            </c:strRef>
          </c:cat>
          <c:val>
            <c:numRef>
              <c:f>'vard deveji'!$C$13:$C$14</c:f>
              <c:numCache>
                <c:formatCode>General</c:formatCode>
                <c:ptCount val="2"/>
                <c:pt idx="0">
                  <c:v>83</c:v>
                </c:pt>
                <c:pt idx="1">
                  <c:v>17</c:v>
                </c:pt>
              </c:numCache>
            </c:numRef>
          </c:val>
          <c:extLst>
            <c:ext xmlns:c16="http://schemas.microsoft.com/office/drawing/2014/chart" uri="{C3380CC4-5D6E-409C-BE32-E72D297353CC}">
              <c16:uniqueId val="{00000004-9E55-432F-A8E8-02C79E69AE05}"/>
            </c:ext>
          </c:extLst>
        </c:ser>
        <c:dLbls>
          <c:dLblPos val="bestFit"/>
          <c:showLegendKey val="0"/>
          <c:showVal val="1"/>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rgbClr val="00B050"/>
              </a:solidFill>
              <a:ln w="19050">
                <a:solidFill>
                  <a:schemeClr val="lt1"/>
                </a:solidFill>
              </a:ln>
              <a:effectLst/>
            </c:spPr>
            <c:extLst>
              <c:ext xmlns:c16="http://schemas.microsoft.com/office/drawing/2014/chart" uri="{C3380CC4-5D6E-409C-BE32-E72D297353CC}">
                <c16:uniqueId val="{00000001-E215-41F3-BEAC-7C0D503A35C9}"/>
              </c:ext>
            </c:extLst>
          </c:dPt>
          <c:dPt>
            <c:idx val="1"/>
            <c:bubble3D val="0"/>
            <c:spPr>
              <a:solidFill>
                <a:srgbClr val="92D050"/>
              </a:solidFill>
              <a:ln w="19050">
                <a:solidFill>
                  <a:schemeClr val="lt1"/>
                </a:solidFill>
              </a:ln>
              <a:effectLst/>
            </c:spPr>
            <c:extLst>
              <c:ext xmlns:c16="http://schemas.microsoft.com/office/drawing/2014/chart" uri="{C3380CC4-5D6E-409C-BE32-E72D297353CC}">
                <c16:uniqueId val="{00000003-E215-41F3-BEAC-7C0D503A35C9}"/>
              </c:ext>
            </c:extLst>
          </c:dPt>
          <c:dPt>
            <c:idx val="2"/>
            <c:bubble3D val="0"/>
            <c:spPr>
              <a:solidFill>
                <a:srgbClr val="FF0000"/>
              </a:solidFill>
              <a:ln w="19050">
                <a:solidFill>
                  <a:schemeClr val="lt1"/>
                </a:solidFill>
              </a:ln>
              <a:effectLst/>
            </c:spPr>
            <c:extLst>
              <c:ext xmlns:c16="http://schemas.microsoft.com/office/drawing/2014/chart" uri="{C3380CC4-5D6E-409C-BE32-E72D297353CC}">
                <c16:uniqueId val="{00000005-E215-41F3-BEAC-7C0D503A35C9}"/>
              </c:ext>
            </c:extLst>
          </c:dPt>
          <c:dLbls>
            <c:dLbl>
              <c:idx val="0"/>
              <c:layout>
                <c:manualLayout>
                  <c:x val="3.339498696543616E-3"/>
                  <c:y val="-5.28926115477075E-3"/>
                </c:manualLayout>
              </c:layout>
              <c:tx>
                <c:rich>
                  <a:bodyPr/>
                  <a:lstStyle/>
                  <a:p>
                    <a:fld id="{5D73BBB3-5352-402E-B383-240916D615CF}" type="CATEGORYNAME">
                      <a:rPr lang="en-US"/>
                      <a:pPr/>
                      <a:t>[KATEGORIJAS NOSAUKUMS]</a:t>
                    </a:fld>
                    <a:r>
                      <a:rPr lang="en-US" baseline="0" dirty="0"/>
                      <a:t>; </a:t>
                    </a:r>
                    <a:fld id="{BC6278DA-ADEA-471F-B47A-9699B25C475A}" type="VALUE">
                      <a:rPr lang="en-US" baseline="0">
                        <a:solidFill>
                          <a:srgbClr val="C00000"/>
                        </a:solidFill>
                      </a:rPr>
                      <a:pPr/>
                      <a:t>[VĒRTĪBA]</a:t>
                    </a:fld>
                    <a:endParaRPr lang="en-US" baseline="0" dirty="0"/>
                  </a:p>
                </c:rich>
              </c:tx>
              <c:dLblPos val="bestFit"/>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E215-41F3-BEAC-7C0D503A35C9}"/>
                </c:ext>
              </c:extLst>
            </c:dLbl>
            <c:dLbl>
              <c:idx val="1"/>
              <c:tx>
                <c:rich>
                  <a:bodyPr/>
                  <a:lstStyle/>
                  <a:p>
                    <a:fld id="{CFBED2CC-B928-4FC5-AEFD-6EE72E8AD4E4}" type="CATEGORYNAME">
                      <a:rPr lang="en-US"/>
                      <a:pPr/>
                      <a:t>[KATEGORIJAS NOSAUKUMS]</a:t>
                    </a:fld>
                    <a:r>
                      <a:rPr lang="en-US" baseline="0" dirty="0"/>
                      <a:t>; </a:t>
                    </a:r>
                    <a:fld id="{D86A017E-7CF5-482F-ADF7-66AE73607049}" type="VALUE">
                      <a:rPr lang="en-US"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layout>
                    <c:manualLayout>
                      <c:w val="0.30104463844193391"/>
                      <c:h val="0.24037047317855234"/>
                    </c:manualLayout>
                  </c15:layout>
                  <c15:dlblFieldTable/>
                  <c15:showDataLabelsRange val="0"/>
                </c:ext>
                <c:ext xmlns:c16="http://schemas.microsoft.com/office/drawing/2014/chart" uri="{C3380CC4-5D6E-409C-BE32-E72D297353CC}">
                  <c16:uniqueId val="{00000003-E215-41F3-BEAC-7C0D503A35C9}"/>
                </c:ext>
              </c:extLst>
            </c:dLbl>
            <c:dLbl>
              <c:idx val="2"/>
              <c:tx>
                <c:rich>
                  <a:bodyPr/>
                  <a:lstStyle/>
                  <a:p>
                    <a:fld id="{3977403A-6FDD-4E2E-BA36-D8F283F13219}" type="CATEGORYNAME">
                      <a:rPr lang="en-US"/>
                      <a:pPr/>
                      <a:t>[KATEGORIJAS NOSAUKUMS]</a:t>
                    </a:fld>
                    <a:r>
                      <a:rPr lang="en-US" baseline="0" dirty="0"/>
                      <a:t>; </a:t>
                    </a:r>
                    <a:fld id="{90BE39D4-D0B6-4C7E-A59B-657A2CAF3D89}" type="VALUE">
                      <a:rPr lang="en-US" baseline="0">
                        <a:solidFill>
                          <a:srgbClr val="C00000"/>
                        </a:solidFill>
                      </a:rPr>
                      <a:pPr/>
                      <a:t>[VĒRTĪBA]</a:t>
                    </a:fld>
                    <a:endParaRPr lang="en-US" baseline="0" dirty="0"/>
                  </a:p>
                </c:rich>
              </c:tx>
              <c:dLblPos val="outEnd"/>
              <c:showLegendKey val="0"/>
              <c:showVal val="1"/>
              <c:showCatName val="1"/>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E215-41F3-BEAC-7C0D503A35C9}"/>
                </c:ext>
              </c:extLst>
            </c:dLbl>
            <c:spPr>
              <a:noFill/>
              <a:ln>
                <a:noFill/>
              </a:ln>
              <a:effectLst/>
            </c:spPr>
            <c:txPr>
              <a:bodyPr rot="0" spcFirstLastPara="1" vertOverflow="ellipsis" vert="horz" wrap="square" lIns="38100" tIns="19050" rIns="38100" bIns="19050" anchor="ctr" anchorCtr="1">
                <a:spAutoFit/>
              </a:bodyPr>
              <a:lstStyle/>
              <a:p>
                <a:pPr>
                  <a:defRPr sz="36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1"/>
            <c:showSerName val="0"/>
            <c:showPercent val="0"/>
            <c:showBubbleSize val="0"/>
            <c:showLeaderLines val="0"/>
            <c:extLst>
              <c:ext xmlns:c15="http://schemas.microsoft.com/office/drawing/2012/chart" uri="{CE6537A1-D6FC-4f65-9D91-7224C49458BB}"/>
            </c:extLst>
          </c:dLbls>
          <c:cat>
            <c:strRef>
              <c:f>'vard deveji'!$B$17:$B$19</c:f>
              <c:strCache>
                <c:ptCount val="3"/>
                <c:pt idx="0">
                  <c:v>Jā</c:v>
                </c:pt>
                <c:pt idx="1">
                  <c:v>Nepietiekami</c:v>
                </c:pt>
                <c:pt idx="2">
                  <c:v>Nē</c:v>
                </c:pt>
              </c:strCache>
            </c:strRef>
          </c:cat>
          <c:val>
            <c:numRef>
              <c:f>'vard deveji'!$C$17:$C$19</c:f>
              <c:numCache>
                <c:formatCode>General</c:formatCode>
                <c:ptCount val="3"/>
                <c:pt idx="0">
                  <c:v>59</c:v>
                </c:pt>
                <c:pt idx="1">
                  <c:v>32</c:v>
                </c:pt>
                <c:pt idx="2">
                  <c:v>9</c:v>
                </c:pt>
              </c:numCache>
            </c:numRef>
          </c:val>
          <c:extLst>
            <c:ext xmlns:c16="http://schemas.microsoft.com/office/drawing/2014/chart" uri="{C3380CC4-5D6E-409C-BE32-E72D297353CC}">
              <c16:uniqueId val="{00000006-E215-41F3-BEAC-7C0D503A35C9}"/>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v-LV"/>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013582592075196"/>
          <c:y val="0.1298491457701792"/>
          <c:w val="0.55986417407924804"/>
          <c:h val="0.84268384707974786"/>
        </c:manualLayout>
      </c:layout>
      <c:barChart>
        <c:barDir val="bar"/>
        <c:grouping val="stacked"/>
        <c:varyColors val="0"/>
        <c:ser>
          <c:idx val="0"/>
          <c:order val="0"/>
          <c:tx>
            <c:v>jā</c:v>
          </c:tx>
          <c:spPr>
            <a:solidFill>
              <a:srgbClr val="00B05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IKNot!$B$4:$B$6</c:f>
              <c:strCache>
                <c:ptCount val="3"/>
                <c:pt idx="0">
                  <c:v>ir noteikta rīcība vardarbības gadījumiem</c:v>
                </c:pt>
                <c:pt idx="1">
                  <c:v>ir noteikta atbildība vardarbības gadījumiem</c:v>
                </c:pt>
                <c:pt idx="2">
                  <c:v>aprakstītā rīcības shēma vardarbības gadījumiem darbojas</c:v>
                </c:pt>
              </c:strCache>
            </c:strRef>
          </c:cat>
          <c:val>
            <c:numRef>
              <c:f>IKNot!$C$4:$C$6</c:f>
              <c:numCache>
                <c:formatCode>General</c:formatCode>
                <c:ptCount val="3"/>
                <c:pt idx="0">
                  <c:v>76</c:v>
                </c:pt>
                <c:pt idx="1">
                  <c:v>61</c:v>
                </c:pt>
                <c:pt idx="2">
                  <c:v>47</c:v>
                </c:pt>
              </c:numCache>
            </c:numRef>
          </c:val>
          <c:extLst>
            <c:ext xmlns:c16="http://schemas.microsoft.com/office/drawing/2014/chart" uri="{C3380CC4-5D6E-409C-BE32-E72D297353CC}">
              <c16:uniqueId val="{00000000-61DA-4100-B6EF-4BA77A5A15C6}"/>
            </c:ext>
          </c:extLst>
        </c:ser>
        <c:ser>
          <c:idx val="1"/>
          <c:order val="1"/>
          <c:tx>
            <c:v>nepietiekami/daļēji</c:v>
          </c:tx>
          <c:spPr>
            <a:solidFill>
              <a:srgbClr val="FFFF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IKNot!$B$4:$B$6</c:f>
              <c:strCache>
                <c:ptCount val="3"/>
                <c:pt idx="0">
                  <c:v>ir noteikta rīcība vardarbības gadījumiem</c:v>
                </c:pt>
                <c:pt idx="1">
                  <c:v>ir noteikta atbildība vardarbības gadījumiem</c:v>
                </c:pt>
                <c:pt idx="2">
                  <c:v>aprakstītā rīcības shēma vardarbības gadījumiem darbojas</c:v>
                </c:pt>
              </c:strCache>
            </c:strRef>
          </c:cat>
          <c:val>
            <c:numRef>
              <c:f>IKNot!$D$4:$D$6</c:f>
              <c:numCache>
                <c:formatCode>General</c:formatCode>
                <c:ptCount val="3"/>
                <c:pt idx="0">
                  <c:v>19</c:v>
                </c:pt>
                <c:pt idx="1">
                  <c:v>32</c:v>
                </c:pt>
                <c:pt idx="2">
                  <c:v>44</c:v>
                </c:pt>
              </c:numCache>
            </c:numRef>
          </c:val>
          <c:extLst>
            <c:ext xmlns:c16="http://schemas.microsoft.com/office/drawing/2014/chart" uri="{C3380CC4-5D6E-409C-BE32-E72D297353CC}">
              <c16:uniqueId val="{00000001-61DA-4100-B6EF-4BA77A5A15C6}"/>
            </c:ext>
          </c:extLst>
        </c:ser>
        <c:ser>
          <c:idx val="2"/>
          <c:order val="2"/>
          <c:tx>
            <c:v>nē</c:v>
          </c:tx>
          <c:spPr>
            <a:solidFill>
              <a:srgbClr val="FF000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IKNot!$B$4:$B$6</c:f>
              <c:strCache>
                <c:ptCount val="3"/>
                <c:pt idx="0">
                  <c:v>ir noteikta rīcība vardarbības gadījumiem</c:v>
                </c:pt>
                <c:pt idx="1">
                  <c:v>ir noteikta atbildība vardarbības gadījumiem</c:v>
                </c:pt>
                <c:pt idx="2">
                  <c:v>aprakstītā rīcības shēma vardarbības gadījumiem darbojas</c:v>
                </c:pt>
              </c:strCache>
            </c:strRef>
          </c:cat>
          <c:val>
            <c:numRef>
              <c:f>IKNot!$E$4:$E$6</c:f>
              <c:numCache>
                <c:formatCode>General</c:formatCode>
                <c:ptCount val="3"/>
                <c:pt idx="0">
                  <c:v>5</c:v>
                </c:pt>
                <c:pt idx="1">
                  <c:v>7</c:v>
                </c:pt>
                <c:pt idx="2">
                  <c:v>9</c:v>
                </c:pt>
              </c:numCache>
            </c:numRef>
          </c:val>
          <c:extLst>
            <c:ext xmlns:c16="http://schemas.microsoft.com/office/drawing/2014/chart" uri="{C3380CC4-5D6E-409C-BE32-E72D297353CC}">
              <c16:uniqueId val="{00000002-61DA-4100-B6EF-4BA77A5A15C6}"/>
            </c:ext>
          </c:extLst>
        </c:ser>
        <c:dLbls>
          <c:dLblPos val="ctr"/>
          <c:showLegendKey val="0"/>
          <c:showVal val="1"/>
          <c:showCatName val="0"/>
          <c:showSerName val="0"/>
          <c:showPercent val="0"/>
          <c:showBubbleSize val="0"/>
        </c:dLbls>
        <c:gapWidth val="150"/>
        <c:overlap val="100"/>
        <c:axId val="756352095"/>
        <c:axId val="756331455"/>
      </c:barChart>
      <c:catAx>
        <c:axId val="756352095"/>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lv-LV"/>
          </a:p>
        </c:txPr>
        <c:crossAx val="756331455"/>
        <c:crosses val="autoZero"/>
        <c:auto val="1"/>
        <c:lblAlgn val="ctr"/>
        <c:lblOffset val="100"/>
        <c:noMultiLvlLbl val="0"/>
      </c:catAx>
      <c:valAx>
        <c:axId val="756331455"/>
        <c:scaling>
          <c:orientation val="minMax"/>
          <c:max val="100"/>
        </c:scaling>
        <c:delete val="1"/>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75635209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pic>
        <p:nvPicPr>
          <p:cNvPr id="2" name="Picture 5"/>
          <p:cNvPicPr>
            <a:picLocks noChangeAspect="1"/>
          </p:cNvPicPr>
          <p:nvPr/>
        </p:nvPicPr>
        <p:blipFill>
          <a:blip r:embed="rId2"/>
          <a:stretch>
            <a:fillRect/>
          </a:stretch>
        </p:blipFill>
        <p:spPr>
          <a:xfrm>
            <a:off x="0" y="0"/>
            <a:ext cx="12191996" cy="932377"/>
          </a:xfrm>
          <a:prstGeom prst="rect">
            <a:avLst/>
          </a:prstGeom>
          <a:noFill/>
          <a:ln cap="flat">
            <a:noFill/>
          </a:ln>
        </p:spPr>
      </p:pic>
      <p:sp>
        <p:nvSpPr>
          <p:cNvPr id="3" name="Virsraksts 1"/>
          <p:cNvSpPr txBox="1">
            <a:spLocks noGrp="1"/>
          </p:cNvSpPr>
          <p:nvPr>
            <p:ph type="ctrTitle"/>
          </p:nvPr>
        </p:nvSpPr>
        <p:spPr>
          <a:xfrm>
            <a:off x="1524003" y="1122361"/>
            <a:ext cx="9144000" cy="2387598"/>
          </a:xfrm>
        </p:spPr>
        <p:txBody>
          <a:bodyPr anchor="b" anchorCtr="1"/>
          <a:lstStyle>
            <a:lvl1pPr algn="ctr">
              <a:defRPr sz="6000"/>
            </a:lvl1pPr>
          </a:lstStyle>
          <a:p>
            <a:pPr lvl="0"/>
            <a:r>
              <a:rPr lang="lv-LV"/>
              <a:t>Rediģēt šablona virsraksta stilu</a:t>
            </a:r>
            <a:endParaRPr lang="en-US"/>
          </a:p>
        </p:txBody>
      </p:sp>
      <p:sp>
        <p:nvSpPr>
          <p:cNvPr id="4" name="Apakšvirsraksts 2"/>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lv-LV"/>
              <a:t>Rediģēt šablona apakšvirsraksta stilu</a:t>
            </a:r>
            <a:endParaRPr lang="en-US"/>
          </a:p>
        </p:txBody>
      </p:sp>
      <p:sp>
        <p:nvSpPr>
          <p:cNvPr id="5" name="Datuma vietturis 3"/>
          <p:cNvSpPr txBox="1">
            <a:spLocks noGrp="1"/>
          </p:cNvSpPr>
          <p:nvPr>
            <p:ph type="dt" sz="half" idx="7"/>
          </p:nvPr>
        </p:nvSpPr>
        <p:spPr/>
        <p:txBody>
          <a:bodyPr/>
          <a:lstStyle>
            <a:lvl1pPr>
              <a:defRPr/>
            </a:lvl1pPr>
          </a:lstStyle>
          <a:p>
            <a:pPr lvl="0"/>
            <a:fld id="{1159BC1A-94AB-4F12-BD8F-900031181BBB}" type="datetime1">
              <a:rPr lang="en-US"/>
              <a:pPr lvl="0"/>
              <a:t>4/3/2025</a:t>
            </a:fld>
            <a:endParaRPr lang="en-US"/>
          </a:p>
        </p:txBody>
      </p:sp>
      <p:sp>
        <p:nvSpPr>
          <p:cNvPr id="6" name="Kājenes vietturis 4"/>
          <p:cNvSpPr txBox="1">
            <a:spLocks noGrp="1"/>
          </p:cNvSpPr>
          <p:nvPr>
            <p:ph type="ftr" sz="quarter" idx="9"/>
          </p:nvPr>
        </p:nvSpPr>
        <p:spPr/>
        <p:txBody>
          <a:bodyPr/>
          <a:lstStyle>
            <a:lvl1pPr>
              <a:defRPr/>
            </a:lvl1pPr>
          </a:lstStyle>
          <a:p>
            <a:pPr lvl="0"/>
            <a:endParaRPr lang="en-US"/>
          </a:p>
        </p:txBody>
      </p:sp>
      <p:sp>
        <p:nvSpPr>
          <p:cNvPr id="7" name="Slaida numura vietturis 5"/>
          <p:cNvSpPr txBox="1">
            <a:spLocks noGrp="1"/>
          </p:cNvSpPr>
          <p:nvPr>
            <p:ph type="sldNum" sz="quarter" idx="8"/>
          </p:nvPr>
        </p:nvSpPr>
        <p:spPr/>
        <p:txBody>
          <a:bodyPr/>
          <a:lstStyle>
            <a:lvl1pPr>
              <a:defRPr/>
            </a:lvl1pPr>
          </a:lstStyle>
          <a:p>
            <a:pPr lvl="0"/>
            <a:fld id="{073CEA81-43F4-42D2-A21A-2ADB4B9FE9FF}" type="slidenum">
              <a:t>‹#›</a:t>
            </a:fld>
            <a:endParaRPr lang="en-US"/>
          </a:p>
        </p:txBody>
      </p:sp>
      <p:pic>
        <p:nvPicPr>
          <p:cNvPr id="8" name="Picture 6"/>
          <p:cNvPicPr>
            <a:picLocks noChangeAspect="1"/>
          </p:cNvPicPr>
          <p:nvPr/>
        </p:nvPicPr>
        <p:blipFill>
          <a:blip r:embed="rId3"/>
          <a:stretch>
            <a:fillRect/>
          </a:stretch>
        </p:blipFill>
        <p:spPr>
          <a:xfrm>
            <a:off x="5265965" y="759710"/>
            <a:ext cx="1317952" cy="1203313"/>
          </a:xfrm>
          <a:prstGeom prst="rect">
            <a:avLst/>
          </a:prstGeom>
          <a:noFill/>
          <a:ln cap="flat">
            <a:noFill/>
          </a:ln>
        </p:spPr>
      </p:pic>
    </p:spTree>
    <p:extLst>
      <p:ext uri="{BB962C8B-B14F-4D97-AF65-F5344CB8AC3E}">
        <p14:creationId xmlns:p14="http://schemas.microsoft.com/office/powerpoint/2010/main" val="363683474"/>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p:txBody>
          <a:bodyPr/>
          <a:lstStyle>
            <a:lvl1pPr>
              <a:defRPr/>
            </a:lvl1pPr>
          </a:lstStyle>
          <a:p>
            <a:pPr lvl="0"/>
            <a:r>
              <a:rPr lang="lv-LV"/>
              <a:t>Rediģēt šablona virsraksta stilu</a:t>
            </a:r>
            <a:endParaRPr lang="en-US"/>
          </a:p>
        </p:txBody>
      </p:sp>
      <p:sp>
        <p:nvSpPr>
          <p:cNvPr id="6" name="Vertikāls teksta vietturis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7" name="Datuma vietturis 3"/>
          <p:cNvSpPr txBox="1">
            <a:spLocks noGrp="1"/>
          </p:cNvSpPr>
          <p:nvPr>
            <p:ph type="dt" sz="half" idx="7"/>
          </p:nvPr>
        </p:nvSpPr>
        <p:spPr/>
        <p:txBody>
          <a:bodyPr/>
          <a:lstStyle>
            <a:lvl1pPr>
              <a:defRPr/>
            </a:lvl1pPr>
          </a:lstStyle>
          <a:p>
            <a:pPr lvl="0"/>
            <a:fld id="{1D0958C5-12CE-41D1-A4BB-7617388B14C7}" type="datetime1">
              <a:rPr lang="en-US"/>
              <a:pPr lvl="0"/>
              <a:t>4/3/2025</a:t>
            </a:fld>
            <a:endParaRPr lang="en-US"/>
          </a:p>
        </p:txBody>
      </p:sp>
      <p:sp>
        <p:nvSpPr>
          <p:cNvPr id="8" name="Kājenes vietturis 4"/>
          <p:cNvSpPr txBox="1">
            <a:spLocks noGrp="1"/>
          </p:cNvSpPr>
          <p:nvPr>
            <p:ph type="ftr" sz="quarter" idx="9"/>
          </p:nvPr>
        </p:nvSpPr>
        <p:spPr/>
        <p:txBody>
          <a:bodyPr/>
          <a:lstStyle>
            <a:lvl1pPr>
              <a:defRPr/>
            </a:lvl1pPr>
          </a:lstStyle>
          <a:p>
            <a:pPr lvl="0"/>
            <a:endParaRPr lang="en-US"/>
          </a:p>
        </p:txBody>
      </p:sp>
      <p:sp>
        <p:nvSpPr>
          <p:cNvPr id="9" name="Slaida numura vietturis 5"/>
          <p:cNvSpPr txBox="1">
            <a:spLocks noGrp="1"/>
          </p:cNvSpPr>
          <p:nvPr>
            <p:ph type="sldNum" sz="quarter" idx="8"/>
          </p:nvPr>
        </p:nvSpPr>
        <p:spPr/>
        <p:txBody>
          <a:bodyPr/>
          <a:lstStyle>
            <a:lvl1pPr>
              <a:defRPr/>
            </a:lvl1pPr>
          </a:lstStyle>
          <a:p>
            <a:pPr lvl="0"/>
            <a:fld id="{6E9C4B36-4457-4534-B79B-80231FB5EE71}" type="slidenum">
              <a:t>‹#›</a:t>
            </a:fld>
            <a:endParaRPr lang="en-US"/>
          </a:p>
        </p:txBody>
      </p:sp>
    </p:spTree>
    <p:extLst>
      <p:ext uri="{BB962C8B-B14F-4D97-AF65-F5344CB8AC3E}">
        <p14:creationId xmlns:p14="http://schemas.microsoft.com/office/powerpoint/2010/main" val="240914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ertikāls virsraksts 1"/>
          <p:cNvSpPr txBox="1">
            <a:spLocks noGrp="1"/>
          </p:cNvSpPr>
          <p:nvPr>
            <p:ph type="title" orient="vert"/>
          </p:nvPr>
        </p:nvSpPr>
        <p:spPr>
          <a:xfrm>
            <a:off x="8724903" y="365129"/>
            <a:ext cx="2628899" cy="5811834"/>
          </a:xfrm>
        </p:spPr>
        <p:txBody>
          <a:bodyPr vert="eaVert"/>
          <a:lstStyle>
            <a:lvl1pPr>
              <a:defRPr/>
            </a:lvl1pPr>
          </a:lstStyle>
          <a:p>
            <a:pPr lvl="0"/>
            <a:r>
              <a:rPr lang="lv-LV"/>
              <a:t>Rediģēt šablona virsraksta stilu</a:t>
            </a:r>
            <a:endParaRPr lang="en-US"/>
          </a:p>
        </p:txBody>
      </p:sp>
      <p:sp>
        <p:nvSpPr>
          <p:cNvPr id="6" name="Vertikāls teksta vietturis 2"/>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7" name="Datuma vietturis 3"/>
          <p:cNvSpPr txBox="1">
            <a:spLocks noGrp="1"/>
          </p:cNvSpPr>
          <p:nvPr>
            <p:ph type="dt" sz="half" idx="7"/>
          </p:nvPr>
        </p:nvSpPr>
        <p:spPr/>
        <p:txBody>
          <a:bodyPr/>
          <a:lstStyle>
            <a:lvl1pPr>
              <a:defRPr/>
            </a:lvl1pPr>
          </a:lstStyle>
          <a:p>
            <a:pPr lvl="0"/>
            <a:fld id="{29B7F2FF-3E27-4972-92BE-DD6A45316A96}" type="datetime1">
              <a:rPr lang="en-US"/>
              <a:pPr lvl="0"/>
              <a:t>4/3/2025</a:t>
            </a:fld>
            <a:endParaRPr lang="en-US"/>
          </a:p>
        </p:txBody>
      </p:sp>
      <p:sp>
        <p:nvSpPr>
          <p:cNvPr id="8" name="Kājenes vietturis 4"/>
          <p:cNvSpPr txBox="1">
            <a:spLocks noGrp="1"/>
          </p:cNvSpPr>
          <p:nvPr>
            <p:ph type="ftr" sz="quarter" idx="9"/>
          </p:nvPr>
        </p:nvSpPr>
        <p:spPr/>
        <p:txBody>
          <a:bodyPr/>
          <a:lstStyle>
            <a:lvl1pPr>
              <a:defRPr/>
            </a:lvl1pPr>
          </a:lstStyle>
          <a:p>
            <a:pPr lvl="0"/>
            <a:endParaRPr lang="en-US"/>
          </a:p>
        </p:txBody>
      </p:sp>
      <p:sp>
        <p:nvSpPr>
          <p:cNvPr id="9" name="Slaida numura vietturis 5"/>
          <p:cNvSpPr txBox="1">
            <a:spLocks noGrp="1"/>
          </p:cNvSpPr>
          <p:nvPr>
            <p:ph type="sldNum" sz="quarter" idx="8"/>
          </p:nvPr>
        </p:nvSpPr>
        <p:spPr/>
        <p:txBody>
          <a:bodyPr/>
          <a:lstStyle>
            <a:lvl1pPr>
              <a:defRPr/>
            </a:lvl1pPr>
          </a:lstStyle>
          <a:p>
            <a:pPr lvl="0"/>
            <a:fld id="{1C66A8BE-7260-4C45-A9FF-78E42E41CE41}" type="slidenum">
              <a:t>‹#›</a:t>
            </a:fld>
            <a:endParaRPr lang="en-US"/>
          </a:p>
        </p:txBody>
      </p:sp>
    </p:spTree>
    <p:extLst>
      <p:ext uri="{BB962C8B-B14F-4D97-AF65-F5344CB8AC3E}">
        <p14:creationId xmlns:p14="http://schemas.microsoft.com/office/powerpoint/2010/main" val="266095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p:txBody>
          <a:bodyPr/>
          <a:lstStyle>
            <a:lvl1pPr>
              <a:defRPr/>
            </a:lvl1pPr>
          </a:lstStyle>
          <a:p>
            <a:pPr lvl="0"/>
            <a:r>
              <a:rPr lang="lv-LV"/>
              <a:t>Rediģēt šablona virsraksta stilu</a:t>
            </a:r>
            <a:endParaRPr lang="en-US"/>
          </a:p>
        </p:txBody>
      </p:sp>
      <p:sp>
        <p:nvSpPr>
          <p:cNvPr id="6" name="Satura vietturis 2"/>
          <p:cNvSpPr txBox="1">
            <a:spLocks noGrp="1"/>
          </p:cNvSpPr>
          <p:nvPr>
            <p:ph idx="1"/>
          </p:nvPr>
        </p:nvSpPr>
        <p:spPr/>
        <p:txBody>
          <a:bodyPr/>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7" name="Datuma vietturis 3"/>
          <p:cNvSpPr txBox="1">
            <a:spLocks noGrp="1"/>
          </p:cNvSpPr>
          <p:nvPr>
            <p:ph type="dt" sz="half" idx="7"/>
          </p:nvPr>
        </p:nvSpPr>
        <p:spPr/>
        <p:txBody>
          <a:bodyPr/>
          <a:lstStyle>
            <a:lvl1pPr>
              <a:defRPr/>
            </a:lvl1pPr>
          </a:lstStyle>
          <a:p>
            <a:pPr lvl="0"/>
            <a:fld id="{4DB5CCA6-8C69-44B3-9456-AC2D5F4D1AA0}" type="datetime1">
              <a:rPr lang="en-US"/>
              <a:pPr lvl="0"/>
              <a:t>4/3/2025</a:t>
            </a:fld>
            <a:endParaRPr lang="en-US"/>
          </a:p>
        </p:txBody>
      </p:sp>
      <p:sp>
        <p:nvSpPr>
          <p:cNvPr id="8" name="Kājenes vietturis 4"/>
          <p:cNvSpPr txBox="1">
            <a:spLocks noGrp="1"/>
          </p:cNvSpPr>
          <p:nvPr>
            <p:ph type="ftr" sz="quarter" idx="9"/>
          </p:nvPr>
        </p:nvSpPr>
        <p:spPr/>
        <p:txBody>
          <a:bodyPr/>
          <a:lstStyle>
            <a:lvl1pPr>
              <a:defRPr/>
            </a:lvl1pPr>
          </a:lstStyle>
          <a:p>
            <a:pPr lvl="0"/>
            <a:endParaRPr lang="en-US"/>
          </a:p>
        </p:txBody>
      </p:sp>
      <p:sp>
        <p:nvSpPr>
          <p:cNvPr id="9" name="Slaida numura vietturis 5"/>
          <p:cNvSpPr txBox="1">
            <a:spLocks noGrp="1"/>
          </p:cNvSpPr>
          <p:nvPr>
            <p:ph type="sldNum" sz="quarter" idx="8"/>
          </p:nvPr>
        </p:nvSpPr>
        <p:spPr/>
        <p:txBody>
          <a:bodyPr/>
          <a:lstStyle>
            <a:lvl1pPr>
              <a:defRPr/>
            </a:lvl1pPr>
          </a:lstStyle>
          <a:p>
            <a:pPr lvl="0"/>
            <a:fld id="{58B258A9-6048-47E3-A09B-6D608C579C3B}" type="slidenum">
              <a:t>‹#›</a:t>
            </a:fld>
            <a:endParaRPr lang="en-US"/>
          </a:p>
        </p:txBody>
      </p:sp>
    </p:spTree>
    <p:extLst>
      <p:ext uri="{BB962C8B-B14F-4D97-AF65-F5344CB8AC3E}">
        <p14:creationId xmlns:p14="http://schemas.microsoft.com/office/powerpoint/2010/main" val="150503990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a:xfrm>
            <a:off x="831847" y="1709735"/>
            <a:ext cx="10515600" cy="2852735"/>
          </a:xfrm>
        </p:spPr>
        <p:txBody>
          <a:bodyPr anchor="b"/>
          <a:lstStyle>
            <a:lvl1pPr>
              <a:defRPr sz="6000"/>
            </a:lvl1pPr>
          </a:lstStyle>
          <a:p>
            <a:pPr lvl="0"/>
            <a:r>
              <a:rPr lang="lv-LV"/>
              <a:t>Rediģēt šablona virsraksta stilu</a:t>
            </a:r>
            <a:endParaRPr lang="en-US"/>
          </a:p>
        </p:txBody>
      </p:sp>
      <p:sp>
        <p:nvSpPr>
          <p:cNvPr id="6" name="Teksta vietturis 2"/>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lv-LV"/>
              <a:t>Rediģēt šablona teksta stilus</a:t>
            </a:r>
          </a:p>
        </p:txBody>
      </p:sp>
      <p:sp>
        <p:nvSpPr>
          <p:cNvPr id="7" name="Datuma vietturis 3"/>
          <p:cNvSpPr txBox="1">
            <a:spLocks noGrp="1"/>
          </p:cNvSpPr>
          <p:nvPr>
            <p:ph type="dt" sz="half" idx="7"/>
          </p:nvPr>
        </p:nvSpPr>
        <p:spPr/>
        <p:txBody>
          <a:bodyPr/>
          <a:lstStyle>
            <a:lvl1pPr>
              <a:defRPr/>
            </a:lvl1pPr>
          </a:lstStyle>
          <a:p>
            <a:pPr lvl="0"/>
            <a:fld id="{9B8F7A90-C45E-4A8C-8B6D-34A87A5E0DD1}" type="datetime1">
              <a:rPr lang="en-US"/>
              <a:pPr lvl="0"/>
              <a:t>4/3/2025</a:t>
            </a:fld>
            <a:endParaRPr lang="en-US"/>
          </a:p>
        </p:txBody>
      </p:sp>
      <p:sp>
        <p:nvSpPr>
          <p:cNvPr id="8" name="Kājenes vietturis 4"/>
          <p:cNvSpPr txBox="1">
            <a:spLocks noGrp="1"/>
          </p:cNvSpPr>
          <p:nvPr>
            <p:ph type="ftr" sz="quarter" idx="9"/>
          </p:nvPr>
        </p:nvSpPr>
        <p:spPr/>
        <p:txBody>
          <a:bodyPr/>
          <a:lstStyle>
            <a:lvl1pPr>
              <a:defRPr/>
            </a:lvl1pPr>
          </a:lstStyle>
          <a:p>
            <a:pPr lvl="0"/>
            <a:endParaRPr lang="en-US"/>
          </a:p>
        </p:txBody>
      </p:sp>
      <p:sp>
        <p:nvSpPr>
          <p:cNvPr id="9" name="Slaida numura vietturis 5"/>
          <p:cNvSpPr txBox="1">
            <a:spLocks noGrp="1"/>
          </p:cNvSpPr>
          <p:nvPr>
            <p:ph type="sldNum" sz="quarter" idx="8"/>
          </p:nvPr>
        </p:nvSpPr>
        <p:spPr/>
        <p:txBody>
          <a:bodyPr/>
          <a:lstStyle>
            <a:lvl1pPr>
              <a:defRPr/>
            </a:lvl1pPr>
          </a:lstStyle>
          <a:p>
            <a:pPr lvl="0"/>
            <a:fld id="{ED3312CF-D74E-4743-A19D-AC77554BCA2A}" type="slidenum">
              <a:t>‹#›</a:t>
            </a:fld>
            <a:endParaRPr lang="en-US"/>
          </a:p>
        </p:txBody>
      </p:sp>
    </p:spTree>
    <p:extLst>
      <p:ext uri="{BB962C8B-B14F-4D97-AF65-F5344CB8AC3E}">
        <p14:creationId xmlns:p14="http://schemas.microsoft.com/office/powerpoint/2010/main" val="3326043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p:txBody>
          <a:bodyPr/>
          <a:lstStyle>
            <a:lvl1pPr>
              <a:defRPr/>
            </a:lvl1pPr>
          </a:lstStyle>
          <a:p>
            <a:pPr lvl="0"/>
            <a:r>
              <a:rPr lang="lv-LV"/>
              <a:t>Rediģēt šablona virsraksta stilu</a:t>
            </a:r>
            <a:endParaRPr lang="en-US"/>
          </a:p>
        </p:txBody>
      </p:sp>
      <p:sp>
        <p:nvSpPr>
          <p:cNvPr id="6" name="Satura vietturis 2"/>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7" name="Satura vietturis 3"/>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8" name="Datuma vietturis 4"/>
          <p:cNvSpPr txBox="1">
            <a:spLocks noGrp="1"/>
          </p:cNvSpPr>
          <p:nvPr>
            <p:ph type="dt" sz="half" idx="7"/>
          </p:nvPr>
        </p:nvSpPr>
        <p:spPr/>
        <p:txBody>
          <a:bodyPr/>
          <a:lstStyle>
            <a:lvl1pPr>
              <a:defRPr/>
            </a:lvl1pPr>
          </a:lstStyle>
          <a:p>
            <a:pPr lvl="0"/>
            <a:fld id="{BD8EF1E9-9EAB-462F-A715-41E76ACB1698}" type="datetime1">
              <a:rPr lang="en-US"/>
              <a:pPr lvl="0"/>
              <a:t>4/3/2025</a:t>
            </a:fld>
            <a:endParaRPr lang="en-US"/>
          </a:p>
        </p:txBody>
      </p:sp>
      <p:sp>
        <p:nvSpPr>
          <p:cNvPr id="9" name="Kājenes vietturis 5"/>
          <p:cNvSpPr txBox="1">
            <a:spLocks noGrp="1"/>
          </p:cNvSpPr>
          <p:nvPr>
            <p:ph type="ftr" sz="quarter" idx="9"/>
          </p:nvPr>
        </p:nvSpPr>
        <p:spPr/>
        <p:txBody>
          <a:bodyPr/>
          <a:lstStyle>
            <a:lvl1pPr>
              <a:defRPr/>
            </a:lvl1pPr>
          </a:lstStyle>
          <a:p>
            <a:pPr lvl="0"/>
            <a:endParaRPr lang="en-US"/>
          </a:p>
        </p:txBody>
      </p:sp>
      <p:sp>
        <p:nvSpPr>
          <p:cNvPr id="10" name="Slaida numura vietturis 6"/>
          <p:cNvSpPr txBox="1">
            <a:spLocks noGrp="1"/>
          </p:cNvSpPr>
          <p:nvPr>
            <p:ph type="sldNum" sz="quarter" idx="8"/>
          </p:nvPr>
        </p:nvSpPr>
        <p:spPr/>
        <p:txBody>
          <a:bodyPr/>
          <a:lstStyle>
            <a:lvl1pPr>
              <a:defRPr/>
            </a:lvl1pPr>
          </a:lstStyle>
          <a:p>
            <a:pPr lvl="0"/>
            <a:fld id="{D6B38A7C-244E-4ACE-990C-9F011C0EB7AF}" type="slidenum">
              <a:t>‹#›</a:t>
            </a:fld>
            <a:endParaRPr lang="en-US"/>
          </a:p>
        </p:txBody>
      </p:sp>
    </p:spTree>
    <p:extLst>
      <p:ext uri="{BB962C8B-B14F-4D97-AF65-F5344CB8AC3E}">
        <p14:creationId xmlns:p14="http://schemas.microsoft.com/office/powerpoint/2010/main" val="144878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a:xfrm>
            <a:off x="839784" y="365129"/>
            <a:ext cx="10515600" cy="1325559"/>
          </a:xfrm>
        </p:spPr>
        <p:txBody>
          <a:bodyPr/>
          <a:lstStyle>
            <a:lvl1pPr>
              <a:defRPr/>
            </a:lvl1pPr>
          </a:lstStyle>
          <a:p>
            <a:pPr lvl="0"/>
            <a:r>
              <a:rPr lang="lv-LV"/>
              <a:t>Rediģēt šablona virsraksta stilu</a:t>
            </a:r>
            <a:endParaRPr lang="en-US"/>
          </a:p>
        </p:txBody>
      </p:sp>
      <p:sp>
        <p:nvSpPr>
          <p:cNvPr id="6" name="Teksta vietturis 2"/>
          <p:cNvSpPr txBox="1">
            <a:spLocks noGrp="1"/>
          </p:cNvSpPr>
          <p:nvPr>
            <p:ph type="body" idx="1"/>
          </p:nvPr>
        </p:nvSpPr>
        <p:spPr>
          <a:xfrm>
            <a:off x="839784" y="1681160"/>
            <a:ext cx="5157782" cy="823910"/>
          </a:xfrm>
        </p:spPr>
        <p:txBody>
          <a:bodyPr anchor="b"/>
          <a:lstStyle>
            <a:lvl1pPr marL="0" indent="0">
              <a:buNone/>
              <a:defRPr sz="2400" b="1"/>
            </a:lvl1pPr>
          </a:lstStyle>
          <a:p>
            <a:pPr lvl="0"/>
            <a:r>
              <a:rPr lang="lv-LV"/>
              <a:t>Rediģēt šablona teksta stilus</a:t>
            </a:r>
          </a:p>
        </p:txBody>
      </p:sp>
      <p:sp>
        <p:nvSpPr>
          <p:cNvPr id="7" name="Satura vietturis 3"/>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8" name="Teksta vietturis 4"/>
          <p:cNvSpPr txBox="1">
            <a:spLocks noGrp="1"/>
          </p:cNvSpPr>
          <p:nvPr>
            <p:ph type="body" idx="3"/>
          </p:nvPr>
        </p:nvSpPr>
        <p:spPr>
          <a:xfrm>
            <a:off x="6172200" y="1681160"/>
            <a:ext cx="5183184" cy="823910"/>
          </a:xfrm>
        </p:spPr>
        <p:txBody>
          <a:bodyPr anchor="b"/>
          <a:lstStyle>
            <a:lvl1pPr marL="0" indent="0">
              <a:buNone/>
              <a:defRPr sz="2400" b="1"/>
            </a:lvl1pPr>
          </a:lstStyle>
          <a:p>
            <a:pPr lvl="0"/>
            <a:r>
              <a:rPr lang="lv-LV"/>
              <a:t>Rediģēt šablona teksta stilus</a:t>
            </a:r>
          </a:p>
        </p:txBody>
      </p:sp>
      <p:sp>
        <p:nvSpPr>
          <p:cNvPr id="9" name="Satura vietturis 5"/>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10" name="Datuma vietturis 6"/>
          <p:cNvSpPr txBox="1">
            <a:spLocks noGrp="1"/>
          </p:cNvSpPr>
          <p:nvPr>
            <p:ph type="dt" sz="half" idx="7"/>
          </p:nvPr>
        </p:nvSpPr>
        <p:spPr/>
        <p:txBody>
          <a:bodyPr/>
          <a:lstStyle>
            <a:lvl1pPr>
              <a:defRPr/>
            </a:lvl1pPr>
          </a:lstStyle>
          <a:p>
            <a:pPr lvl="0"/>
            <a:fld id="{D48B01DE-DBD9-448E-8803-76E3283AB73C}" type="datetime1">
              <a:rPr lang="en-US"/>
              <a:pPr lvl="0"/>
              <a:t>4/3/2025</a:t>
            </a:fld>
            <a:endParaRPr lang="en-US"/>
          </a:p>
        </p:txBody>
      </p:sp>
      <p:sp>
        <p:nvSpPr>
          <p:cNvPr id="11" name="Kājenes vietturis 7"/>
          <p:cNvSpPr txBox="1">
            <a:spLocks noGrp="1"/>
          </p:cNvSpPr>
          <p:nvPr>
            <p:ph type="ftr" sz="quarter" idx="9"/>
          </p:nvPr>
        </p:nvSpPr>
        <p:spPr/>
        <p:txBody>
          <a:bodyPr/>
          <a:lstStyle>
            <a:lvl1pPr>
              <a:defRPr/>
            </a:lvl1pPr>
          </a:lstStyle>
          <a:p>
            <a:pPr lvl="0"/>
            <a:endParaRPr lang="en-US"/>
          </a:p>
        </p:txBody>
      </p:sp>
      <p:sp>
        <p:nvSpPr>
          <p:cNvPr id="12" name="Slaida numura vietturis 8"/>
          <p:cNvSpPr txBox="1">
            <a:spLocks noGrp="1"/>
          </p:cNvSpPr>
          <p:nvPr>
            <p:ph type="sldNum" sz="quarter" idx="8"/>
          </p:nvPr>
        </p:nvSpPr>
        <p:spPr/>
        <p:txBody>
          <a:bodyPr/>
          <a:lstStyle>
            <a:lvl1pPr>
              <a:defRPr/>
            </a:lvl1pPr>
          </a:lstStyle>
          <a:p>
            <a:pPr lvl="0"/>
            <a:fld id="{26D0D8B3-4358-4B43-A3D5-C24EFD492990}" type="slidenum">
              <a:t>‹#›</a:t>
            </a:fld>
            <a:endParaRPr lang="en-US"/>
          </a:p>
        </p:txBody>
      </p:sp>
    </p:spTree>
    <p:extLst>
      <p:ext uri="{BB962C8B-B14F-4D97-AF65-F5344CB8AC3E}">
        <p14:creationId xmlns:p14="http://schemas.microsoft.com/office/powerpoint/2010/main" val="3710530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p:txBody>
          <a:bodyPr/>
          <a:lstStyle>
            <a:lvl1pPr>
              <a:defRPr/>
            </a:lvl1pPr>
          </a:lstStyle>
          <a:p>
            <a:pPr lvl="0"/>
            <a:r>
              <a:rPr lang="lv-LV"/>
              <a:t>Rediģēt šablona virsraksta stilu</a:t>
            </a:r>
            <a:endParaRPr lang="en-US"/>
          </a:p>
        </p:txBody>
      </p:sp>
      <p:sp>
        <p:nvSpPr>
          <p:cNvPr id="6" name="Datuma vietturis 2"/>
          <p:cNvSpPr txBox="1">
            <a:spLocks noGrp="1"/>
          </p:cNvSpPr>
          <p:nvPr>
            <p:ph type="dt" sz="half" idx="7"/>
          </p:nvPr>
        </p:nvSpPr>
        <p:spPr/>
        <p:txBody>
          <a:bodyPr/>
          <a:lstStyle>
            <a:lvl1pPr>
              <a:defRPr/>
            </a:lvl1pPr>
          </a:lstStyle>
          <a:p>
            <a:pPr lvl="0"/>
            <a:fld id="{19D7923F-CDB2-4BD7-B586-C0EA2D120CFC}" type="datetime1">
              <a:rPr lang="en-US"/>
              <a:pPr lvl="0"/>
              <a:t>4/3/2025</a:t>
            </a:fld>
            <a:endParaRPr lang="en-US"/>
          </a:p>
        </p:txBody>
      </p:sp>
      <p:sp>
        <p:nvSpPr>
          <p:cNvPr id="7" name="Kājenes vietturis 3"/>
          <p:cNvSpPr txBox="1">
            <a:spLocks noGrp="1"/>
          </p:cNvSpPr>
          <p:nvPr>
            <p:ph type="ftr" sz="quarter" idx="9"/>
          </p:nvPr>
        </p:nvSpPr>
        <p:spPr/>
        <p:txBody>
          <a:bodyPr/>
          <a:lstStyle>
            <a:lvl1pPr>
              <a:defRPr/>
            </a:lvl1pPr>
          </a:lstStyle>
          <a:p>
            <a:pPr lvl="0"/>
            <a:endParaRPr lang="en-US"/>
          </a:p>
        </p:txBody>
      </p:sp>
      <p:sp>
        <p:nvSpPr>
          <p:cNvPr id="8" name="Slaida numura vietturis 4"/>
          <p:cNvSpPr txBox="1">
            <a:spLocks noGrp="1"/>
          </p:cNvSpPr>
          <p:nvPr>
            <p:ph type="sldNum" sz="quarter" idx="8"/>
          </p:nvPr>
        </p:nvSpPr>
        <p:spPr/>
        <p:txBody>
          <a:bodyPr/>
          <a:lstStyle>
            <a:lvl1pPr>
              <a:defRPr/>
            </a:lvl1pPr>
          </a:lstStyle>
          <a:p>
            <a:pPr lvl="0"/>
            <a:fld id="{8C67607E-B335-4736-A9B2-653AB4AA3C27}" type="slidenum">
              <a:t>‹#›</a:t>
            </a:fld>
            <a:endParaRPr lang="en-US"/>
          </a:p>
        </p:txBody>
      </p:sp>
    </p:spTree>
    <p:extLst>
      <p:ext uri="{BB962C8B-B14F-4D97-AF65-F5344CB8AC3E}">
        <p14:creationId xmlns:p14="http://schemas.microsoft.com/office/powerpoint/2010/main" val="1342605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Datuma vietturis 1"/>
          <p:cNvSpPr txBox="1">
            <a:spLocks noGrp="1"/>
          </p:cNvSpPr>
          <p:nvPr>
            <p:ph type="dt" sz="half" idx="7"/>
          </p:nvPr>
        </p:nvSpPr>
        <p:spPr/>
        <p:txBody>
          <a:bodyPr/>
          <a:lstStyle>
            <a:lvl1pPr>
              <a:defRPr/>
            </a:lvl1pPr>
          </a:lstStyle>
          <a:p>
            <a:pPr lvl="0"/>
            <a:fld id="{1D4867F2-FC5A-479B-9847-5860F3B10536}" type="datetime1">
              <a:rPr lang="en-US"/>
              <a:pPr lvl="0"/>
              <a:t>4/3/2025</a:t>
            </a:fld>
            <a:endParaRPr lang="en-US"/>
          </a:p>
        </p:txBody>
      </p:sp>
      <p:sp>
        <p:nvSpPr>
          <p:cNvPr id="6" name="Kājenes vietturis 2"/>
          <p:cNvSpPr txBox="1">
            <a:spLocks noGrp="1"/>
          </p:cNvSpPr>
          <p:nvPr>
            <p:ph type="ftr" sz="quarter" idx="9"/>
          </p:nvPr>
        </p:nvSpPr>
        <p:spPr/>
        <p:txBody>
          <a:bodyPr/>
          <a:lstStyle>
            <a:lvl1pPr>
              <a:defRPr/>
            </a:lvl1pPr>
          </a:lstStyle>
          <a:p>
            <a:pPr lvl="0"/>
            <a:endParaRPr lang="en-US"/>
          </a:p>
        </p:txBody>
      </p:sp>
      <p:sp>
        <p:nvSpPr>
          <p:cNvPr id="7" name="Slaida numura vietturis 3"/>
          <p:cNvSpPr txBox="1">
            <a:spLocks noGrp="1"/>
          </p:cNvSpPr>
          <p:nvPr>
            <p:ph type="sldNum" sz="quarter" idx="8"/>
          </p:nvPr>
        </p:nvSpPr>
        <p:spPr/>
        <p:txBody>
          <a:bodyPr/>
          <a:lstStyle>
            <a:lvl1pPr>
              <a:defRPr/>
            </a:lvl1pPr>
          </a:lstStyle>
          <a:p>
            <a:pPr lvl="0"/>
            <a:fld id="{B494F6C3-BB2A-48EF-9223-F34FC844F668}" type="slidenum">
              <a:t>‹#›</a:t>
            </a:fld>
            <a:endParaRPr lang="en-US"/>
          </a:p>
        </p:txBody>
      </p:sp>
    </p:spTree>
    <p:extLst>
      <p:ext uri="{BB962C8B-B14F-4D97-AF65-F5344CB8AC3E}">
        <p14:creationId xmlns:p14="http://schemas.microsoft.com/office/powerpoint/2010/main" val="2325297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a:xfrm>
            <a:off x="839784" y="457200"/>
            <a:ext cx="3932240" cy="1600200"/>
          </a:xfrm>
        </p:spPr>
        <p:txBody>
          <a:bodyPr anchor="b"/>
          <a:lstStyle>
            <a:lvl1pPr>
              <a:defRPr sz="3200"/>
            </a:lvl1pPr>
          </a:lstStyle>
          <a:p>
            <a:pPr lvl="0"/>
            <a:r>
              <a:rPr lang="lv-LV"/>
              <a:t>Rediģēt šablona virsraksta stilu</a:t>
            </a:r>
            <a:endParaRPr lang="en-US"/>
          </a:p>
        </p:txBody>
      </p:sp>
      <p:sp>
        <p:nvSpPr>
          <p:cNvPr id="6" name="Satura vietturis 2"/>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7" name="Teksta vietturis 3"/>
          <p:cNvSpPr txBox="1">
            <a:spLocks noGrp="1"/>
          </p:cNvSpPr>
          <p:nvPr>
            <p:ph type="body" idx="2"/>
          </p:nvPr>
        </p:nvSpPr>
        <p:spPr>
          <a:xfrm>
            <a:off x="839784" y="2057400"/>
            <a:ext cx="3932240" cy="3811584"/>
          </a:xfrm>
        </p:spPr>
        <p:txBody>
          <a:bodyPr/>
          <a:lstStyle>
            <a:lvl1pPr marL="0" indent="0">
              <a:buNone/>
              <a:defRPr sz="1600"/>
            </a:lvl1pPr>
          </a:lstStyle>
          <a:p>
            <a:pPr lvl="0"/>
            <a:r>
              <a:rPr lang="lv-LV"/>
              <a:t>Rediģēt šablona teksta stilus</a:t>
            </a:r>
          </a:p>
        </p:txBody>
      </p:sp>
      <p:sp>
        <p:nvSpPr>
          <p:cNvPr id="8" name="Datuma vietturis 4"/>
          <p:cNvSpPr txBox="1">
            <a:spLocks noGrp="1"/>
          </p:cNvSpPr>
          <p:nvPr>
            <p:ph type="dt" sz="half" idx="7"/>
          </p:nvPr>
        </p:nvSpPr>
        <p:spPr/>
        <p:txBody>
          <a:bodyPr/>
          <a:lstStyle>
            <a:lvl1pPr>
              <a:defRPr/>
            </a:lvl1pPr>
          </a:lstStyle>
          <a:p>
            <a:pPr lvl="0"/>
            <a:fld id="{48F455E0-4D33-4B58-8CFD-D8FD349AD832}" type="datetime1">
              <a:rPr lang="en-US"/>
              <a:pPr lvl="0"/>
              <a:t>4/3/2025</a:t>
            </a:fld>
            <a:endParaRPr lang="en-US"/>
          </a:p>
        </p:txBody>
      </p:sp>
      <p:sp>
        <p:nvSpPr>
          <p:cNvPr id="9" name="Kājenes vietturis 5"/>
          <p:cNvSpPr txBox="1">
            <a:spLocks noGrp="1"/>
          </p:cNvSpPr>
          <p:nvPr>
            <p:ph type="ftr" sz="quarter" idx="9"/>
          </p:nvPr>
        </p:nvSpPr>
        <p:spPr/>
        <p:txBody>
          <a:bodyPr/>
          <a:lstStyle>
            <a:lvl1pPr>
              <a:defRPr/>
            </a:lvl1pPr>
          </a:lstStyle>
          <a:p>
            <a:pPr lvl="0"/>
            <a:endParaRPr lang="en-US"/>
          </a:p>
        </p:txBody>
      </p:sp>
      <p:sp>
        <p:nvSpPr>
          <p:cNvPr id="10" name="Slaida numura vietturis 6"/>
          <p:cNvSpPr txBox="1">
            <a:spLocks noGrp="1"/>
          </p:cNvSpPr>
          <p:nvPr>
            <p:ph type="sldNum" sz="quarter" idx="8"/>
          </p:nvPr>
        </p:nvSpPr>
        <p:spPr/>
        <p:txBody>
          <a:bodyPr/>
          <a:lstStyle>
            <a:lvl1pPr>
              <a:defRPr/>
            </a:lvl1pPr>
          </a:lstStyle>
          <a:p>
            <a:pPr lvl="0"/>
            <a:fld id="{A8498879-E29F-4112-9C9F-D722950824B4}" type="slidenum">
              <a:t>‹#›</a:t>
            </a:fld>
            <a:endParaRPr lang="en-US"/>
          </a:p>
        </p:txBody>
      </p:sp>
    </p:spTree>
    <p:extLst>
      <p:ext uri="{BB962C8B-B14F-4D97-AF65-F5344CB8AC3E}">
        <p14:creationId xmlns:p14="http://schemas.microsoft.com/office/powerpoint/2010/main" val="1376004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grpSp>
        <p:nvGrpSpPr>
          <p:cNvPr id="2" name="Group 5"/>
          <p:cNvGrpSpPr/>
          <p:nvPr/>
        </p:nvGrpSpPr>
        <p:grpSpPr>
          <a:xfrm>
            <a:off x="-19" y="0"/>
            <a:ext cx="923736" cy="6858000"/>
            <a:chOff x="-19" y="0"/>
            <a:chExt cx="923736" cy="6858000"/>
          </a:xfrm>
        </p:grpSpPr>
        <p:pic>
          <p:nvPicPr>
            <p:cNvPr id="3" name="Picture 6"/>
            <p:cNvPicPr>
              <a:picLocks noChangeAspect="1"/>
            </p:cNvPicPr>
            <p:nvPr/>
          </p:nvPicPr>
          <p:blipFill>
            <a:blip r:embed="rId2"/>
            <a:stretch>
              <a:fillRect/>
            </a:stretch>
          </p:blipFill>
          <p:spPr>
            <a:xfrm rot="5400013">
              <a:off x="-2967151" y="2967132"/>
              <a:ext cx="6858000" cy="923736"/>
            </a:xfrm>
            <a:prstGeom prst="rect">
              <a:avLst/>
            </a:prstGeom>
            <a:noFill/>
            <a:ln cap="flat">
              <a:noFill/>
            </a:ln>
          </p:spPr>
        </p:pic>
        <p:pic>
          <p:nvPicPr>
            <p:cNvPr id="4" name="Picture 7"/>
            <p:cNvPicPr>
              <a:picLocks noChangeAspect="1"/>
            </p:cNvPicPr>
            <p:nvPr/>
          </p:nvPicPr>
          <p:blipFill>
            <a:blip r:embed="rId3"/>
            <a:stretch>
              <a:fillRect/>
            </a:stretch>
          </p:blipFill>
          <p:spPr>
            <a:xfrm>
              <a:off x="113815" y="123480"/>
              <a:ext cx="734327" cy="716414"/>
            </a:xfrm>
            <a:prstGeom prst="rect">
              <a:avLst/>
            </a:prstGeom>
            <a:noFill/>
            <a:ln cap="flat">
              <a:noFill/>
            </a:ln>
          </p:spPr>
        </p:pic>
      </p:grpSp>
      <p:sp>
        <p:nvSpPr>
          <p:cNvPr id="5" name="Virsraksts 1"/>
          <p:cNvSpPr txBox="1">
            <a:spLocks noGrp="1"/>
          </p:cNvSpPr>
          <p:nvPr>
            <p:ph type="title"/>
          </p:nvPr>
        </p:nvSpPr>
        <p:spPr>
          <a:xfrm>
            <a:off x="839784" y="457200"/>
            <a:ext cx="3932240" cy="1600200"/>
          </a:xfrm>
        </p:spPr>
        <p:txBody>
          <a:bodyPr anchor="b"/>
          <a:lstStyle>
            <a:lvl1pPr>
              <a:defRPr sz="3200"/>
            </a:lvl1pPr>
          </a:lstStyle>
          <a:p>
            <a:pPr lvl="0"/>
            <a:r>
              <a:rPr lang="lv-LV"/>
              <a:t>Rediģēt šablona virsraksta stilu</a:t>
            </a:r>
            <a:endParaRPr lang="en-US"/>
          </a:p>
        </p:txBody>
      </p:sp>
      <p:sp>
        <p:nvSpPr>
          <p:cNvPr id="6" name="Attēla vietturis 2"/>
          <p:cNvSpPr txBox="1">
            <a:spLocks noGrp="1"/>
          </p:cNvSpPr>
          <p:nvPr>
            <p:ph type="pic" idx="1"/>
          </p:nvPr>
        </p:nvSpPr>
        <p:spPr>
          <a:xfrm>
            <a:off x="5183184" y="987423"/>
            <a:ext cx="6172200" cy="4873623"/>
          </a:xfrm>
        </p:spPr>
        <p:txBody>
          <a:bodyPr/>
          <a:lstStyle>
            <a:lvl1pPr marL="0" indent="0">
              <a:buNone/>
              <a:defRPr sz="3200"/>
            </a:lvl1pPr>
          </a:lstStyle>
          <a:p>
            <a:pPr lvl="0"/>
            <a:r>
              <a:rPr lang="lv-LV"/>
              <a:t>Noklikšķiniet uz ikonas, lai pievienotu attēlu</a:t>
            </a:r>
            <a:endParaRPr lang="en-US"/>
          </a:p>
        </p:txBody>
      </p:sp>
      <p:sp>
        <p:nvSpPr>
          <p:cNvPr id="7" name="Teksta vietturis 3"/>
          <p:cNvSpPr txBox="1">
            <a:spLocks noGrp="1"/>
          </p:cNvSpPr>
          <p:nvPr>
            <p:ph type="body" idx="2"/>
          </p:nvPr>
        </p:nvSpPr>
        <p:spPr>
          <a:xfrm>
            <a:off x="839784" y="2057400"/>
            <a:ext cx="3932240" cy="3811584"/>
          </a:xfrm>
        </p:spPr>
        <p:txBody>
          <a:bodyPr/>
          <a:lstStyle>
            <a:lvl1pPr marL="0" indent="0">
              <a:buNone/>
              <a:defRPr sz="1600"/>
            </a:lvl1pPr>
          </a:lstStyle>
          <a:p>
            <a:pPr lvl="0"/>
            <a:r>
              <a:rPr lang="lv-LV"/>
              <a:t>Rediģēt šablona teksta stilus</a:t>
            </a:r>
          </a:p>
        </p:txBody>
      </p:sp>
      <p:sp>
        <p:nvSpPr>
          <p:cNvPr id="8" name="Datuma vietturis 4"/>
          <p:cNvSpPr txBox="1">
            <a:spLocks noGrp="1"/>
          </p:cNvSpPr>
          <p:nvPr>
            <p:ph type="dt" sz="half" idx="7"/>
          </p:nvPr>
        </p:nvSpPr>
        <p:spPr/>
        <p:txBody>
          <a:bodyPr/>
          <a:lstStyle>
            <a:lvl1pPr>
              <a:defRPr/>
            </a:lvl1pPr>
          </a:lstStyle>
          <a:p>
            <a:pPr lvl="0"/>
            <a:fld id="{13338D9A-ECC8-418F-8C30-E992D7F31648}" type="datetime1">
              <a:rPr lang="en-US"/>
              <a:pPr lvl="0"/>
              <a:t>4/3/2025</a:t>
            </a:fld>
            <a:endParaRPr lang="en-US"/>
          </a:p>
        </p:txBody>
      </p:sp>
      <p:sp>
        <p:nvSpPr>
          <p:cNvPr id="9" name="Kājenes vietturis 5"/>
          <p:cNvSpPr txBox="1">
            <a:spLocks noGrp="1"/>
          </p:cNvSpPr>
          <p:nvPr>
            <p:ph type="ftr" sz="quarter" idx="9"/>
          </p:nvPr>
        </p:nvSpPr>
        <p:spPr/>
        <p:txBody>
          <a:bodyPr/>
          <a:lstStyle>
            <a:lvl1pPr>
              <a:defRPr/>
            </a:lvl1pPr>
          </a:lstStyle>
          <a:p>
            <a:pPr lvl="0"/>
            <a:endParaRPr lang="en-US"/>
          </a:p>
        </p:txBody>
      </p:sp>
      <p:sp>
        <p:nvSpPr>
          <p:cNvPr id="10" name="Slaida numura vietturis 6"/>
          <p:cNvSpPr txBox="1">
            <a:spLocks noGrp="1"/>
          </p:cNvSpPr>
          <p:nvPr>
            <p:ph type="sldNum" sz="quarter" idx="8"/>
          </p:nvPr>
        </p:nvSpPr>
        <p:spPr/>
        <p:txBody>
          <a:bodyPr/>
          <a:lstStyle>
            <a:lvl1pPr>
              <a:defRPr/>
            </a:lvl1pPr>
          </a:lstStyle>
          <a:p>
            <a:pPr lvl="0"/>
            <a:fld id="{E438020A-DE73-4A75-828D-2E9F542F66D9}" type="slidenum">
              <a:t>‹#›</a:t>
            </a:fld>
            <a:endParaRPr lang="en-US"/>
          </a:p>
        </p:txBody>
      </p:sp>
    </p:spTree>
    <p:extLst>
      <p:ext uri="{BB962C8B-B14F-4D97-AF65-F5344CB8AC3E}">
        <p14:creationId xmlns:p14="http://schemas.microsoft.com/office/powerpoint/2010/main" val="26248879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FBFBFB"/>
            </a:gs>
          </a:gsLst>
          <a:lin ang="5400000"/>
        </a:gradFill>
        <a:effectLst/>
      </p:bgPr>
    </p:bg>
    <p:spTree>
      <p:nvGrpSpPr>
        <p:cNvPr id="1" name=""/>
        <p:cNvGrpSpPr/>
        <p:nvPr/>
      </p:nvGrpSpPr>
      <p:grpSpPr>
        <a:xfrm>
          <a:off x="0" y="0"/>
          <a:ext cx="0" cy="0"/>
          <a:chOff x="0" y="0"/>
          <a:chExt cx="0" cy="0"/>
        </a:xfrm>
      </p:grpSpPr>
      <p:sp>
        <p:nvSpPr>
          <p:cNvPr id="2" name="Virsraksta vietturis 1"/>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lv-LV"/>
              <a:t>Rediģēt šablona virsraksta stilu</a:t>
            </a:r>
            <a:endParaRPr lang="en-US"/>
          </a:p>
        </p:txBody>
      </p:sp>
      <p:sp>
        <p:nvSpPr>
          <p:cNvPr id="3" name="Teksta vietturis 2"/>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lv-LV"/>
              <a:t>Rediģēt šablona teksta stilus</a:t>
            </a:r>
          </a:p>
          <a:p>
            <a:pPr lvl="1"/>
            <a:r>
              <a:rPr lang="lv-LV"/>
              <a:t>Otrais līmenis</a:t>
            </a:r>
          </a:p>
          <a:p>
            <a:pPr lvl="2"/>
            <a:r>
              <a:rPr lang="lv-LV"/>
              <a:t>Trešais līmenis</a:t>
            </a:r>
          </a:p>
          <a:p>
            <a:pPr lvl="3"/>
            <a:r>
              <a:rPr lang="lv-LV"/>
              <a:t>Ceturtais līmenis</a:t>
            </a:r>
          </a:p>
          <a:p>
            <a:pPr lvl="4"/>
            <a:r>
              <a:rPr lang="lv-LV"/>
              <a:t>Piektais līmenis</a:t>
            </a:r>
            <a:endParaRPr lang="en-US"/>
          </a:p>
        </p:txBody>
      </p:sp>
      <p:sp>
        <p:nvSpPr>
          <p:cNvPr id="4" name="Datuma vietturis 3"/>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3DE3707F-D78F-43F4-8240-F8DCE4F48D2B}" type="datetime1">
              <a:rPr lang="en-US"/>
              <a:pPr lvl="0"/>
              <a:t>4/3/2025</a:t>
            </a:fld>
            <a:endParaRPr lang="en-US"/>
          </a:p>
        </p:txBody>
      </p:sp>
      <p:sp>
        <p:nvSpPr>
          <p:cNvPr id="5" name="Kājenes vietturis 4"/>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aida numura vietturis 5"/>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ACC72E47-1F44-4753-9FFA-1E95D8480F86}"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fontAlgn="auto" hangingPunct="1">
        <a:lnSpc>
          <a:spcPct val="90000"/>
        </a:lnSpc>
        <a:spcBef>
          <a:spcPts val="0"/>
        </a:spcBef>
        <a:spcAft>
          <a:spcPts val="0"/>
        </a:spcAft>
        <a:buNone/>
        <a:tabLst/>
        <a:defRPr lang="lv-LV" sz="4400" b="0" i="0" u="none" strike="noStrike" kern="1200" cap="none" spc="0" baseline="0">
          <a:solidFill>
            <a:srgbClr val="000000"/>
          </a:solidFill>
          <a:uFillTx/>
          <a:latin typeface="Calibri"/>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lv-LV"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lv-LV"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lv-LV"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lv-LV"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lv-LV"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1161760" y="1864291"/>
            <a:ext cx="10515600" cy="2595167"/>
          </a:xfrm>
        </p:spPr>
        <p:txBody>
          <a:bodyPr>
            <a:noAutofit/>
          </a:bodyPr>
          <a:lstStyle/>
          <a:p>
            <a:pPr algn="ctr"/>
            <a:r>
              <a:rPr lang="lv-LV" sz="6600" b="1" dirty="0">
                <a:solidFill>
                  <a:schemeClr val="accent1">
                    <a:lumMod val="75000"/>
                  </a:schemeClr>
                </a:solidFill>
                <a:effectLst>
                  <a:outerShdw blurRad="38100" dist="38100" dir="2700000" algn="tl">
                    <a:srgbClr val="000000">
                      <a:alpha val="43137"/>
                    </a:srgbClr>
                  </a:outerShdw>
                </a:effectLst>
              </a:rPr>
              <a:t>Pedagogu aptaujas rezultāti par vardarbības mazināšanu</a:t>
            </a:r>
            <a:br>
              <a:rPr lang="lv-LV" sz="6600" b="1" dirty="0">
                <a:solidFill>
                  <a:schemeClr val="accent1">
                    <a:lumMod val="75000"/>
                  </a:schemeClr>
                </a:solidFill>
                <a:effectLst>
                  <a:outerShdw blurRad="38100" dist="38100" dir="2700000" algn="tl">
                    <a:srgbClr val="000000">
                      <a:alpha val="43137"/>
                    </a:srgbClr>
                  </a:outerShdw>
                </a:effectLst>
              </a:rPr>
            </a:br>
            <a:r>
              <a:rPr lang="lv-LV" sz="6600" b="1" dirty="0">
                <a:solidFill>
                  <a:schemeClr val="accent1">
                    <a:lumMod val="75000"/>
                  </a:schemeClr>
                </a:solidFill>
                <a:effectLst>
                  <a:outerShdw blurRad="38100" dist="38100" dir="2700000" algn="tl">
                    <a:srgbClr val="000000">
                      <a:alpha val="43137"/>
                    </a:srgbClr>
                  </a:outerShdw>
                </a:effectLst>
              </a:rPr>
              <a:t>izglītības iestādēs</a:t>
            </a:r>
            <a:endParaRPr lang="en-US" sz="6600" b="1" dirty="0">
              <a:solidFill>
                <a:schemeClr val="accent1">
                  <a:lumMod val="75000"/>
                </a:schemeClr>
              </a:solidFill>
              <a:effectLst>
                <a:outerShdw blurRad="38100" dist="38100" dir="2700000" algn="tl">
                  <a:srgbClr val="000000">
                    <a:alpha val="43137"/>
                  </a:srgbClr>
                </a:outerShdw>
              </a:effectLst>
            </a:endParaRPr>
          </a:p>
        </p:txBody>
      </p:sp>
      <p:sp>
        <p:nvSpPr>
          <p:cNvPr id="6" name="Virsraksts 1">
            <a:extLst>
              <a:ext uri="{FF2B5EF4-FFF2-40B4-BE49-F238E27FC236}">
                <a16:creationId xmlns:a16="http://schemas.microsoft.com/office/drawing/2014/main" id="{19A2EB2F-284F-8E2F-6967-3969D24B5490}"/>
              </a:ext>
            </a:extLst>
          </p:cNvPr>
          <p:cNvSpPr txBox="1">
            <a:spLocks/>
          </p:cNvSpPr>
          <p:nvPr/>
        </p:nvSpPr>
        <p:spPr>
          <a:xfrm>
            <a:off x="1330572" y="5200304"/>
            <a:ext cx="10515600" cy="1325559"/>
          </a:xfrm>
          <a:prstGeom prst="rect">
            <a:avLst/>
          </a:prstGeom>
          <a:noFill/>
          <a:ln>
            <a:noFill/>
          </a:ln>
        </p:spPr>
        <p:txBody>
          <a:bodyPr vert="horz" wrap="square" lIns="91440" tIns="45720" rIns="91440" bIns="45720" anchor="ctr" anchorCtr="0" compatLnSpc="1">
            <a:normAutofit/>
          </a:bodyPr>
          <a:lstStyle>
            <a:lvl1pPr marL="0" marR="0" lvl="0" indent="0" algn="l" defTabSz="914400" rtl="0" fontAlgn="auto" hangingPunct="1">
              <a:lnSpc>
                <a:spcPct val="90000"/>
              </a:lnSpc>
              <a:spcBef>
                <a:spcPts val="0"/>
              </a:spcBef>
              <a:spcAft>
                <a:spcPts val="0"/>
              </a:spcAft>
              <a:buNone/>
              <a:tabLst/>
              <a:defRPr lang="lv-LV" sz="4400" b="0" i="0" u="none" strike="noStrike" kern="1200" cap="none" spc="0" baseline="0">
                <a:solidFill>
                  <a:srgbClr val="000000"/>
                </a:solidFill>
                <a:uFillTx/>
                <a:latin typeface="Calibri"/>
              </a:defRPr>
            </a:lvl1pPr>
          </a:lstStyle>
          <a:p>
            <a:pPr algn="ctr"/>
            <a:r>
              <a:rPr lang="lv-LV" sz="2800" b="1" dirty="0">
                <a:solidFill>
                  <a:schemeClr val="tx1"/>
                </a:solidFill>
              </a:rPr>
              <a:t>2025.gada 3.aprīlī</a:t>
            </a:r>
          </a:p>
        </p:txBody>
      </p:sp>
    </p:spTree>
    <p:extLst>
      <p:ext uri="{BB962C8B-B14F-4D97-AF65-F5344CB8AC3E}">
        <p14:creationId xmlns:p14="http://schemas.microsoft.com/office/powerpoint/2010/main" val="3396028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52992-3B25-3F11-33BC-42D709107D78}"/>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B334B425-3D3F-97C3-667F-26EDE167C6EA}"/>
              </a:ext>
            </a:extLst>
          </p:cNvPr>
          <p:cNvSpPr>
            <a:spLocks noGrp="1"/>
          </p:cNvSpPr>
          <p:nvPr>
            <p:ph type="title"/>
          </p:nvPr>
        </p:nvSpPr>
        <p:spPr>
          <a:xfrm>
            <a:off x="838202" y="365129"/>
            <a:ext cx="11353798" cy="1325559"/>
          </a:xfrm>
        </p:spPr>
        <p:txBody>
          <a:bodyPr>
            <a:normAutofit fontScale="90000"/>
          </a:bodyPr>
          <a:lstStyle/>
          <a:p>
            <a:pPr algn="ctr"/>
            <a:r>
              <a:rPr lang="lv-LV" sz="3600" b="1" i="1" dirty="0">
                <a:solidFill>
                  <a:schemeClr val="accent1">
                    <a:lumMod val="75000"/>
                  </a:schemeClr>
                </a:solidFill>
              </a:rPr>
              <a:t> Vai informēji iestādes vadību par vardarbības gadījumu/-</a:t>
            </a:r>
            <a:r>
              <a:rPr lang="lv-LV" sz="3600" b="1" i="1" dirty="0" err="1">
                <a:solidFill>
                  <a:schemeClr val="accent1">
                    <a:lumMod val="75000"/>
                  </a:schemeClr>
                </a:solidFill>
              </a:rPr>
              <a:t>miem</a:t>
            </a:r>
            <a:r>
              <a:rPr lang="lv-LV" sz="3600" b="1" i="1" dirty="0">
                <a:solidFill>
                  <a:schemeClr val="accent1">
                    <a:lumMod val="75000"/>
                  </a:schemeClr>
                </a:solidFill>
              </a:rPr>
              <a:t>?</a:t>
            </a:r>
            <a:br>
              <a:rPr lang="lv-LV" sz="4000" b="1" i="1" dirty="0">
                <a:solidFill>
                  <a:schemeClr val="accent1">
                    <a:lumMod val="75000"/>
                  </a:schemeClr>
                </a:solidFill>
              </a:rPr>
            </a:br>
            <a:r>
              <a:rPr lang="lv-LV" sz="2700" b="1" i="1" dirty="0">
                <a:solidFill>
                  <a:schemeClr val="accent1">
                    <a:lumMod val="75000"/>
                  </a:schemeClr>
                </a:solidFill>
              </a:rPr>
              <a:t>(n=1181, atbildes izteiktas %)</a:t>
            </a:r>
            <a:endParaRPr lang="lv-LV" sz="2700" dirty="0"/>
          </a:p>
        </p:txBody>
      </p:sp>
      <p:graphicFrame>
        <p:nvGraphicFramePr>
          <p:cNvPr id="3" name="Diagramma 2">
            <a:extLst>
              <a:ext uri="{FF2B5EF4-FFF2-40B4-BE49-F238E27FC236}">
                <a16:creationId xmlns:a16="http://schemas.microsoft.com/office/drawing/2014/main" id="{22776F6A-D2B6-1C2A-31B3-B6EB3759B3F6}"/>
              </a:ext>
            </a:extLst>
          </p:cNvPr>
          <p:cNvGraphicFramePr>
            <a:graphicFrameLocks/>
          </p:cNvGraphicFramePr>
          <p:nvPr>
            <p:extLst>
              <p:ext uri="{D42A27DB-BD31-4B8C-83A1-F6EECF244321}">
                <p14:modId xmlns:p14="http://schemas.microsoft.com/office/powerpoint/2010/main" val="1952949680"/>
              </p:ext>
            </p:extLst>
          </p:nvPr>
        </p:nvGraphicFramePr>
        <p:xfrm>
          <a:off x="1659988" y="1690688"/>
          <a:ext cx="10072467" cy="4802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3624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9D612-9CDE-AECB-53AC-3C6CE00450D5}"/>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6BFC59BA-8C92-A3DF-745A-BBAC3D6772A4}"/>
              </a:ext>
            </a:extLst>
          </p:cNvPr>
          <p:cNvSpPr>
            <a:spLocks noGrp="1"/>
          </p:cNvSpPr>
          <p:nvPr>
            <p:ph type="title"/>
          </p:nvPr>
        </p:nvSpPr>
        <p:spPr>
          <a:xfrm>
            <a:off x="974191" y="182249"/>
            <a:ext cx="11217809" cy="1325559"/>
          </a:xfrm>
        </p:spPr>
        <p:txBody>
          <a:bodyPr>
            <a:normAutofit fontScale="90000"/>
          </a:bodyPr>
          <a:lstStyle/>
          <a:p>
            <a:pPr algn="ctr"/>
            <a:r>
              <a:rPr lang="lv-LV" sz="3300" b="1" i="1" dirty="0">
                <a:solidFill>
                  <a:schemeClr val="accent1">
                    <a:lumMod val="75000"/>
                  </a:schemeClr>
                </a:solidFill>
              </a:rPr>
              <a:t>Vai saņēmi atbalstu vardarbības gadījumā/-</a:t>
            </a:r>
            <a:r>
              <a:rPr lang="lv-LV" sz="3300" b="1" i="1" dirty="0" err="1">
                <a:solidFill>
                  <a:schemeClr val="accent1">
                    <a:lumMod val="75000"/>
                  </a:schemeClr>
                </a:solidFill>
              </a:rPr>
              <a:t>mos</a:t>
            </a:r>
            <a:r>
              <a:rPr lang="lv-LV" sz="3300" b="1" i="1" dirty="0">
                <a:solidFill>
                  <a:schemeClr val="accent1">
                    <a:lumMod val="75000"/>
                  </a:schemeClr>
                </a:solidFill>
              </a:rPr>
              <a:t> no iestādes vadības?</a:t>
            </a:r>
            <a:br>
              <a:rPr lang="lv-LV" sz="3300" b="1" i="1" dirty="0">
                <a:solidFill>
                  <a:schemeClr val="accent1">
                    <a:lumMod val="75000"/>
                  </a:schemeClr>
                </a:solidFill>
              </a:rPr>
            </a:br>
            <a:r>
              <a:rPr lang="lv-LV" sz="2700" b="1" i="1" dirty="0">
                <a:solidFill>
                  <a:schemeClr val="accent1">
                    <a:lumMod val="75000"/>
                  </a:schemeClr>
                </a:solidFill>
              </a:rPr>
              <a:t>(n=982, atbildes izteiktas %)</a:t>
            </a:r>
            <a:endParaRPr lang="lv-LV" sz="2700" dirty="0"/>
          </a:p>
        </p:txBody>
      </p:sp>
      <p:graphicFrame>
        <p:nvGraphicFramePr>
          <p:cNvPr id="4" name="Diagramma 3">
            <a:extLst>
              <a:ext uri="{FF2B5EF4-FFF2-40B4-BE49-F238E27FC236}">
                <a16:creationId xmlns:a16="http://schemas.microsoft.com/office/drawing/2014/main" id="{58A0058A-A0EF-41D8-1B08-36D1AE4EB339}"/>
              </a:ext>
            </a:extLst>
          </p:cNvPr>
          <p:cNvGraphicFramePr>
            <a:graphicFrameLocks/>
          </p:cNvGraphicFramePr>
          <p:nvPr>
            <p:extLst>
              <p:ext uri="{D42A27DB-BD31-4B8C-83A1-F6EECF244321}">
                <p14:modId xmlns:p14="http://schemas.microsoft.com/office/powerpoint/2010/main" val="94392037"/>
              </p:ext>
            </p:extLst>
          </p:nvPr>
        </p:nvGraphicFramePr>
        <p:xfrm>
          <a:off x="647114" y="1690688"/>
          <a:ext cx="11408898" cy="48021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36659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9FBC4-9854-BB4A-524C-7C130AA75CEB}"/>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892E7FF7-A2F0-424B-B726-2998E49BA1F5}"/>
              </a:ext>
            </a:extLst>
          </p:cNvPr>
          <p:cNvSpPr>
            <a:spLocks noGrp="1"/>
          </p:cNvSpPr>
          <p:nvPr>
            <p:ph type="title"/>
          </p:nvPr>
        </p:nvSpPr>
        <p:spPr/>
        <p:txBody>
          <a:bodyPr>
            <a:normAutofit fontScale="90000"/>
          </a:bodyPr>
          <a:lstStyle/>
          <a:p>
            <a:pPr algn="ctr"/>
            <a:r>
              <a:rPr lang="lv-LV" sz="3200" b="1" i="1" dirty="0">
                <a:solidFill>
                  <a:schemeClr val="accent1">
                    <a:lumMod val="75000"/>
                  </a:schemeClr>
                </a:solidFill>
              </a:rPr>
              <a:t> </a:t>
            </a:r>
            <a:r>
              <a:rPr lang="lv-LV" sz="3600" b="1" i="1" dirty="0">
                <a:solidFill>
                  <a:schemeClr val="accent1">
                    <a:lumMod val="75000"/>
                  </a:schemeClr>
                </a:solidFill>
              </a:rPr>
              <a:t>Kāpēc  neinformēji iestādes vadību par vardarbības gadījumu/-</a:t>
            </a:r>
            <a:r>
              <a:rPr lang="lv-LV" sz="3600" b="1" i="1" dirty="0" err="1">
                <a:solidFill>
                  <a:schemeClr val="accent1">
                    <a:lumMod val="75000"/>
                  </a:schemeClr>
                </a:solidFill>
              </a:rPr>
              <a:t>miem</a:t>
            </a:r>
            <a:r>
              <a:rPr lang="lv-LV" sz="3600" b="1" i="1" dirty="0">
                <a:solidFill>
                  <a:schemeClr val="accent1">
                    <a:lumMod val="75000"/>
                  </a:schemeClr>
                </a:solidFill>
              </a:rPr>
              <a:t>?</a:t>
            </a:r>
            <a:br>
              <a:rPr lang="lv-LV" sz="3600" b="1" i="1" dirty="0">
                <a:solidFill>
                  <a:schemeClr val="accent1">
                    <a:lumMod val="75000"/>
                  </a:schemeClr>
                </a:solidFill>
              </a:rPr>
            </a:br>
            <a:r>
              <a:rPr lang="lv-LV" sz="2400" b="1" i="1" dirty="0">
                <a:solidFill>
                  <a:schemeClr val="accent1">
                    <a:lumMod val="75000"/>
                  </a:schemeClr>
                </a:solidFill>
              </a:rPr>
              <a:t>(n=199)</a:t>
            </a:r>
            <a:endParaRPr lang="lv-LV" sz="2700" dirty="0"/>
          </a:p>
        </p:txBody>
      </p:sp>
      <p:sp>
        <p:nvSpPr>
          <p:cNvPr id="4" name="TextBox 3">
            <a:extLst>
              <a:ext uri="{FF2B5EF4-FFF2-40B4-BE49-F238E27FC236}">
                <a16:creationId xmlns:a16="http://schemas.microsoft.com/office/drawing/2014/main" id="{9F52BB5B-DF75-0BAF-0FFF-FECF9466EA23}"/>
              </a:ext>
            </a:extLst>
          </p:cNvPr>
          <p:cNvSpPr txBox="1"/>
          <p:nvPr/>
        </p:nvSpPr>
        <p:spPr>
          <a:xfrm>
            <a:off x="838197" y="1690688"/>
            <a:ext cx="11077138" cy="5078313"/>
          </a:xfrm>
          <a:prstGeom prst="rect">
            <a:avLst/>
          </a:prstGeom>
          <a:noFill/>
        </p:spPr>
        <p:txBody>
          <a:bodyPr wrap="square">
            <a:spAutoFit/>
          </a:bodyPr>
          <a:lstStyle/>
          <a:p>
            <a:pPr marL="342900" lvl="0" indent="-342900">
              <a:spcAft>
                <a:spcPts val="1200"/>
              </a:spcAft>
              <a:buFont typeface="+mj-lt"/>
              <a:buAutoNum type="arabicPeriod"/>
              <a:tabLst>
                <a:tab pos="457200" algn="l"/>
              </a:tabLst>
            </a:pPr>
            <a:r>
              <a:rPr lang="lv-LV" sz="2200" b="1" kern="100" dirty="0">
                <a:effectLst/>
                <a:latin typeface="Calibri" panose="020F0502020204030204" pitchFamily="34" charset="0"/>
                <a:ea typeface="Calibri" panose="020F0502020204030204" pitchFamily="34" charset="0"/>
                <a:cs typeface="Times New Roman" panose="02020603050405020304" pitchFamily="18" charset="0"/>
              </a:rPr>
              <a:t>"Nav jēgas" / "Neredzu jēgu" / "Tas neko nemainītu« </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 neticība, ka situācija uzlabosies</a:t>
            </a:r>
          </a:p>
          <a:p>
            <a:pPr marL="342900" lvl="0" indent="-342900">
              <a:spcAft>
                <a:spcPts val="1200"/>
              </a:spcAft>
              <a:buFont typeface="+mj-lt"/>
              <a:buAutoNum type="arabicPeriod"/>
              <a:tabLst>
                <a:tab pos="457200" algn="l"/>
              </a:tabLst>
            </a:pPr>
            <a:r>
              <a:rPr lang="lv-LV" sz="2200" b="1" kern="100" dirty="0">
                <a:effectLst/>
                <a:latin typeface="Calibri" panose="020F0502020204030204" pitchFamily="34" charset="0"/>
                <a:ea typeface="Calibri" panose="020F0502020204030204" pitchFamily="34" charset="0"/>
                <a:cs typeface="Times New Roman" panose="02020603050405020304" pitchFamily="18" charset="0"/>
              </a:rPr>
              <a:t>"Situāciju atrisināju pati/pats" / "Tiku galā pati/pats« </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 situācija atrisināta bez iestādes vadības izformēšanas</a:t>
            </a:r>
          </a:p>
          <a:p>
            <a:pPr marL="342900" lvl="0" indent="-342900">
              <a:spcAft>
                <a:spcPts val="1200"/>
              </a:spcAft>
              <a:buFont typeface="+mj-lt"/>
              <a:buAutoNum type="arabicPeriod"/>
              <a:tabLst>
                <a:tab pos="457200" algn="l"/>
              </a:tabLst>
            </a:pPr>
            <a:r>
              <a:rPr lang="lv-LV" sz="2200" b="1" kern="100" dirty="0">
                <a:effectLst/>
                <a:latin typeface="Calibri" panose="020F0502020204030204" pitchFamily="34" charset="0"/>
                <a:ea typeface="Calibri" panose="020F0502020204030204" pitchFamily="34" charset="0"/>
                <a:cs typeface="Times New Roman" panose="02020603050405020304" pitchFamily="18" charset="0"/>
              </a:rPr>
              <a:t>"Bailes" / "Baidos no atriebības" / "Nejūtos droša/drošs« </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 bailes no sekām, ka ar problēmu netieku galā</a:t>
            </a:r>
          </a:p>
          <a:p>
            <a:pPr marL="342900" lvl="0" indent="-342900">
              <a:spcAft>
                <a:spcPts val="1200"/>
              </a:spcAft>
              <a:buFont typeface="+mj-lt"/>
              <a:buAutoNum type="arabicPeriod"/>
              <a:tabLst>
                <a:tab pos="457200" algn="l"/>
              </a:tabLst>
            </a:pPr>
            <a:r>
              <a:rPr lang="lv-LV" sz="2200" b="1" kern="100" dirty="0">
                <a:effectLst/>
                <a:latin typeface="Calibri" panose="020F0502020204030204" pitchFamily="34" charset="0"/>
                <a:ea typeface="Calibri" panose="020F0502020204030204" pitchFamily="34" charset="0"/>
                <a:cs typeface="Times New Roman" panose="02020603050405020304" pitchFamily="18" charset="0"/>
              </a:rPr>
              <a:t>"Jo vadība neko nedarīs" / "Vadība neiesaistās" / "Vadība jau zina« – </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iestādes vadības pasivitāte problēmas risināšanā</a:t>
            </a:r>
          </a:p>
          <a:p>
            <a:pPr marL="342900" indent="-342900">
              <a:spcAft>
                <a:spcPts val="1200"/>
              </a:spcAft>
              <a:buFont typeface="+mj-lt"/>
              <a:buAutoNum type="arabicPeriod"/>
              <a:tabLst>
                <a:tab pos="457200" algn="l"/>
              </a:tabLst>
            </a:pPr>
            <a:r>
              <a:rPr lang="lv-LV" sz="2200" b="1" kern="100" dirty="0">
                <a:latin typeface="Calibri" panose="020F0502020204030204" pitchFamily="34" charset="0"/>
                <a:ea typeface="Calibri" panose="020F0502020204030204" pitchFamily="34" charset="0"/>
                <a:cs typeface="Times New Roman" panose="02020603050405020304" pitchFamily="18" charset="0"/>
              </a:rPr>
              <a:t>"Vardarbība nāk no vadības" / "Vadība pati ir vardarbīga« - </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emocionālā vardarbība tiek piedzīvota tieši no vadības puses</a:t>
            </a:r>
            <a:endParaRPr lang="lv-LV" sz="2200" kern="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1200"/>
              </a:spcAft>
              <a:buFont typeface="+mj-lt"/>
              <a:buAutoNum type="arabicPeriod"/>
              <a:tabLst>
                <a:tab pos="457200" algn="l"/>
              </a:tabLst>
            </a:pPr>
            <a:r>
              <a:rPr lang="lv-LV" sz="2200" b="1" kern="100" dirty="0">
                <a:effectLst/>
                <a:latin typeface="Calibri" panose="020F0502020204030204" pitchFamily="34" charset="0"/>
                <a:ea typeface="Calibri" panose="020F0502020204030204" pitchFamily="34" charset="0"/>
                <a:cs typeface="Times New Roman" panose="02020603050405020304" pitchFamily="18" charset="0"/>
              </a:rPr>
              <a:t>"Neuzticos" / "Neviens nepalīdzēs"</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 – neticība kolēģiem un sistēmai kopumā</a:t>
            </a:r>
          </a:p>
          <a:p>
            <a:pPr marL="342900" lvl="0" indent="-342900">
              <a:spcAft>
                <a:spcPts val="1200"/>
              </a:spcAft>
              <a:buFont typeface="+mj-lt"/>
              <a:buAutoNum type="arabicPeriod"/>
              <a:tabLst>
                <a:tab pos="457200" algn="l"/>
              </a:tabLst>
            </a:pPr>
            <a:r>
              <a:rPr lang="lv-LV" sz="2200" b="1" kern="100" dirty="0">
                <a:effectLst/>
                <a:latin typeface="Calibri" panose="020F0502020204030204" pitchFamily="34" charset="0"/>
                <a:ea typeface="Calibri" panose="020F0502020204030204" pitchFamily="34" charset="0"/>
                <a:cs typeface="Times New Roman" panose="02020603050405020304" pitchFamily="18" charset="0"/>
              </a:rPr>
              <a:t>"Jo tas bija mazs bērns / bērni« - </a:t>
            </a:r>
            <a:r>
              <a:rPr lang="lv-LV" sz="2200" kern="100" dirty="0">
                <a:latin typeface="Calibri" panose="020F0502020204030204" pitchFamily="34" charset="0"/>
                <a:ea typeface="Calibri" panose="020F0502020204030204" pitchFamily="34" charset="0"/>
                <a:cs typeface="Times New Roman" panose="02020603050405020304" pitchFamily="18" charset="0"/>
              </a:rPr>
              <a:t>vardarbība no mazu bērnu puses tiek</a:t>
            </a:r>
            <a:r>
              <a:rPr lang="lv-LV" sz="2200" kern="100" dirty="0">
                <a:effectLst/>
                <a:latin typeface="Calibri" panose="020F0502020204030204" pitchFamily="34" charset="0"/>
                <a:ea typeface="Calibri" panose="020F0502020204030204" pitchFamily="34" charset="0"/>
                <a:cs typeface="Times New Roman" panose="02020603050405020304" pitchFamily="18" charset="0"/>
              </a:rPr>
              <a:t> uzskatīta par normālu vai nenozīmīgu</a:t>
            </a:r>
          </a:p>
        </p:txBody>
      </p:sp>
    </p:spTree>
    <p:extLst>
      <p:ext uri="{BB962C8B-B14F-4D97-AF65-F5344CB8AC3E}">
        <p14:creationId xmlns:p14="http://schemas.microsoft.com/office/powerpoint/2010/main" val="1767358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7D088D-3C01-94A3-455C-ADB1CF7D2E24}"/>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AA292A55-FD71-025D-078C-4E107B67D3B9}"/>
              </a:ext>
            </a:extLst>
          </p:cNvPr>
          <p:cNvSpPr>
            <a:spLocks noGrp="1"/>
          </p:cNvSpPr>
          <p:nvPr>
            <p:ph type="title"/>
          </p:nvPr>
        </p:nvSpPr>
        <p:spPr/>
        <p:txBody>
          <a:bodyPr>
            <a:normAutofit/>
          </a:bodyPr>
          <a:lstStyle/>
          <a:p>
            <a:pPr algn="ctr"/>
            <a:r>
              <a:rPr lang="lv-LV" sz="3600" b="1" i="1" dirty="0">
                <a:solidFill>
                  <a:schemeClr val="accent1">
                    <a:lumMod val="75000"/>
                  </a:schemeClr>
                </a:solidFill>
              </a:rPr>
              <a:t>Jūsu iestādes Iekšējās kārtības noteikumos…..?</a:t>
            </a:r>
            <a:br>
              <a:rPr lang="lv-LV" sz="3600" b="1" i="1" dirty="0">
                <a:solidFill>
                  <a:schemeClr val="accent1">
                    <a:lumMod val="75000"/>
                  </a:schemeClr>
                </a:solidFill>
              </a:rPr>
            </a:br>
            <a:r>
              <a:rPr lang="lv-LV" sz="2700" b="1" i="1" dirty="0">
                <a:solidFill>
                  <a:schemeClr val="accent1">
                    <a:lumMod val="75000"/>
                  </a:schemeClr>
                </a:solidFill>
              </a:rPr>
              <a:t>(n=2309, atbildes izteiktas %)</a:t>
            </a:r>
            <a:endParaRPr lang="lv-LV" sz="2700" dirty="0"/>
          </a:p>
        </p:txBody>
      </p:sp>
      <p:graphicFrame>
        <p:nvGraphicFramePr>
          <p:cNvPr id="3" name="Diagramma 2">
            <a:extLst>
              <a:ext uri="{FF2B5EF4-FFF2-40B4-BE49-F238E27FC236}">
                <a16:creationId xmlns:a16="http://schemas.microsoft.com/office/drawing/2014/main" id="{A36DB042-BEC7-C4A2-8AEB-759F3EB857B7}"/>
              </a:ext>
            </a:extLst>
          </p:cNvPr>
          <p:cNvGraphicFramePr>
            <a:graphicFrameLocks/>
          </p:cNvGraphicFramePr>
          <p:nvPr>
            <p:extLst>
              <p:ext uri="{D42A27DB-BD31-4B8C-83A1-F6EECF244321}">
                <p14:modId xmlns:p14="http://schemas.microsoft.com/office/powerpoint/2010/main" val="2037137031"/>
              </p:ext>
            </p:extLst>
          </p:nvPr>
        </p:nvGraphicFramePr>
        <p:xfrm>
          <a:off x="942535" y="1406769"/>
          <a:ext cx="10958733" cy="50861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66249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B7582-5C68-709E-32D2-B4EB4ED6B8DD}"/>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F1D4F20D-253D-7A00-9AE8-C6EC59ED1742}"/>
              </a:ext>
            </a:extLst>
          </p:cNvPr>
          <p:cNvSpPr>
            <a:spLocks noGrp="1"/>
          </p:cNvSpPr>
          <p:nvPr>
            <p:ph type="title"/>
          </p:nvPr>
        </p:nvSpPr>
        <p:spPr/>
        <p:txBody>
          <a:bodyPr>
            <a:normAutofit fontScale="90000"/>
          </a:bodyPr>
          <a:lstStyle/>
          <a:p>
            <a:pPr algn="ctr"/>
            <a:r>
              <a:rPr lang="lv-LV" sz="4000" b="1" i="1" dirty="0">
                <a:solidFill>
                  <a:schemeClr val="accent1">
                    <a:lumMod val="75000"/>
                  </a:schemeClr>
                </a:solidFill>
              </a:rPr>
              <a:t>Vai, Jūsuprāt, soda noteikšana vardarbības veicējam mazinās vardarbību izglītības iestādēs?</a:t>
            </a:r>
            <a:br>
              <a:rPr lang="lv-LV" sz="3600" b="1" i="1" dirty="0">
                <a:solidFill>
                  <a:schemeClr val="accent1">
                    <a:lumMod val="75000"/>
                  </a:schemeClr>
                </a:solidFill>
              </a:rPr>
            </a:br>
            <a:r>
              <a:rPr lang="lv-LV" sz="2700" b="1" i="1" dirty="0">
                <a:solidFill>
                  <a:schemeClr val="accent1">
                    <a:lumMod val="75000"/>
                  </a:schemeClr>
                </a:solidFill>
              </a:rPr>
              <a:t>(n=2309, atbildes izteiktas %)</a:t>
            </a:r>
            <a:endParaRPr lang="lv-LV" sz="2700" dirty="0"/>
          </a:p>
        </p:txBody>
      </p:sp>
      <p:graphicFrame>
        <p:nvGraphicFramePr>
          <p:cNvPr id="3" name="Diagramma 2">
            <a:extLst>
              <a:ext uri="{FF2B5EF4-FFF2-40B4-BE49-F238E27FC236}">
                <a16:creationId xmlns:a16="http://schemas.microsoft.com/office/drawing/2014/main" id="{BDF816D3-5BFD-0CE1-FE7F-611F5E4561BE}"/>
              </a:ext>
            </a:extLst>
          </p:cNvPr>
          <p:cNvGraphicFramePr>
            <a:graphicFrameLocks/>
          </p:cNvGraphicFramePr>
          <p:nvPr>
            <p:extLst>
              <p:ext uri="{D42A27DB-BD31-4B8C-83A1-F6EECF244321}">
                <p14:modId xmlns:p14="http://schemas.microsoft.com/office/powerpoint/2010/main" val="2923736863"/>
              </p:ext>
            </p:extLst>
          </p:nvPr>
        </p:nvGraphicFramePr>
        <p:xfrm>
          <a:off x="1041009" y="1690688"/>
          <a:ext cx="10888394" cy="490706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90251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41F3F-642A-BCBE-D5C7-30AA259D5A6D}"/>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5D51F2FF-E1F4-B85E-3EFF-8CC3980C68B8}"/>
              </a:ext>
            </a:extLst>
          </p:cNvPr>
          <p:cNvSpPr>
            <a:spLocks noGrp="1"/>
          </p:cNvSpPr>
          <p:nvPr>
            <p:ph type="title"/>
          </p:nvPr>
        </p:nvSpPr>
        <p:spPr>
          <a:xfrm>
            <a:off x="939802" y="161929"/>
            <a:ext cx="11020862" cy="1325559"/>
          </a:xfrm>
        </p:spPr>
        <p:txBody>
          <a:bodyPr>
            <a:normAutofit fontScale="90000"/>
          </a:bodyPr>
          <a:lstStyle/>
          <a:p>
            <a:pPr algn="ctr"/>
            <a:r>
              <a:rPr lang="lv-LV" sz="3600" b="1" i="1" dirty="0">
                <a:solidFill>
                  <a:schemeClr val="accent1">
                    <a:lumMod val="75000"/>
                  </a:schemeClr>
                </a:solidFill>
                <a:latin typeface="+mn-lt"/>
              </a:rPr>
              <a:t>P</a:t>
            </a:r>
            <a:r>
              <a:rPr lang="lv-LV" sz="3600" b="1" i="1" dirty="0">
                <a:solidFill>
                  <a:schemeClr val="accent1">
                    <a:lumMod val="75000"/>
                  </a:schemeClr>
                </a:solidFill>
                <a:effectLst/>
                <a:latin typeface="+mn-lt"/>
              </a:rPr>
              <a:t>riekšlikumi par citu vardarbības mazināšanā izglītības iestādē</a:t>
            </a:r>
            <a:br>
              <a:rPr lang="lv-LV" sz="3600" b="1" i="1" dirty="0">
                <a:solidFill>
                  <a:schemeClr val="accent1"/>
                </a:solidFill>
                <a:effectLst/>
                <a:latin typeface="+mn-lt"/>
              </a:rPr>
            </a:br>
            <a:endParaRPr lang="lv-LV" sz="2700" dirty="0"/>
          </a:p>
        </p:txBody>
      </p:sp>
      <p:sp>
        <p:nvSpPr>
          <p:cNvPr id="3" name="TextBox 2">
            <a:extLst>
              <a:ext uri="{FF2B5EF4-FFF2-40B4-BE49-F238E27FC236}">
                <a16:creationId xmlns:a16="http://schemas.microsoft.com/office/drawing/2014/main" id="{13323006-A664-689C-8711-219465B6D17A}"/>
              </a:ext>
            </a:extLst>
          </p:cNvPr>
          <p:cNvSpPr txBox="1"/>
          <p:nvPr/>
        </p:nvSpPr>
        <p:spPr>
          <a:xfrm>
            <a:off x="1038860" y="1008182"/>
            <a:ext cx="10822745" cy="6863417"/>
          </a:xfrm>
          <a:prstGeom prst="rect">
            <a:avLst/>
          </a:prstGeom>
          <a:noFill/>
        </p:spPr>
        <p:txBody>
          <a:bodyPr wrap="square" rtlCol="0">
            <a:spAutoFit/>
          </a:bodyPr>
          <a:lstStyle/>
          <a:p>
            <a:pPr marL="342900" indent="-342900">
              <a:buFont typeface="Arial" panose="020B0604020202020204" pitchFamily="34" charset="0"/>
              <a:buChar char="•"/>
            </a:pPr>
            <a:r>
              <a:rPr lang="lv-LV" sz="2200" dirty="0"/>
              <a:t>Aktualizēt vecāku un bērnu pienākumus un palielināt atbildību (īpaši vecāku atbildību) </a:t>
            </a:r>
            <a:r>
              <a:rPr lang="lv-LV" sz="2200" b="1" dirty="0"/>
              <a:t>208</a:t>
            </a:r>
          </a:p>
          <a:p>
            <a:endParaRPr lang="lv-LV" sz="2200" dirty="0"/>
          </a:p>
          <a:p>
            <a:pPr marL="342900" indent="-342900">
              <a:buFont typeface="Arial" panose="020B0604020202020204" pitchFamily="34" charset="0"/>
              <a:buChar char="•"/>
            </a:pPr>
            <a:r>
              <a:rPr lang="lv-LV" sz="2200" dirty="0"/>
              <a:t>Preventīvais darbs no policijas, policijas iesaiste, dežūras skolās </a:t>
            </a:r>
            <a:r>
              <a:rPr lang="lv-LV" sz="2200" b="1" dirty="0"/>
              <a:t>130</a:t>
            </a:r>
          </a:p>
          <a:p>
            <a:pPr marL="342900" indent="-342900">
              <a:buFont typeface="Arial" panose="020B0604020202020204" pitchFamily="34" charset="0"/>
              <a:buChar char="•"/>
            </a:pPr>
            <a:endParaRPr lang="lv-LV" sz="2200" dirty="0"/>
          </a:p>
          <a:p>
            <a:pPr marL="342900" indent="-342900">
              <a:buFont typeface="Arial" panose="020B0604020202020204" pitchFamily="34" charset="0"/>
              <a:buChar char="•"/>
            </a:pPr>
            <a:r>
              <a:rPr lang="lv-LV" sz="2200" dirty="0"/>
              <a:t>Semināru, izglītojošu lekciju organizēšana, metodiskie materiāli, filmas, izrādes, plakāti, banneri, policistu, BAC lekcijas (par risinājumiem, sekām) darbiniekiem, vecākiem, skolēniem </a:t>
            </a:r>
            <a:r>
              <a:rPr lang="lv-LV" sz="2200" b="1" dirty="0"/>
              <a:t>118</a:t>
            </a:r>
          </a:p>
          <a:p>
            <a:endParaRPr lang="lv-LV" sz="2200" dirty="0"/>
          </a:p>
          <a:p>
            <a:pPr marL="342900" indent="-342900">
              <a:buFont typeface="Arial" panose="020B0604020202020204" pitchFamily="34" charset="0"/>
              <a:buChar char="•"/>
            </a:pPr>
            <a:r>
              <a:rPr lang="lv-LV" sz="2200" dirty="0"/>
              <a:t>Nodrošināt atbalsta personālu (īpaši psihologu un īpaši skolēniem ar speciālajām vajadzībām), atbalsta komandas vecākiem, skolēniem</a:t>
            </a:r>
            <a:r>
              <a:rPr lang="lv-LV" sz="2200" b="1" dirty="0"/>
              <a:t> 87</a:t>
            </a:r>
          </a:p>
          <a:p>
            <a:pPr marL="342900" indent="-342900">
              <a:buFont typeface="Arial" panose="020B0604020202020204" pitchFamily="34" charset="0"/>
              <a:buChar char="•"/>
            </a:pPr>
            <a:endParaRPr lang="lv-LV" sz="2200" dirty="0"/>
          </a:p>
          <a:p>
            <a:pPr marL="342900" indent="-342900">
              <a:buFont typeface="Arial" panose="020B0604020202020204" pitchFamily="34" charset="0"/>
              <a:buChar char="•"/>
            </a:pPr>
            <a:r>
              <a:rPr lang="lv-LV" sz="2200" dirty="0"/>
              <a:t>Aktīvāk aizstāvēt, atbalstīt pedagogus, skolas kolektīvu (juridiskās konsultācijas, “drošā persona”, </a:t>
            </a:r>
            <a:r>
              <a:rPr lang="lv-LV" sz="2200" dirty="0" err="1"/>
              <a:t>mentors</a:t>
            </a:r>
            <a:r>
              <a:rPr lang="lv-LV" sz="2200" dirty="0"/>
              <a:t>, uzticības tālrunis, </a:t>
            </a:r>
            <a:r>
              <a:rPr lang="lv-LV" sz="2200" dirty="0" err="1"/>
              <a:t>supervīzijas</a:t>
            </a:r>
            <a:r>
              <a:rPr lang="lv-LV" sz="2200" dirty="0"/>
              <a:t>), izstrādāt pedagogu aizsardzības algoritmus </a:t>
            </a:r>
            <a:r>
              <a:rPr lang="lv-LV" sz="2200" b="1" dirty="0"/>
              <a:t>86 </a:t>
            </a:r>
          </a:p>
          <a:p>
            <a:pPr marL="342900" indent="-342900">
              <a:buFont typeface="Arial" panose="020B0604020202020204" pitchFamily="34" charset="0"/>
              <a:buChar char="•"/>
            </a:pPr>
            <a:endParaRPr lang="lv-LV" sz="2200" dirty="0"/>
          </a:p>
          <a:p>
            <a:pPr marL="342900" indent="-342900">
              <a:buFont typeface="Arial" panose="020B0604020202020204" pitchFamily="34" charset="0"/>
              <a:buChar char="•"/>
            </a:pPr>
            <a:r>
              <a:rPr lang="lv-LV" sz="2200" dirty="0"/>
              <a:t>Preventīvais darbs no pašvaldības, informācija no pašvaldības institūcijām, atgriezeniskā saikne (sociālais dienests, bāriņtiesa, izglītības pārvalde) </a:t>
            </a:r>
            <a:r>
              <a:rPr lang="lv-LV" sz="2200" b="1" dirty="0"/>
              <a:t>81</a:t>
            </a:r>
          </a:p>
          <a:p>
            <a:pPr marL="342900" indent="-342900">
              <a:buFont typeface="Arial" panose="020B0604020202020204" pitchFamily="34" charset="0"/>
              <a:buChar char="•"/>
            </a:pPr>
            <a:endParaRPr lang="lv-LV" sz="2200" dirty="0"/>
          </a:p>
          <a:p>
            <a:pPr marL="342900" indent="-342900">
              <a:buFont typeface="Arial" panose="020B0604020202020204" pitchFamily="34" charset="0"/>
              <a:buChar char="•"/>
            </a:pPr>
            <a:endParaRPr lang="lv-LV" sz="2200" dirty="0"/>
          </a:p>
          <a:p>
            <a:endParaRPr lang="lv-LV" sz="2200" dirty="0"/>
          </a:p>
        </p:txBody>
      </p:sp>
    </p:spTree>
    <p:extLst>
      <p:ext uri="{BB962C8B-B14F-4D97-AF65-F5344CB8AC3E}">
        <p14:creationId xmlns:p14="http://schemas.microsoft.com/office/powerpoint/2010/main" val="3037055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70E90-46FF-AE8A-149E-0333D40B31D2}"/>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9D7F3267-59C2-4193-890A-2ABD6FDD08D1}"/>
              </a:ext>
            </a:extLst>
          </p:cNvPr>
          <p:cNvSpPr txBox="1"/>
          <p:nvPr/>
        </p:nvSpPr>
        <p:spPr>
          <a:xfrm>
            <a:off x="1249680" y="477520"/>
            <a:ext cx="10414000" cy="6340197"/>
          </a:xfrm>
          <a:prstGeom prst="rect">
            <a:avLst/>
          </a:prstGeom>
          <a:noFill/>
        </p:spPr>
        <p:txBody>
          <a:bodyPr wrap="square" rtlCol="0">
            <a:spAutoFit/>
          </a:bodyPr>
          <a:lstStyle/>
          <a:p>
            <a:pPr marL="342900" indent="-342900">
              <a:buFont typeface="Arial" panose="020B0604020202020204" pitchFamily="34" charset="0"/>
              <a:buChar char="•"/>
            </a:pPr>
            <a:r>
              <a:rPr lang="lv-LV" sz="2400" dirty="0"/>
              <a:t>Starpinstitūciju sadarbība </a:t>
            </a:r>
            <a:r>
              <a:rPr lang="lv-LV" sz="2400" b="1" dirty="0"/>
              <a:t>53</a:t>
            </a:r>
          </a:p>
          <a:p>
            <a:pPr marL="342900" indent="-342900">
              <a:buFont typeface="Arial" panose="020B0604020202020204" pitchFamily="34" charset="0"/>
              <a:buChar char="•"/>
            </a:pPr>
            <a:endParaRPr lang="lv-LV" sz="2400" dirty="0"/>
          </a:p>
          <a:p>
            <a:pPr marL="342900" indent="-342900">
              <a:buFont typeface="Arial" panose="020B0604020202020204" pitchFamily="34" charset="0"/>
              <a:buChar char="•"/>
            </a:pPr>
            <a:r>
              <a:rPr lang="lv-LV" sz="2400" dirty="0"/>
              <a:t>Izstrādāt rīcības algoritmu, kas reāli darbotos </a:t>
            </a:r>
            <a:r>
              <a:rPr lang="lv-LV" sz="2400" b="1" dirty="0"/>
              <a:t>43</a:t>
            </a:r>
          </a:p>
          <a:p>
            <a:pPr marL="342900" indent="-342900">
              <a:buFont typeface="Arial" panose="020B0604020202020204" pitchFamily="34" charset="0"/>
              <a:buChar char="•"/>
            </a:pPr>
            <a:endParaRPr lang="lv-LV" sz="2400" dirty="0"/>
          </a:p>
          <a:p>
            <a:pPr marL="342900" indent="-342900">
              <a:buFont typeface="Arial" panose="020B0604020202020204" pitchFamily="34" charset="0"/>
              <a:buChar char="•"/>
            </a:pPr>
            <a:r>
              <a:rPr lang="lv-LV" sz="2400" dirty="0"/>
              <a:t>Rezultatīvs atbalsts no vadības puses, vadības loma skolas mikrovidē, vadības objektivitāte, (regulāras aptaujas kolektīvam, anonimitātes loma) </a:t>
            </a:r>
            <a:r>
              <a:rPr lang="lv-LV" sz="2400" b="1" dirty="0"/>
              <a:t>40</a:t>
            </a:r>
          </a:p>
          <a:p>
            <a:pPr marL="342900" indent="-342900">
              <a:buFont typeface="Arial" panose="020B0604020202020204" pitchFamily="34" charset="0"/>
              <a:buChar char="•"/>
            </a:pPr>
            <a:endParaRPr lang="lv-LV" sz="2400" dirty="0"/>
          </a:p>
          <a:p>
            <a:pPr marL="342900" indent="-342900">
              <a:buFont typeface="Arial" panose="020B0604020202020204" pitchFamily="34" charset="0"/>
              <a:buChar char="•"/>
            </a:pPr>
            <a:r>
              <a:rPr lang="lv-LV" sz="2400" dirty="0"/>
              <a:t>Neklusēt, bet operatīvi rīkoties, SOS poga </a:t>
            </a:r>
            <a:r>
              <a:rPr lang="lv-LV" sz="2400" b="1" dirty="0"/>
              <a:t>29</a:t>
            </a:r>
          </a:p>
          <a:p>
            <a:pPr marL="342900" indent="-342900">
              <a:buFont typeface="Arial" panose="020B0604020202020204" pitchFamily="34" charset="0"/>
              <a:buChar char="•"/>
            </a:pPr>
            <a:endParaRPr lang="lv-LV" sz="2400" dirty="0"/>
          </a:p>
          <a:p>
            <a:pPr marL="342900" indent="-342900">
              <a:buFont typeface="Arial" panose="020B0604020202020204" pitchFamily="34" charset="0"/>
              <a:buChar char="•"/>
            </a:pPr>
            <a:r>
              <a:rPr lang="lv-LV" sz="2400" dirty="0"/>
              <a:t>Izolēt uz laiku vardarbīgās personas ,t.sk., izslēgt no skolas vai tālmācībā (2) izglītoties </a:t>
            </a:r>
            <a:r>
              <a:rPr lang="lv-LV" sz="2400" b="1" dirty="0"/>
              <a:t>28</a:t>
            </a:r>
          </a:p>
          <a:p>
            <a:pPr marL="342900" indent="-342900">
              <a:buFont typeface="Arial" panose="020B0604020202020204" pitchFamily="34" charset="0"/>
              <a:buChar char="•"/>
            </a:pPr>
            <a:endParaRPr lang="lv-LV" sz="2400" b="1" dirty="0"/>
          </a:p>
          <a:p>
            <a:pPr marL="342900" indent="-342900">
              <a:buFont typeface="Arial" panose="020B0604020202020204" pitchFamily="34" charset="0"/>
              <a:buChar char="•"/>
            </a:pPr>
            <a:r>
              <a:rPr lang="lv-LV" sz="2400" dirty="0"/>
              <a:t>Sarunas ar vecākiem, skolēniem preventīvi, kopīgi pasākumi skolā </a:t>
            </a:r>
            <a:r>
              <a:rPr lang="lv-LV" sz="2400" b="1" dirty="0"/>
              <a:t>22</a:t>
            </a:r>
          </a:p>
          <a:p>
            <a:pPr marL="342900" indent="-342900">
              <a:buFont typeface="Arial" panose="020B0604020202020204" pitchFamily="34" charset="0"/>
              <a:buChar char="•"/>
            </a:pPr>
            <a:endParaRPr lang="lv-LV" sz="2400" b="1" dirty="0"/>
          </a:p>
          <a:p>
            <a:pPr marL="342900" indent="-342900">
              <a:buFont typeface="Arial" panose="020B0604020202020204" pitchFamily="34" charset="0"/>
              <a:buChar char="•"/>
            </a:pPr>
            <a:r>
              <a:rPr lang="lv-LV" sz="2400" dirty="0"/>
              <a:t>Darbojamies un sadarbojamies paredzētajā kārtībā </a:t>
            </a:r>
            <a:r>
              <a:rPr lang="lv-LV" sz="2400" b="1" dirty="0"/>
              <a:t>22 </a:t>
            </a:r>
            <a:r>
              <a:rPr lang="lv-LV" sz="2400" dirty="0"/>
              <a:t>(piedalās </a:t>
            </a:r>
            <a:r>
              <a:rPr lang="lv-LV" sz="2400" dirty="0" err="1"/>
              <a:t>KiVa</a:t>
            </a:r>
            <a:r>
              <a:rPr lang="lv-LV" sz="2400" dirty="0"/>
              <a:t> , BDDB, izmanto BAC informatīvos materiālus)</a:t>
            </a:r>
          </a:p>
          <a:p>
            <a:endParaRPr lang="lv-LV" sz="2200" dirty="0"/>
          </a:p>
        </p:txBody>
      </p:sp>
    </p:spTree>
    <p:extLst>
      <p:ext uri="{BB962C8B-B14F-4D97-AF65-F5344CB8AC3E}">
        <p14:creationId xmlns:p14="http://schemas.microsoft.com/office/powerpoint/2010/main" val="3886225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1781229D-53D5-C189-1423-28EF456F711B}"/>
              </a:ext>
            </a:extLst>
          </p:cNvPr>
          <p:cNvSpPr>
            <a:spLocks noGrp="1"/>
          </p:cNvSpPr>
          <p:nvPr>
            <p:ph idx="1"/>
          </p:nvPr>
        </p:nvSpPr>
        <p:spPr>
          <a:xfrm>
            <a:off x="1417323" y="393066"/>
            <a:ext cx="10515600" cy="6058533"/>
          </a:xfrm>
        </p:spPr>
        <p:txBody>
          <a:bodyPr>
            <a:normAutofit fontScale="85000" lnSpcReduction="20000"/>
          </a:bodyPr>
          <a:lstStyle/>
          <a:p>
            <a:r>
              <a:rPr lang="lv-LV" dirty="0"/>
              <a:t>Birokrātiskais slogs, birokrātiskais “futbols” jāmazina </a:t>
            </a:r>
            <a:r>
              <a:rPr lang="lv-LV" b="1" dirty="0"/>
              <a:t>13</a:t>
            </a:r>
          </a:p>
          <a:p>
            <a:endParaRPr lang="lv-LV" dirty="0"/>
          </a:p>
          <a:p>
            <a:r>
              <a:rPr lang="lv-LV" dirty="0"/>
              <a:t>Mazāks skolēnu skaits klasē, grupiņās, iekļaujamo bērnu skaita pārskatīšana </a:t>
            </a:r>
            <a:r>
              <a:rPr lang="lv-LV" b="1" dirty="0"/>
              <a:t>11</a:t>
            </a:r>
          </a:p>
          <a:p>
            <a:endParaRPr lang="lv-LV" dirty="0"/>
          </a:p>
          <a:p>
            <a:r>
              <a:rPr lang="lv-LV" dirty="0"/>
              <a:t>Labas uzvedības vadlīnijas, iekšējās kārtības noteikumi uzlaboti, ko ievēro </a:t>
            </a:r>
            <a:r>
              <a:rPr lang="lv-LV" b="1" dirty="0"/>
              <a:t>10</a:t>
            </a:r>
          </a:p>
          <a:p>
            <a:endParaRPr lang="lv-LV" dirty="0"/>
          </a:p>
          <a:p>
            <a:r>
              <a:rPr lang="lv-LV" dirty="0"/>
              <a:t>MEDIJU LOMA Vairāk runāt masu medijos par bērnu un ģimenes pienākumiem un atbildību ikdienā, kā arī sekām. Mainīt sabiedrības nostāju-kampaņas, plakāti, empātijas, tolerances, emocionālās inteliģences, sabiedrībā vispārpieņemto normu pielietošanu </a:t>
            </a:r>
            <a:r>
              <a:rPr lang="lv-LV" b="1" dirty="0"/>
              <a:t>8</a:t>
            </a:r>
          </a:p>
          <a:p>
            <a:endParaRPr lang="lv-LV" dirty="0"/>
          </a:p>
          <a:p>
            <a:r>
              <a:rPr lang="lv-LV" dirty="0"/>
              <a:t>Nenosodīt uzreiz pedagogus, izvērtēt situāciju </a:t>
            </a:r>
            <a:r>
              <a:rPr lang="lv-LV" b="1" dirty="0"/>
              <a:t>6</a:t>
            </a:r>
          </a:p>
          <a:p>
            <a:endParaRPr lang="lv-LV" dirty="0"/>
          </a:p>
          <a:p>
            <a:r>
              <a:rPr lang="lv-LV" dirty="0"/>
              <a:t>Videonovērošanu ierīkot </a:t>
            </a:r>
            <a:r>
              <a:rPr lang="lv-LV" b="1" dirty="0"/>
              <a:t>5</a:t>
            </a:r>
          </a:p>
          <a:p>
            <a:endParaRPr lang="lv-LV" dirty="0"/>
          </a:p>
          <a:p>
            <a:r>
              <a:rPr lang="lv-LV" dirty="0"/>
              <a:t>Izvērtēt pedagoģiski medicīnisko komisiju darbu par izsniegtajiem atzinumiem </a:t>
            </a:r>
            <a:r>
              <a:rPr lang="lv-LV" b="1" dirty="0"/>
              <a:t>3</a:t>
            </a:r>
          </a:p>
          <a:p>
            <a:endParaRPr lang="lv-LV" dirty="0"/>
          </a:p>
        </p:txBody>
      </p:sp>
    </p:spTree>
    <p:extLst>
      <p:ext uri="{BB962C8B-B14F-4D97-AF65-F5344CB8AC3E}">
        <p14:creationId xmlns:p14="http://schemas.microsoft.com/office/powerpoint/2010/main" val="1925733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DCC47AEA-6B79-4C4F-94B1-A41758671C0D}"/>
              </a:ext>
            </a:extLst>
          </p:cNvPr>
          <p:cNvSpPr>
            <a:spLocks noGrp="1"/>
          </p:cNvSpPr>
          <p:nvPr>
            <p:ph idx="1"/>
          </p:nvPr>
        </p:nvSpPr>
        <p:spPr>
          <a:xfrm>
            <a:off x="929642" y="118746"/>
            <a:ext cx="11069317" cy="6515734"/>
          </a:xfrm>
        </p:spPr>
        <p:txBody>
          <a:bodyPr>
            <a:normAutofit fontScale="92500"/>
          </a:bodyPr>
          <a:lstStyle/>
          <a:p>
            <a:pPr algn="just"/>
            <a:r>
              <a:rPr lang="lv-LV" sz="2400" dirty="0"/>
              <a:t>«Tās visas shēmas strādā līdz brīdim, kamēr tas ir skolas robežās. Pēc tam pašvaldības un valsts līmenī nav jēgas, jo tas nestrādā. Vecāki sociālo dienestu un bāriņtiesu "groza" kā vēlas, iestāsta jebko. Mūsu valstī "nestrādā" vecāku atbildība. Visu prasa no izglītības iestādes, bet kur ir vecāki, viņu audzināšana un atbildība? Vecāku bērnu neved pie ārstiem-speciālistiem, aizbildinās ar visu ko. Jāsāk jau pirmsskolā. Vecāki "akli" aizstāv savu atvasi, neiedziļinās, vainīgi ir visi citi, arī tad, kad kaut kas nelāgs notiek.»</a:t>
            </a:r>
          </a:p>
          <a:p>
            <a:pPr algn="just"/>
            <a:endParaRPr lang="lv-LV" sz="2400" dirty="0"/>
          </a:p>
          <a:p>
            <a:pPr algn="just"/>
            <a:r>
              <a:rPr lang="lv-LV" sz="2400" dirty="0"/>
              <a:t>«Vēlētos institūciju (</a:t>
            </a:r>
            <a:r>
              <a:rPr lang="lv-LV" sz="2400" dirty="0" err="1"/>
              <a:t>soc.dienestu</a:t>
            </a:r>
            <a:r>
              <a:rPr lang="lv-LV" sz="2400" dirty="0"/>
              <a:t>, īpaši pašvaldības policijas, bāriņtiesas) lielāku iesaisti un ieinteresētību katrā lietā iedziļinoties, lai nodrošinātu vardarbības mazināšanu, kā arī atbildīgu rīcību, nevis FORMĀLU iesaisti - dažreiz pat norājot pedagogus, ka viena reize ar fizisku/emocionālu vardarbību neesot nekas.»</a:t>
            </a:r>
          </a:p>
          <a:p>
            <a:pPr algn="just"/>
            <a:endParaRPr lang="lv-LV" sz="2400" dirty="0"/>
          </a:p>
          <a:p>
            <a:pPr algn="just"/>
            <a:r>
              <a:rPr lang="lv-LV" sz="2400" dirty="0"/>
              <a:t>«Sadarbojamies ar sociālo dienestu, Valsts policiju, Bāriņtiesu. Visi procesi ilgst ļoti ilgi. Arī ārējās institūcijas nespēj risināt </a:t>
            </a:r>
            <a:r>
              <a:rPr lang="lv-LV" sz="2400" dirty="0" err="1"/>
              <a:t>problēmsituācijas</a:t>
            </a:r>
            <a:r>
              <a:rPr lang="lv-LV" sz="2400" dirty="0"/>
              <a:t> ar ģimenēm. Vecāki vairs "nebaidās" no ārējo institūciju rīcības. Ietekmes veidi uz vecākiem ir ierobežoti. Vecāki paši mudina savus bērnus agresijai atbildēt ar agresiju. Apmēram tā - nepieļauj, ka tev kāds dara pāri, dod pretī.»</a:t>
            </a:r>
          </a:p>
          <a:p>
            <a:pPr algn="just"/>
            <a:endParaRPr lang="lv-LV" sz="2400" dirty="0"/>
          </a:p>
          <a:p>
            <a:pPr marL="0" indent="0" algn="r">
              <a:buNone/>
            </a:pPr>
            <a:r>
              <a:rPr lang="lv-LV" sz="2400" dirty="0"/>
              <a:t>Respondentu citāti</a:t>
            </a:r>
          </a:p>
        </p:txBody>
      </p:sp>
    </p:spTree>
    <p:extLst>
      <p:ext uri="{BB962C8B-B14F-4D97-AF65-F5344CB8AC3E}">
        <p14:creationId xmlns:p14="http://schemas.microsoft.com/office/powerpoint/2010/main" val="23463285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BA749CB2-4BB6-F539-4FF4-06521FA3CF48}"/>
              </a:ext>
            </a:extLst>
          </p:cNvPr>
          <p:cNvSpPr>
            <a:spLocks noGrp="1"/>
          </p:cNvSpPr>
          <p:nvPr>
            <p:ph idx="1"/>
          </p:nvPr>
        </p:nvSpPr>
        <p:spPr>
          <a:xfrm>
            <a:off x="1312597" y="1127760"/>
            <a:ext cx="10515600" cy="5334000"/>
          </a:xfrm>
        </p:spPr>
        <p:txBody>
          <a:bodyPr>
            <a:normAutofit fontScale="77500" lnSpcReduction="20000"/>
          </a:bodyPr>
          <a:lstStyle/>
          <a:p>
            <a:pPr marL="0" indent="0" algn="ctr">
              <a:buNone/>
            </a:pPr>
            <a:r>
              <a:rPr lang="lv-LV" sz="4800" b="1" dirty="0">
                <a:solidFill>
                  <a:schemeClr val="accent1">
                    <a:lumMod val="75000"/>
                  </a:schemeClr>
                </a:solidFill>
              </a:rPr>
              <a:t>Paldies par uzmanību!</a:t>
            </a:r>
          </a:p>
          <a:p>
            <a:pPr marL="0" indent="0" algn="ctr">
              <a:buNone/>
            </a:pPr>
            <a:endParaRPr lang="lv-LV" sz="4800" b="1" dirty="0">
              <a:solidFill>
                <a:schemeClr val="accent1">
                  <a:lumMod val="75000"/>
                </a:schemeClr>
              </a:solidFill>
            </a:endParaRPr>
          </a:p>
          <a:p>
            <a:pPr marL="0" indent="0" algn="ctr">
              <a:buNone/>
            </a:pPr>
            <a:r>
              <a:rPr lang="lv-LV" sz="4700" b="1" dirty="0">
                <a:solidFill>
                  <a:schemeClr val="accent1">
                    <a:lumMod val="75000"/>
                  </a:schemeClr>
                </a:solidFill>
              </a:rPr>
              <a:t>«Vēlams, lai katra atbildīgā institūcija ar visu atbildību iesaistītos, lai sniegtu atbalstu vardarbības mazināšanā izglītības iestādē.»</a:t>
            </a:r>
          </a:p>
          <a:p>
            <a:pPr marL="0" indent="0" algn="r">
              <a:buNone/>
            </a:pPr>
            <a:r>
              <a:rPr lang="lv-LV" sz="3100" b="1" dirty="0">
                <a:solidFill>
                  <a:schemeClr val="accent1">
                    <a:lumMod val="75000"/>
                  </a:schemeClr>
                </a:solidFill>
              </a:rPr>
              <a:t>(Respondenta citāts)</a:t>
            </a:r>
          </a:p>
          <a:p>
            <a:pPr marL="0" indent="0" algn="ctr">
              <a:buNone/>
            </a:pPr>
            <a:endParaRPr lang="lv-LV" sz="3600" b="1" dirty="0">
              <a:solidFill>
                <a:schemeClr val="accent1">
                  <a:lumMod val="75000"/>
                </a:schemeClr>
              </a:solidFill>
            </a:endParaRPr>
          </a:p>
          <a:p>
            <a:pPr marL="0" indent="0" algn="ctr">
              <a:buNone/>
            </a:pPr>
            <a:endParaRPr lang="lv-LV" sz="3600" b="1" dirty="0">
              <a:solidFill>
                <a:schemeClr val="accent1">
                  <a:lumMod val="75000"/>
                </a:schemeClr>
              </a:solidFill>
            </a:endParaRPr>
          </a:p>
          <a:p>
            <a:pPr marL="0" indent="0" algn="ctr">
              <a:buNone/>
            </a:pPr>
            <a:endParaRPr lang="lv-LV" sz="3600" b="1" dirty="0">
              <a:solidFill>
                <a:schemeClr val="accent1">
                  <a:lumMod val="75000"/>
                </a:schemeClr>
              </a:solidFill>
            </a:endParaRPr>
          </a:p>
          <a:p>
            <a:pPr marL="0" indent="0" algn="ctr">
              <a:buNone/>
            </a:pPr>
            <a:endParaRPr lang="lv-LV" sz="3600" b="1" dirty="0">
              <a:solidFill>
                <a:schemeClr val="accent1">
                  <a:lumMod val="75000"/>
                </a:schemeClr>
              </a:solidFill>
            </a:endParaRPr>
          </a:p>
          <a:p>
            <a:pPr marL="0" indent="0" algn="ctr">
              <a:buNone/>
            </a:pPr>
            <a:r>
              <a:rPr lang="lv-LV" sz="2000" dirty="0"/>
              <a:t>LIZDA</a:t>
            </a:r>
          </a:p>
          <a:p>
            <a:pPr marL="0" indent="0" algn="ctr">
              <a:buNone/>
            </a:pPr>
            <a:r>
              <a:rPr lang="lv-LV" sz="2000" dirty="0"/>
              <a:t>Rīgā, 2025</a:t>
            </a:r>
          </a:p>
        </p:txBody>
      </p:sp>
    </p:spTree>
    <p:extLst>
      <p:ext uri="{BB962C8B-B14F-4D97-AF65-F5344CB8AC3E}">
        <p14:creationId xmlns:p14="http://schemas.microsoft.com/office/powerpoint/2010/main" val="554802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a:extLst>
              <a:ext uri="{FF2B5EF4-FFF2-40B4-BE49-F238E27FC236}">
                <a16:creationId xmlns:a16="http://schemas.microsoft.com/office/drawing/2014/main" id="{72D38D38-5590-988F-7641-B1BCDA72459E}"/>
              </a:ext>
            </a:extLst>
          </p:cNvPr>
          <p:cNvSpPr>
            <a:spLocks noGrp="1"/>
          </p:cNvSpPr>
          <p:nvPr>
            <p:ph idx="1"/>
          </p:nvPr>
        </p:nvSpPr>
        <p:spPr>
          <a:xfrm>
            <a:off x="838200" y="883920"/>
            <a:ext cx="11059160" cy="5740400"/>
          </a:xfrm>
        </p:spPr>
        <p:txBody>
          <a:bodyPr>
            <a:normAutofit fontScale="92500" lnSpcReduction="10000"/>
          </a:bodyPr>
          <a:lstStyle/>
          <a:p>
            <a:pPr algn="just"/>
            <a:r>
              <a:rPr lang="lv-LV" sz="1800" b="1" dirty="0"/>
              <a:t>Gunita Kovaļevska</a:t>
            </a:r>
            <a:r>
              <a:rPr lang="lv-LV" sz="1800" dirty="0"/>
              <a:t>, Bērnu aizsardzības centrs, vadītāja;</a:t>
            </a:r>
          </a:p>
          <a:p>
            <a:pPr algn="just"/>
            <a:r>
              <a:rPr lang="lv-LV" sz="1800" b="1" dirty="0" err="1"/>
              <a:t>Ako</a:t>
            </a:r>
            <a:r>
              <a:rPr lang="lv-LV" sz="1800" b="1" dirty="0"/>
              <a:t> Kārlis Cekulis</a:t>
            </a:r>
            <a:r>
              <a:rPr lang="lv-LV" sz="1800" dirty="0"/>
              <a:t>, Bērnu aizsardzības centrs, Bērnu </a:t>
            </a:r>
            <a:r>
              <a:rPr lang="lv-LV" sz="1800" dirty="0" err="1"/>
              <a:t>labbūtības</a:t>
            </a:r>
            <a:r>
              <a:rPr lang="lv-LV" sz="1800" dirty="0"/>
              <a:t> veicināšanas departamenta direktors;</a:t>
            </a:r>
          </a:p>
          <a:p>
            <a:pPr algn="just"/>
            <a:r>
              <a:rPr lang="lv-LV" sz="1800" b="1" dirty="0"/>
              <a:t>Ivans Jānis Mihailovs</a:t>
            </a:r>
            <a:r>
              <a:rPr lang="lv-LV" sz="1800" dirty="0"/>
              <a:t>, IZM Izglītības kvalitātes valsts dienests, Kvalitātes nodrošināšanas departamenta direktora vietnieks;</a:t>
            </a:r>
          </a:p>
          <a:p>
            <a:pPr algn="just"/>
            <a:r>
              <a:rPr lang="lv-LV" sz="1800" b="1" dirty="0"/>
              <a:t>Inese </a:t>
            </a:r>
            <a:r>
              <a:rPr lang="lv-LV" sz="1800" b="1" dirty="0" err="1"/>
              <a:t>Ternika</a:t>
            </a:r>
            <a:r>
              <a:rPr lang="lv-LV" sz="1800" dirty="0"/>
              <a:t>, IZM Profesionālās un pieaugušo izglītības departamenta vecākā eksperte;</a:t>
            </a:r>
          </a:p>
          <a:p>
            <a:pPr algn="just"/>
            <a:r>
              <a:rPr lang="lv-LV" sz="1800" b="1" dirty="0"/>
              <a:t>Dzintra Mergupe-</a:t>
            </a:r>
            <a:r>
              <a:rPr lang="lv-LV" sz="1800" b="1" dirty="0" err="1"/>
              <a:t>Kutraite</a:t>
            </a:r>
            <a:r>
              <a:rPr lang="lv-LV" sz="1800" dirty="0"/>
              <a:t>, IZM Izglītības departamenta vecākā eksperte;</a:t>
            </a:r>
          </a:p>
          <a:p>
            <a:pPr algn="just"/>
            <a:r>
              <a:rPr lang="lv-LV" sz="1800" b="1" dirty="0"/>
              <a:t>Laila Grāvere</a:t>
            </a:r>
            <a:r>
              <a:rPr lang="lv-LV" sz="1800" dirty="0"/>
              <a:t>, LR </a:t>
            </a:r>
            <a:r>
              <a:rPr lang="lv-LV" sz="1800" dirty="0" err="1"/>
              <a:t>Tiesībsarga</a:t>
            </a:r>
            <a:r>
              <a:rPr lang="lv-LV" sz="1800" dirty="0"/>
              <a:t> birojs, Bērnu tiesību nodaļas vadītāja;</a:t>
            </a:r>
          </a:p>
          <a:p>
            <a:pPr algn="just"/>
            <a:r>
              <a:rPr lang="lv-LV" sz="1800" b="1" dirty="0"/>
              <a:t>Irēna </a:t>
            </a:r>
            <a:r>
              <a:rPr lang="lv-LV" sz="1800" b="1" dirty="0" err="1"/>
              <a:t>Putane</a:t>
            </a:r>
            <a:r>
              <a:rPr lang="lv-LV" sz="1800" b="1" dirty="0"/>
              <a:t>, </a:t>
            </a:r>
            <a:r>
              <a:rPr lang="lv-LV" sz="1800" dirty="0"/>
              <a:t>IeM, Nozares politikas departamenta vecākā referente;</a:t>
            </a:r>
          </a:p>
          <a:p>
            <a:pPr algn="just"/>
            <a:r>
              <a:rPr lang="lv-LV" sz="1800" b="1" dirty="0"/>
              <a:t>Evita </a:t>
            </a:r>
            <a:r>
              <a:rPr lang="lv-LV" sz="1800" b="1" dirty="0" err="1"/>
              <a:t>Evardsone</a:t>
            </a:r>
            <a:r>
              <a:rPr lang="lv-LV" sz="1800" b="1" dirty="0"/>
              <a:t>, </a:t>
            </a:r>
            <a:r>
              <a:rPr lang="lv-LV" sz="1800" dirty="0"/>
              <a:t>IeM, Valsts policijas Galvenās Kārtības policijas pārvaldes </a:t>
            </a:r>
            <a:r>
              <a:rPr lang="lv-LV" sz="1800" dirty="0" err="1"/>
              <a:t>Prevencijas</a:t>
            </a:r>
            <a:r>
              <a:rPr lang="lv-LV" sz="1800" dirty="0"/>
              <a:t> vadības biroja Riska grupu </a:t>
            </a:r>
            <a:r>
              <a:rPr lang="lv-LV" sz="1800" dirty="0" err="1"/>
              <a:t>prevencijas</a:t>
            </a:r>
            <a:r>
              <a:rPr lang="lv-LV" sz="1800" dirty="0"/>
              <a:t> nodaļas galvenā inspektore;</a:t>
            </a:r>
          </a:p>
          <a:p>
            <a:pPr algn="just"/>
            <a:r>
              <a:rPr lang="lv-LV" sz="1800" b="1" dirty="0"/>
              <a:t>Ņikita </a:t>
            </a:r>
            <a:r>
              <a:rPr lang="lv-LV" sz="1800" b="1" dirty="0" err="1"/>
              <a:t>Bezborodovs</a:t>
            </a:r>
            <a:r>
              <a:rPr lang="lv-LV" sz="1800" b="1" dirty="0"/>
              <a:t>, </a:t>
            </a:r>
            <a:r>
              <a:rPr lang="lv-LV" sz="1800" dirty="0"/>
              <a:t>VM galvenais speciālists bērnu psihiatrijā un Bērnu klīniskās universitātes slimnīcas Metodiskās vadības centra vadītājs bērnu psihiskās veselības jomā;</a:t>
            </a:r>
          </a:p>
          <a:p>
            <a:pPr algn="just"/>
            <a:r>
              <a:rPr lang="lv-LV" sz="1800" b="1" dirty="0"/>
              <a:t>Marika </a:t>
            </a:r>
            <a:r>
              <a:rPr lang="lv-LV" sz="1800" b="1" dirty="0" err="1"/>
              <a:t>Petroviča</a:t>
            </a:r>
            <a:r>
              <a:rPr lang="lv-LV" sz="1800" dirty="0"/>
              <a:t>, VM, Psihiskās veselības, atkarību profilakses un integrēto pakalpojumu nodaļas vecākā eksperte;</a:t>
            </a:r>
          </a:p>
          <a:p>
            <a:pPr algn="just"/>
            <a:r>
              <a:rPr lang="lv-LV" sz="1800" b="1" dirty="0"/>
              <a:t>Patrīcija </a:t>
            </a:r>
            <a:r>
              <a:rPr lang="lv-LV" sz="1800" b="1" dirty="0" err="1"/>
              <a:t>Kradiņa</a:t>
            </a:r>
            <a:r>
              <a:rPr lang="lv-LV" sz="1800" b="1" dirty="0"/>
              <a:t>, </a:t>
            </a:r>
            <a:r>
              <a:rPr lang="lv-LV" sz="1800" dirty="0"/>
              <a:t>VM, Psihiskās veselības, atkarību profilakses un integrēto pakalpojumu nodaļas vecākā eksperte</a:t>
            </a:r>
          </a:p>
          <a:p>
            <a:pPr algn="just"/>
            <a:r>
              <a:rPr lang="lv-LV" sz="1800" b="1" dirty="0"/>
              <a:t>Ilze </a:t>
            </a:r>
            <a:r>
              <a:rPr lang="lv-LV" sz="1800" b="1" dirty="0" err="1"/>
              <a:t>Kurme</a:t>
            </a:r>
            <a:r>
              <a:rPr lang="lv-LV" sz="1800" b="1" dirty="0"/>
              <a:t>, </a:t>
            </a:r>
            <a:r>
              <a:rPr lang="lv-LV" sz="1800" dirty="0"/>
              <a:t>LM, Bērnu un ģimenes politikas departamenta direktore;</a:t>
            </a:r>
          </a:p>
          <a:p>
            <a:pPr algn="just"/>
            <a:r>
              <a:rPr lang="lv-LV" sz="1800" b="1" dirty="0"/>
              <a:t>Annija Deglava</a:t>
            </a:r>
            <a:r>
              <a:rPr lang="lv-LV" sz="1800" dirty="0"/>
              <a:t>, LM, Bērnu un ģimenes politikas departamenta vecākā eksperte;</a:t>
            </a:r>
          </a:p>
          <a:p>
            <a:pPr algn="just"/>
            <a:r>
              <a:rPr lang="lv-LV" sz="1800" b="1" dirty="0"/>
              <a:t>Veronika Sproģe-</a:t>
            </a:r>
            <a:r>
              <a:rPr lang="lv-LV" sz="1800" b="1" dirty="0" err="1"/>
              <a:t>Saksone</a:t>
            </a:r>
            <a:r>
              <a:rPr lang="lv-LV" sz="1800" dirty="0"/>
              <a:t>, LM, Bērnu un ģimenes politikas departamenta vecākā eksperte</a:t>
            </a:r>
          </a:p>
          <a:p>
            <a:pPr algn="just"/>
            <a:r>
              <a:rPr lang="lv-LV" sz="1800" b="1" dirty="0"/>
              <a:t>Daiga </a:t>
            </a:r>
            <a:r>
              <a:rPr lang="lv-LV" sz="1800" b="1" dirty="0" err="1"/>
              <a:t>Renemane</a:t>
            </a:r>
            <a:r>
              <a:rPr lang="lv-LV" sz="1800" b="1" dirty="0"/>
              <a:t>, </a:t>
            </a:r>
            <a:r>
              <a:rPr lang="lv-LV" sz="1800" dirty="0"/>
              <a:t>LM, Sociālā darba un sociālās palīdzības politikas departamenta vecākā eksperte.</a:t>
            </a:r>
          </a:p>
          <a:p>
            <a:pPr algn="just"/>
            <a:endParaRPr lang="lv-LV" sz="1800" dirty="0"/>
          </a:p>
          <a:p>
            <a:pPr algn="just"/>
            <a:endParaRPr lang="lv-LV" sz="1800" dirty="0"/>
          </a:p>
          <a:p>
            <a:endParaRPr lang="lv-LV" dirty="0"/>
          </a:p>
          <a:p>
            <a:endParaRPr lang="lv-LV" dirty="0"/>
          </a:p>
          <a:p>
            <a:endParaRPr lang="lv-LV" dirty="0"/>
          </a:p>
          <a:p>
            <a:endParaRPr lang="lv-LV" dirty="0"/>
          </a:p>
        </p:txBody>
      </p:sp>
      <p:sp>
        <p:nvSpPr>
          <p:cNvPr id="9" name="TextBox 8">
            <a:extLst>
              <a:ext uri="{FF2B5EF4-FFF2-40B4-BE49-F238E27FC236}">
                <a16:creationId xmlns:a16="http://schemas.microsoft.com/office/drawing/2014/main" id="{E030C32F-A01A-D552-C870-92E55554F859}"/>
              </a:ext>
            </a:extLst>
          </p:cNvPr>
          <p:cNvSpPr txBox="1"/>
          <p:nvPr/>
        </p:nvSpPr>
        <p:spPr>
          <a:xfrm>
            <a:off x="1493520" y="243840"/>
            <a:ext cx="10403840" cy="461665"/>
          </a:xfrm>
          <a:prstGeom prst="rect">
            <a:avLst/>
          </a:prstGeom>
          <a:noFill/>
        </p:spPr>
        <p:txBody>
          <a:bodyPr wrap="square" rtlCol="0">
            <a:spAutoFit/>
          </a:bodyPr>
          <a:lstStyle/>
          <a:p>
            <a:pPr algn="ctr"/>
            <a:r>
              <a:rPr lang="lv-LV" sz="2400" b="1" dirty="0"/>
              <a:t>Diskusijai par vardarbības mazināšanu izglītības iestādēs pieteiktie dalībnieki: </a:t>
            </a:r>
          </a:p>
        </p:txBody>
      </p:sp>
    </p:spTree>
    <p:extLst>
      <p:ext uri="{BB962C8B-B14F-4D97-AF65-F5344CB8AC3E}">
        <p14:creationId xmlns:p14="http://schemas.microsoft.com/office/powerpoint/2010/main" val="3480241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48F5A3FE-1539-0937-5954-1F9923048BA9}"/>
              </a:ext>
            </a:extLst>
          </p:cNvPr>
          <p:cNvSpPr>
            <a:spLocks noGrp="1"/>
          </p:cNvSpPr>
          <p:nvPr>
            <p:ph type="title"/>
          </p:nvPr>
        </p:nvSpPr>
        <p:spPr/>
        <p:txBody>
          <a:bodyPr/>
          <a:lstStyle/>
          <a:p>
            <a:pPr algn="ctr"/>
            <a:r>
              <a:rPr lang="lv-LV" sz="3600" b="1" i="1" dirty="0">
                <a:solidFill>
                  <a:schemeClr val="accent1">
                    <a:lumMod val="75000"/>
                  </a:schemeClr>
                </a:solidFill>
              </a:rPr>
              <a:t>Pedagogu sadalījums par reģioniem</a:t>
            </a:r>
            <a:br>
              <a:rPr lang="lv-LV" b="1" i="1" dirty="0">
                <a:solidFill>
                  <a:schemeClr val="accent1">
                    <a:lumMod val="75000"/>
                  </a:schemeClr>
                </a:solidFill>
              </a:rPr>
            </a:br>
            <a:r>
              <a:rPr lang="lv-LV" sz="2400" b="1" i="1" dirty="0">
                <a:solidFill>
                  <a:schemeClr val="accent1">
                    <a:lumMod val="75000"/>
                  </a:schemeClr>
                </a:solidFill>
              </a:rPr>
              <a:t>(n=2309)</a:t>
            </a:r>
          </a:p>
        </p:txBody>
      </p:sp>
      <p:graphicFrame>
        <p:nvGraphicFramePr>
          <p:cNvPr id="6" name="Diagramma 5">
            <a:extLst>
              <a:ext uri="{FF2B5EF4-FFF2-40B4-BE49-F238E27FC236}">
                <a16:creationId xmlns:a16="http://schemas.microsoft.com/office/drawing/2014/main" id="{7B75D236-F737-B78E-FB26-11A87AB86396}"/>
              </a:ext>
            </a:extLst>
          </p:cNvPr>
          <p:cNvGraphicFramePr>
            <a:graphicFrameLocks/>
          </p:cNvGraphicFramePr>
          <p:nvPr>
            <p:extLst>
              <p:ext uri="{D42A27DB-BD31-4B8C-83A1-F6EECF244321}">
                <p14:modId xmlns:p14="http://schemas.microsoft.com/office/powerpoint/2010/main" val="2576120574"/>
              </p:ext>
            </p:extLst>
          </p:nvPr>
        </p:nvGraphicFramePr>
        <p:xfrm>
          <a:off x="2377441" y="1818249"/>
          <a:ext cx="8510954" cy="44354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5335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348216C-B63F-AD9D-C81A-F1B0C28E5E24}"/>
              </a:ext>
            </a:extLst>
          </p:cNvPr>
          <p:cNvSpPr>
            <a:spLocks noGrp="1"/>
          </p:cNvSpPr>
          <p:nvPr>
            <p:ph type="title"/>
          </p:nvPr>
        </p:nvSpPr>
        <p:spPr/>
        <p:txBody>
          <a:bodyPr/>
          <a:lstStyle/>
          <a:p>
            <a:pPr algn="ctr"/>
            <a:r>
              <a:rPr lang="lv-LV" sz="3600" b="1" i="1" dirty="0">
                <a:solidFill>
                  <a:schemeClr val="accent1">
                    <a:lumMod val="75000"/>
                  </a:schemeClr>
                </a:solidFill>
              </a:rPr>
              <a:t>Respondentu sadalījums pēc izglītības iestāžu tipa </a:t>
            </a:r>
            <a:r>
              <a:rPr lang="lv-LV" sz="2400" b="1" i="1" dirty="0">
                <a:solidFill>
                  <a:schemeClr val="accent1">
                    <a:lumMod val="75000"/>
                  </a:schemeClr>
                </a:solidFill>
              </a:rPr>
              <a:t>(n=2309)</a:t>
            </a:r>
            <a:endParaRPr lang="lv-LV" sz="2400" dirty="0"/>
          </a:p>
        </p:txBody>
      </p:sp>
      <p:graphicFrame>
        <p:nvGraphicFramePr>
          <p:cNvPr id="9" name="Diagramma 8">
            <a:extLst>
              <a:ext uri="{FF2B5EF4-FFF2-40B4-BE49-F238E27FC236}">
                <a16:creationId xmlns:a16="http://schemas.microsoft.com/office/drawing/2014/main" id="{2C83A004-ACAF-477E-207E-05996559F701}"/>
              </a:ext>
            </a:extLst>
          </p:cNvPr>
          <p:cNvGraphicFramePr>
            <a:graphicFrameLocks/>
          </p:cNvGraphicFramePr>
          <p:nvPr>
            <p:extLst>
              <p:ext uri="{D42A27DB-BD31-4B8C-83A1-F6EECF244321}">
                <p14:modId xmlns:p14="http://schemas.microsoft.com/office/powerpoint/2010/main" val="2026374342"/>
              </p:ext>
            </p:extLst>
          </p:nvPr>
        </p:nvGraphicFramePr>
        <p:xfrm>
          <a:off x="576775" y="1434905"/>
          <a:ext cx="11615225" cy="51909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68366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CB1BC92-E099-7A2A-A80C-FB8A2B735D3F}"/>
              </a:ext>
            </a:extLst>
          </p:cNvPr>
          <p:cNvSpPr>
            <a:spLocks noGrp="1"/>
          </p:cNvSpPr>
          <p:nvPr>
            <p:ph type="title"/>
          </p:nvPr>
        </p:nvSpPr>
        <p:spPr>
          <a:xfrm>
            <a:off x="472442" y="212949"/>
            <a:ext cx="11034929" cy="1325559"/>
          </a:xfrm>
        </p:spPr>
        <p:txBody>
          <a:bodyPr/>
          <a:lstStyle/>
          <a:p>
            <a:pPr algn="ctr"/>
            <a:r>
              <a:rPr lang="lv-LV" sz="3600" b="1" i="1" dirty="0">
                <a:solidFill>
                  <a:schemeClr val="accent1">
                    <a:lumMod val="75000"/>
                  </a:schemeClr>
                </a:solidFill>
              </a:rPr>
              <a:t>Respondentu sadalījums pēc izglītības iestādes lieluma </a:t>
            </a:r>
            <a:r>
              <a:rPr lang="lv-LV" sz="2400" b="1" i="1" dirty="0">
                <a:solidFill>
                  <a:schemeClr val="accent1">
                    <a:lumMod val="75000"/>
                  </a:schemeClr>
                </a:solidFill>
              </a:rPr>
              <a:t>(n=2309)</a:t>
            </a:r>
            <a:endParaRPr lang="lv-LV" sz="2400" dirty="0"/>
          </a:p>
        </p:txBody>
      </p:sp>
      <p:graphicFrame>
        <p:nvGraphicFramePr>
          <p:cNvPr id="7" name="Diagramma 6">
            <a:extLst>
              <a:ext uri="{FF2B5EF4-FFF2-40B4-BE49-F238E27FC236}">
                <a16:creationId xmlns:a16="http://schemas.microsoft.com/office/drawing/2014/main" id="{44ADAD56-F10A-499E-A92A-32283DCED01B}"/>
              </a:ext>
            </a:extLst>
          </p:cNvPr>
          <p:cNvGraphicFramePr>
            <a:graphicFrameLocks/>
          </p:cNvGraphicFramePr>
          <p:nvPr>
            <p:extLst>
              <p:ext uri="{D42A27DB-BD31-4B8C-83A1-F6EECF244321}">
                <p14:modId xmlns:p14="http://schemas.microsoft.com/office/powerpoint/2010/main" val="98119761"/>
              </p:ext>
            </p:extLst>
          </p:nvPr>
        </p:nvGraphicFramePr>
        <p:xfrm>
          <a:off x="1195754" y="1111349"/>
          <a:ext cx="10607040" cy="553370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7173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470E90-46FF-AE8A-149E-0333D40B31D2}"/>
            </a:ext>
          </a:extLst>
        </p:cNvPr>
        <p:cNvGrpSpPr/>
        <p:nvPr/>
      </p:nvGrpSpPr>
      <p:grpSpPr>
        <a:xfrm>
          <a:off x="0" y="0"/>
          <a:ext cx="0" cy="0"/>
          <a:chOff x="0" y="0"/>
          <a:chExt cx="0" cy="0"/>
        </a:xfrm>
      </p:grpSpPr>
      <p:sp>
        <p:nvSpPr>
          <p:cNvPr id="2" name="Virsraksts 1">
            <a:extLst>
              <a:ext uri="{FF2B5EF4-FFF2-40B4-BE49-F238E27FC236}">
                <a16:creationId xmlns:a16="http://schemas.microsoft.com/office/drawing/2014/main" id="{65A869F5-41AC-BDB4-BB58-70D201101FC9}"/>
              </a:ext>
            </a:extLst>
          </p:cNvPr>
          <p:cNvSpPr>
            <a:spLocks noGrp="1"/>
          </p:cNvSpPr>
          <p:nvPr>
            <p:ph type="title"/>
          </p:nvPr>
        </p:nvSpPr>
        <p:spPr>
          <a:xfrm>
            <a:off x="838200" y="236792"/>
            <a:ext cx="10515600" cy="597397"/>
          </a:xfrm>
        </p:spPr>
        <p:txBody>
          <a:bodyPr>
            <a:normAutofit/>
          </a:bodyPr>
          <a:lstStyle/>
          <a:p>
            <a:pPr algn="ctr"/>
            <a:r>
              <a:rPr lang="lv-LV" sz="3200" b="1" i="1" dirty="0">
                <a:solidFill>
                  <a:schemeClr val="accent1">
                    <a:lumMod val="75000"/>
                  </a:schemeClr>
                </a:solidFill>
              </a:rPr>
              <a:t>Vardarbības mazināšanas pasākumi nacionālā līmenī</a:t>
            </a:r>
            <a:endParaRPr lang="lv-LV" sz="3200" dirty="0"/>
          </a:p>
        </p:txBody>
      </p:sp>
      <p:sp>
        <p:nvSpPr>
          <p:cNvPr id="3" name="TextBox 2">
            <a:extLst>
              <a:ext uri="{FF2B5EF4-FFF2-40B4-BE49-F238E27FC236}">
                <a16:creationId xmlns:a16="http://schemas.microsoft.com/office/drawing/2014/main" id="{0E7F9034-6BC7-47DC-B804-D1153C125A46}"/>
              </a:ext>
            </a:extLst>
          </p:cNvPr>
          <p:cNvSpPr txBox="1"/>
          <p:nvPr/>
        </p:nvSpPr>
        <p:spPr>
          <a:xfrm>
            <a:off x="1480008" y="933301"/>
            <a:ext cx="9671901" cy="5924699"/>
          </a:xfrm>
          <a:prstGeom prst="rect">
            <a:avLst/>
          </a:prstGeom>
          <a:noFill/>
        </p:spPr>
        <p:txBody>
          <a:bodyPr wrap="square" rtlCol="0">
            <a:spAutoFit/>
          </a:bodyPr>
          <a:lstStyle/>
          <a:p>
            <a:pPr marL="342900" lvl="0" indent="-342900" algn="just">
              <a:buFont typeface="Courier New" panose="02070309020205020404" pitchFamily="49" charset="0"/>
              <a:buChar char="o"/>
            </a:pPr>
            <a:r>
              <a:rPr lang="lv-LV" sz="1900" dirty="0"/>
              <a:t>20.10.2022. grozījumi Izglītības likumā, kas nosaka </a:t>
            </a:r>
            <a:r>
              <a:rPr lang="lv-LV" sz="1900" b="1" dirty="0"/>
              <a:t>pienākumu pedagogiem, izglītības iestāžu vadītājiem, dibinātājiem reaģēt un sniegt atbalstu vardarbības gadījumā</a:t>
            </a:r>
            <a:r>
              <a:rPr lang="lv-LV" sz="1900" dirty="0"/>
              <a:t> (</a:t>
            </a:r>
            <a:r>
              <a:rPr lang="lv-LV" sz="1900" i="1" dirty="0"/>
              <a:t>spēkā no 14.11.2022.</a:t>
            </a:r>
            <a:r>
              <a:rPr lang="lv-LV" sz="1900" dirty="0"/>
              <a:t>);</a:t>
            </a:r>
            <a:endParaRPr lang="en-US" sz="1900" dirty="0"/>
          </a:p>
          <a:p>
            <a:pPr marL="342900" lvl="0" indent="-342900" algn="just">
              <a:buFont typeface="Courier New" panose="02070309020205020404" pitchFamily="49" charset="0"/>
              <a:buChar char="o"/>
            </a:pPr>
            <a:r>
              <a:rPr lang="lv-LV" sz="1900" dirty="0"/>
              <a:t>10.10.2024. grozījumi Izglītības likumā, kas nosaka </a:t>
            </a:r>
            <a:r>
              <a:rPr lang="lv-LV" sz="1900" b="1" dirty="0"/>
              <a:t>atbildību vecākiem par informācijas nesniegšanu izglītības iestādei</a:t>
            </a:r>
            <a:r>
              <a:rPr lang="lv-LV" sz="1900" dirty="0"/>
              <a:t> (</a:t>
            </a:r>
            <a:r>
              <a:rPr lang="lv-LV" sz="1900" i="1" dirty="0"/>
              <a:t>spēkā no 01.02.2025.</a:t>
            </a:r>
            <a:r>
              <a:rPr lang="lv-LV" sz="1900" dirty="0"/>
              <a:t>)</a:t>
            </a:r>
            <a:endParaRPr lang="en-US" sz="1900" dirty="0"/>
          </a:p>
          <a:p>
            <a:pPr marL="342900" lvl="0" indent="-342900" algn="just">
              <a:buFont typeface="Courier New" panose="02070309020205020404" pitchFamily="49" charset="0"/>
              <a:buChar char="o"/>
            </a:pPr>
            <a:r>
              <a:rPr lang="lv-LV" sz="1900" dirty="0"/>
              <a:t>05.03.2024. grozījumi MK 22.08.2023. noteikumos Nr.474 “Kārtība, kādā nodrošināma izglītojamo profilaktiskā veselības aprūpe, pirmā palīdzība un drošība izglītības iestādēs un to organizētajos pasākumos”, kas </a:t>
            </a:r>
            <a:r>
              <a:rPr lang="lv-LV" sz="1900" b="1" dirty="0"/>
              <a:t>dod tiesības izglītības iestādes vadītājam uz laiku noteikt mācību īstenošanu citā telpā, citā laikā vai attālināti izglītojamam, kas apdraud citus </a:t>
            </a:r>
            <a:r>
              <a:rPr lang="lv-LV" sz="1900" dirty="0"/>
              <a:t>(</a:t>
            </a:r>
            <a:r>
              <a:rPr lang="lv-LV" sz="1900" i="1" dirty="0"/>
              <a:t>spēkā no 08.03.2024.</a:t>
            </a:r>
            <a:r>
              <a:rPr lang="lv-LV" sz="1900" dirty="0"/>
              <a:t>);</a:t>
            </a:r>
            <a:endParaRPr lang="en-US" sz="1900" dirty="0"/>
          </a:p>
          <a:p>
            <a:pPr marL="342900" lvl="0" indent="-342900" algn="just">
              <a:buFont typeface="Courier New" panose="02070309020205020404" pitchFamily="49" charset="0"/>
              <a:buChar char="o"/>
            </a:pPr>
            <a:r>
              <a:rPr lang="lv-LV" sz="1900" dirty="0"/>
              <a:t>20.08.2024. grozījumi MK 12.09.2017. noteikumos Nr.545 “Noteikumi par institūciju sadarbību bērnu tiesību aizsardzībā”, kas </a:t>
            </a:r>
            <a:r>
              <a:rPr lang="lv-LV" sz="1900" b="1" dirty="0"/>
              <a:t>precizē sadarbības grupas rīcību un termiņus vardarbības gadījuma izskatīšanai</a:t>
            </a:r>
            <a:r>
              <a:rPr lang="lv-LV" sz="1900" dirty="0"/>
              <a:t> (</a:t>
            </a:r>
            <a:r>
              <a:rPr lang="lv-LV" sz="1900" i="1" dirty="0"/>
              <a:t>spēkā no 22.08.2024.</a:t>
            </a:r>
            <a:r>
              <a:rPr lang="lv-LV" sz="1900" dirty="0"/>
              <a:t>)</a:t>
            </a:r>
            <a:endParaRPr lang="en-US" sz="1900" dirty="0"/>
          </a:p>
          <a:p>
            <a:pPr marL="342900" lvl="0" indent="-342900" algn="just">
              <a:buFont typeface="Courier New" panose="02070309020205020404" pitchFamily="49" charset="0"/>
              <a:buChar char="o"/>
            </a:pPr>
            <a:r>
              <a:rPr lang="lv-LV" sz="1900" dirty="0"/>
              <a:t>IZM sadarbībā ar VM un LM izstrādāti </a:t>
            </a:r>
            <a:r>
              <a:rPr lang="lv-LV" sz="1900" b="1" dirty="0"/>
              <a:t>risinājumi, kā mazināt emocionālo un fizisko vardarbību izglītības iestādēs</a:t>
            </a:r>
            <a:r>
              <a:rPr lang="lv-LV" sz="1900" dirty="0"/>
              <a:t>, kas apkopoti informatīvajā ziņojumā par emocionālās un fiziskās vardarbības izskaušanu un nepieļaušanu izglītības iestādē, kā arī par valsts un pašvaldības institūciju sadarbību (</a:t>
            </a:r>
            <a:r>
              <a:rPr lang="lv-LV" sz="1900" i="1" dirty="0"/>
              <a:t>apstiprināts MK 27.08.2024.);</a:t>
            </a:r>
            <a:endParaRPr lang="en-US" sz="1900" i="1" dirty="0"/>
          </a:p>
          <a:p>
            <a:pPr marL="342900" lvl="0" indent="-342900" algn="just">
              <a:buFont typeface="Courier New" panose="02070309020205020404" pitchFamily="49" charset="0"/>
              <a:buChar char="o"/>
            </a:pPr>
            <a:r>
              <a:rPr lang="lv-LV" sz="1900" dirty="0"/>
              <a:t>Bērnu aizsardzības centra 2024.gada augustā izstrādāts </a:t>
            </a:r>
            <a:r>
              <a:rPr lang="lv-LV" sz="1900" b="1" dirty="0"/>
              <a:t>“Vardarbības gadījumu risināšanas algoritms izglītības iestādēs”</a:t>
            </a:r>
            <a:r>
              <a:rPr lang="lv-LV" sz="1900" dirty="0"/>
              <a:t>.</a:t>
            </a:r>
            <a:endParaRPr lang="en-US" sz="1900" dirty="0"/>
          </a:p>
          <a:p>
            <a:endParaRPr lang="en-US" dirty="0"/>
          </a:p>
        </p:txBody>
      </p:sp>
    </p:spTree>
    <p:extLst>
      <p:ext uri="{BB962C8B-B14F-4D97-AF65-F5344CB8AC3E}">
        <p14:creationId xmlns:p14="http://schemas.microsoft.com/office/powerpoint/2010/main" val="1918857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FF369D94-38D5-A1BD-8A1B-9FD448002C99}"/>
              </a:ext>
            </a:extLst>
          </p:cNvPr>
          <p:cNvSpPr>
            <a:spLocks noGrp="1"/>
          </p:cNvSpPr>
          <p:nvPr>
            <p:ph type="title"/>
          </p:nvPr>
        </p:nvSpPr>
        <p:spPr/>
        <p:txBody>
          <a:bodyPr/>
          <a:lstStyle/>
          <a:p>
            <a:pPr algn="ctr"/>
            <a:r>
              <a:rPr lang="lv-LV" sz="3600" b="1" i="1" dirty="0">
                <a:solidFill>
                  <a:schemeClr val="accent1">
                    <a:lumMod val="75000"/>
                  </a:schemeClr>
                </a:solidFill>
              </a:rPr>
              <a:t>Vai vardarbība Tavā izglītības iestādē ir problēma? </a:t>
            </a:r>
            <a:r>
              <a:rPr lang="lv-LV" sz="2400" b="1" i="1" dirty="0">
                <a:solidFill>
                  <a:schemeClr val="accent1">
                    <a:lumMod val="75000"/>
                  </a:schemeClr>
                </a:solidFill>
              </a:rPr>
              <a:t>(n=2309, atbildes izteiktas %)</a:t>
            </a:r>
            <a:endParaRPr lang="lv-LV" sz="2400" dirty="0"/>
          </a:p>
        </p:txBody>
      </p:sp>
      <p:graphicFrame>
        <p:nvGraphicFramePr>
          <p:cNvPr id="4" name="Diagramma 3">
            <a:extLst>
              <a:ext uri="{FF2B5EF4-FFF2-40B4-BE49-F238E27FC236}">
                <a16:creationId xmlns:a16="http://schemas.microsoft.com/office/drawing/2014/main" id="{ED753A57-C4D3-A8F5-676D-46AA6A53420B}"/>
              </a:ext>
            </a:extLst>
          </p:cNvPr>
          <p:cNvGraphicFramePr>
            <a:graphicFrameLocks/>
          </p:cNvGraphicFramePr>
          <p:nvPr>
            <p:extLst>
              <p:ext uri="{D42A27DB-BD31-4B8C-83A1-F6EECF244321}">
                <p14:modId xmlns:p14="http://schemas.microsoft.com/office/powerpoint/2010/main" val="302782468"/>
              </p:ext>
            </p:extLst>
          </p:nvPr>
        </p:nvGraphicFramePr>
        <p:xfrm>
          <a:off x="838197" y="1505243"/>
          <a:ext cx="11175612" cy="519097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95598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25C9E861-68A4-28AC-26B5-317DC2A4BDFD}"/>
              </a:ext>
            </a:extLst>
          </p:cNvPr>
          <p:cNvSpPr>
            <a:spLocks noGrp="1"/>
          </p:cNvSpPr>
          <p:nvPr>
            <p:ph type="title"/>
          </p:nvPr>
        </p:nvSpPr>
        <p:spPr>
          <a:xfrm>
            <a:off x="863600" y="365129"/>
            <a:ext cx="11247120" cy="1325559"/>
          </a:xfrm>
        </p:spPr>
        <p:txBody>
          <a:bodyPr>
            <a:normAutofit/>
          </a:bodyPr>
          <a:lstStyle/>
          <a:p>
            <a:pPr algn="ctr"/>
            <a:r>
              <a:rPr lang="lv-LV" sz="3200" b="1" i="1" dirty="0">
                <a:solidFill>
                  <a:schemeClr val="accent1">
                    <a:lumMod val="75000"/>
                  </a:schemeClr>
                </a:solidFill>
              </a:rPr>
              <a:t>Vai esi </a:t>
            </a:r>
            <a:r>
              <a:rPr lang="lv-LV" sz="3200" b="1" i="1" dirty="0" err="1">
                <a:solidFill>
                  <a:schemeClr val="accent1">
                    <a:lumMod val="75000"/>
                  </a:schemeClr>
                </a:solidFill>
              </a:rPr>
              <a:t>saskāries</a:t>
            </a:r>
            <a:r>
              <a:rPr lang="lv-LV" sz="3200" b="1" i="1" dirty="0">
                <a:solidFill>
                  <a:schemeClr val="accent1">
                    <a:lumMod val="75000"/>
                  </a:schemeClr>
                </a:solidFill>
              </a:rPr>
              <a:t> ar vardarbības gadījumu/-</a:t>
            </a:r>
            <a:r>
              <a:rPr lang="lv-LV" sz="3200" b="1" i="1" dirty="0" err="1">
                <a:solidFill>
                  <a:schemeClr val="accent1">
                    <a:lumMod val="75000"/>
                  </a:schemeClr>
                </a:solidFill>
              </a:rPr>
              <a:t>miem</a:t>
            </a:r>
            <a:r>
              <a:rPr lang="lv-LV" sz="3200" b="1" i="1" dirty="0">
                <a:solidFill>
                  <a:schemeClr val="accent1">
                    <a:lumMod val="75000"/>
                  </a:schemeClr>
                </a:solidFill>
              </a:rPr>
              <a:t> darba vietā? (n=2309, atbildes izteiktas %)</a:t>
            </a:r>
            <a:endParaRPr lang="lv-LV" sz="3200" dirty="0"/>
          </a:p>
        </p:txBody>
      </p:sp>
      <p:graphicFrame>
        <p:nvGraphicFramePr>
          <p:cNvPr id="3" name="Diagramma 2">
            <a:extLst>
              <a:ext uri="{FF2B5EF4-FFF2-40B4-BE49-F238E27FC236}">
                <a16:creationId xmlns:a16="http://schemas.microsoft.com/office/drawing/2014/main" id="{CDBB60D5-3025-7169-34F4-22F01CF22DDD}"/>
              </a:ext>
            </a:extLst>
          </p:cNvPr>
          <p:cNvGraphicFramePr>
            <a:graphicFrameLocks/>
          </p:cNvGraphicFramePr>
          <p:nvPr>
            <p:extLst>
              <p:ext uri="{D42A27DB-BD31-4B8C-83A1-F6EECF244321}">
                <p14:modId xmlns:p14="http://schemas.microsoft.com/office/powerpoint/2010/main" val="1868081954"/>
              </p:ext>
            </p:extLst>
          </p:nvPr>
        </p:nvGraphicFramePr>
        <p:xfrm>
          <a:off x="2447778" y="1420837"/>
          <a:ext cx="9326880" cy="52050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47956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8110BE0C-E0E7-E56C-CF42-EA086DB8C4DD}"/>
              </a:ext>
            </a:extLst>
          </p:cNvPr>
          <p:cNvSpPr>
            <a:spLocks noGrp="1"/>
          </p:cNvSpPr>
          <p:nvPr>
            <p:ph type="title"/>
          </p:nvPr>
        </p:nvSpPr>
        <p:spPr>
          <a:xfrm>
            <a:off x="838203" y="82924"/>
            <a:ext cx="11353797" cy="1325559"/>
          </a:xfrm>
        </p:spPr>
        <p:txBody>
          <a:bodyPr>
            <a:normAutofit/>
          </a:bodyPr>
          <a:lstStyle/>
          <a:p>
            <a:pPr algn="ctr"/>
            <a:r>
              <a:rPr lang="lv-LV" sz="3200" b="1" i="1" dirty="0">
                <a:solidFill>
                  <a:schemeClr val="accent1">
                    <a:lumMod val="75000"/>
                  </a:schemeClr>
                </a:solidFill>
              </a:rPr>
              <a:t>No kā esi saņēmis/redzējis vardarbības izpausmes darba vietā? </a:t>
            </a:r>
            <a:r>
              <a:rPr lang="lv-LV" sz="2700" b="1" i="1" dirty="0">
                <a:solidFill>
                  <a:schemeClr val="accent1">
                    <a:lumMod val="75000"/>
                  </a:schemeClr>
                </a:solidFill>
              </a:rPr>
              <a:t>(n=1181, atbildes izteiktas %)</a:t>
            </a:r>
            <a:endParaRPr lang="lv-LV" sz="2700" dirty="0"/>
          </a:p>
        </p:txBody>
      </p:sp>
      <p:graphicFrame>
        <p:nvGraphicFramePr>
          <p:cNvPr id="6" name="Diagramma 5">
            <a:extLst>
              <a:ext uri="{FF2B5EF4-FFF2-40B4-BE49-F238E27FC236}">
                <a16:creationId xmlns:a16="http://schemas.microsoft.com/office/drawing/2014/main" id="{CC23D583-088C-F078-6FDD-8D2EBEF01F46}"/>
              </a:ext>
            </a:extLst>
          </p:cNvPr>
          <p:cNvGraphicFramePr>
            <a:graphicFrameLocks/>
          </p:cNvGraphicFramePr>
          <p:nvPr>
            <p:extLst>
              <p:ext uri="{D42A27DB-BD31-4B8C-83A1-F6EECF244321}">
                <p14:modId xmlns:p14="http://schemas.microsoft.com/office/powerpoint/2010/main" val="2238065714"/>
              </p:ext>
            </p:extLst>
          </p:nvPr>
        </p:nvGraphicFramePr>
        <p:xfrm>
          <a:off x="838197" y="1378633"/>
          <a:ext cx="10992732" cy="511423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494332784"/>
      </p:ext>
    </p:extLst>
  </p:cSld>
  <p:clrMapOvr>
    <a:masterClrMapping/>
  </p:clrMapOvr>
</p:sld>
</file>

<file path=ppt/theme/theme1.xml><?xml version="1.0" encoding="utf-8"?>
<a:theme xmlns:a="http://schemas.openxmlformats.org/drawingml/2006/main" name="Office dizai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s" ma:contentTypeID="0x01010060A34177FC84384A90D1A6E6F3866A20" ma:contentTypeVersion="13" ma:contentTypeDescription="Izveidot jaunu dokumentu." ma:contentTypeScope="" ma:versionID="bb8fed51b82f9d631657c2d7a519e5ea">
  <xsd:schema xmlns:xsd="http://www.w3.org/2001/XMLSchema" xmlns:xs="http://www.w3.org/2001/XMLSchema" xmlns:p="http://schemas.microsoft.com/office/2006/metadata/properties" xmlns:ns3="c02219b1-2a66-4c5e-8dd1-3ab713cb4422" xmlns:ns4="5303a515-202a-4d85-90b6-489ec80babc9" targetNamespace="http://schemas.microsoft.com/office/2006/metadata/properties" ma:root="true" ma:fieldsID="efc6dec2e620d2a8fc93d0486c2f7463" ns3:_="" ns4:_="">
    <xsd:import namespace="c02219b1-2a66-4c5e-8dd1-3ab713cb4422"/>
    <xsd:import namespace="5303a515-202a-4d85-90b6-489ec80babc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ObjectDetectorVersions" minOccurs="0"/>
                <xsd:element ref="ns3:_activity" minOccurs="0"/>
                <xsd:element ref="ns4:SharedWithUsers" minOccurs="0"/>
                <xsd:element ref="ns4:SharedWithDetails" minOccurs="0"/>
                <xsd:element ref="ns4:SharingHintHash"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2219b1-2a66-4c5e-8dd1-3ab713cb44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_activity" ma:index="16" nillable="true" ma:displayName="_activity" ma:hidden="true" ma:internalName="_activity">
      <xsd:simpleType>
        <xsd:restriction base="dms:Note"/>
      </xsd:simpleType>
    </xsd:element>
    <xsd:element name="MediaServiceSearchProperties" ma:index="2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303a515-202a-4d85-90b6-489ec80babc9" elementFormDefault="qualified">
    <xsd:import namespace="http://schemas.microsoft.com/office/2006/documentManagement/types"/>
    <xsd:import namespace="http://schemas.microsoft.com/office/infopath/2007/PartnerControls"/>
    <xsd:element name="SharedWithUsers" ma:index="17"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Koplietots ar: detalizēti" ma:internalName="SharedWithDetails" ma:readOnly="true">
      <xsd:simpleType>
        <xsd:restriction base="dms:Note">
          <xsd:maxLength value="255"/>
        </xsd:restriction>
      </xsd:simpleType>
    </xsd:element>
    <xsd:element name="SharingHintHash" ma:index="19"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02219b1-2a66-4c5e-8dd1-3ab713cb4422" xsi:nil="true"/>
  </documentManagement>
</p:properties>
</file>

<file path=customXml/itemProps1.xml><?xml version="1.0" encoding="utf-8"?>
<ds:datastoreItem xmlns:ds="http://schemas.openxmlformats.org/officeDocument/2006/customXml" ds:itemID="{F47B6D4F-5B22-434D-8C8C-B6C08918C8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2219b1-2a66-4c5e-8dd1-3ab713cb4422"/>
    <ds:schemaRef ds:uri="5303a515-202a-4d85-90b6-489ec80bab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D81B559-7959-4605-AAD2-18C4CF36F398}">
  <ds:schemaRefs>
    <ds:schemaRef ds:uri="http://schemas.microsoft.com/sharepoint/v3/contenttype/forms"/>
  </ds:schemaRefs>
</ds:datastoreItem>
</file>

<file path=customXml/itemProps3.xml><?xml version="1.0" encoding="utf-8"?>
<ds:datastoreItem xmlns:ds="http://schemas.openxmlformats.org/officeDocument/2006/customXml" ds:itemID="{AD9DBA5E-2BF3-484C-B5C1-74252C710FAF}">
  <ds:schemaRefs>
    <ds:schemaRef ds:uri="http://purl.org/dc/elements/1.1/"/>
    <ds:schemaRef ds:uri="http://purl.org/dc/dcmitype/"/>
    <ds:schemaRef ds:uri="http://www.w3.org/XML/1998/namespace"/>
    <ds:schemaRef ds:uri="http://schemas.microsoft.com/office/2006/metadata/properties"/>
    <ds:schemaRef ds:uri="c02219b1-2a66-4c5e-8dd1-3ab713cb4422"/>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5303a515-202a-4d85-90b6-489ec80babc9"/>
  </ds:schemaRefs>
</ds:datastoreItem>
</file>

<file path=docProps/app.xml><?xml version="1.0" encoding="utf-8"?>
<Properties xmlns="http://schemas.openxmlformats.org/officeDocument/2006/extended-properties" xmlns:vt="http://schemas.openxmlformats.org/officeDocument/2006/docPropsVTypes">
  <Template>MASTERS2</Template>
  <TotalTime>1716</TotalTime>
  <Words>1456</Words>
  <Application>Microsoft Office PowerPoint</Application>
  <PresentationFormat>Platekrāna</PresentationFormat>
  <Paragraphs>140</Paragraphs>
  <Slides>19</Slides>
  <Notes>0</Notes>
  <HiddenSlides>0</HiddenSlides>
  <MMClips>0</MMClips>
  <ScaleCrop>false</ScaleCrop>
  <HeadingPairs>
    <vt:vector size="6" baseType="variant">
      <vt:variant>
        <vt:lpstr>Lietotie fonti</vt:lpstr>
      </vt:variant>
      <vt:variant>
        <vt:i4>3</vt:i4>
      </vt:variant>
      <vt:variant>
        <vt:lpstr>Dizains</vt:lpstr>
      </vt:variant>
      <vt:variant>
        <vt:i4>1</vt:i4>
      </vt:variant>
      <vt:variant>
        <vt:lpstr>Slaidu virsraksti</vt:lpstr>
      </vt:variant>
      <vt:variant>
        <vt:i4>19</vt:i4>
      </vt:variant>
    </vt:vector>
  </HeadingPairs>
  <TitlesOfParts>
    <vt:vector size="23" baseType="lpstr">
      <vt:lpstr>Arial</vt:lpstr>
      <vt:lpstr>Calibri</vt:lpstr>
      <vt:lpstr>Courier New</vt:lpstr>
      <vt:lpstr>Office dizains</vt:lpstr>
      <vt:lpstr>Pedagogu aptaujas rezultāti par vardarbības mazināšanu izglītības iestādēs</vt:lpstr>
      <vt:lpstr>PowerPoint prezentācija</vt:lpstr>
      <vt:lpstr>Pedagogu sadalījums par reģioniem (n=2309)</vt:lpstr>
      <vt:lpstr>Respondentu sadalījums pēc izglītības iestāžu tipa (n=2309)</vt:lpstr>
      <vt:lpstr>Respondentu sadalījums pēc izglītības iestādes lieluma (n=2309)</vt:lpstr>
      <vt:lpstr>Vardarbības mazināšanas pasākumi nacionālā līmenī</vt:lpstr>
      <vt:lpstr>Vai vardarbība Tavā izglītības iestādē ir problēma? (n=2309, atbildes izteiktas %)</vt:lpstr>
      <vt:lpstr>Vai esi saskāries ar vardarbības gadījumu/-miem darba vietā? (n=2309, atbildes izteiktas %)</vt:lpstr>
      <vt:lpstr>No kā esi saņēmis/redzējis vardarbības izpausmes darba vietā? (n=1181, atbildes izteiktas %)</vt:lpstr>
      <vt:lpstr> Vai informēji iestādes vadību par vardarbības gadījumu/-miem? (n=1181, atbildes izteiktas %)</vt:lpstr>
      <vt:lpstr>Vai saņēmi atbalstu vardarbības gadījumā/-mos no iestādes vadības? (n=982, atbildes izteiktas %)</vt:lpstr>
      <vt:lpstr> Kāpēc  neinformēji iestādes vadību par vardarbības gadījumu/-miem? (n=199)</vt:lpstr>
      <vt:lpstr>Jūsu iestādes Iekšējās kārtības noteikumos…..? (n=2309, atbildes izteiktas %)</vt:lpstr>
      <vt:lpstr>Vai, Jūsuprāt, soda noteikšana vardarbības veicējam mazinās vardarbību izglītības iestādēs? (n=2309, atbildes izteiktas %)</vt:lpstr>
      <vt:lpstr>Priekšlikumi par citu vardarbības mazināšanā izglītības iestādē </vt:lpstr>
      <vt:lpstr>PowerPoint prezentācija</vt:lpstr>
      <vt:lpstr>PowerPoint prezentācija</vt:lpstr>
      <vt:lpstr>PowerPoint prezentācija</vt:lpstr>
      <vt:lpstr>PowerPoint prezentācija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prezentācija</dc:title>
  <dc:creator>IRINA</dc:creator>
  <cp:lastModifiedBy>Inga Vanaga</cp:lastModifiedBy>
  <cp:revision>59</cp:revision>
  <cp:lastPrinted>2024-09-09T09:36:41Z</cp:lastPrinted>
  <dcterms:created xsi:type="dcterms:W3CDTF">2021-04-15T18:56:33Z</dcterms:created>
  <dcterms:modified xsi:type="dcterms:W3CDTF">2025-04-03T11:09:46Z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0x01010060A34177FC84384A90D1A6E6F3866A20</vt:lpwstr>
  </property>
</Properties>
</file>