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7" r:id="rId4"/>
    <p:sldId id="258" r:id="rId5"/>
    <p:sldId id="259" r:id="rId6"/>
    <p:sldId id="268" r:id="rId7"/>
    <p:sldId id="270" r:id="rId8"/>
    <p:sldId id="269" r:id="rId9"/>
    <p:sldId id="271" r:id="rId10"/>
    <p:sldId id="280" r:id="rId11"/>
    <p:sldId id="272" r:id="rId12"/>
    <p:sldId id="273" r:id="rId13"/>
    <p:sldId id="279" r:id="rId14"/>
    <p:sldId id="274" r:id="rId15"/>
    <p:sldId id="275" r:id="rId16"/>
    <p:sldId id="276" r:id="rId17"/>
    <p:sldId id="278" r:id="rId18"/>
    <p:sldId id="277" r:id="rId19"/>
    <p:sldId id="2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78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pic>
        <p:nvPicPr>
          <p:cNvPr id="2" name="Picture 5"/>
          <p:cNvPicPr>
            <a:picLocks noChangeAspect="1"/>
          </p:cNvPicPr>
          <p:nvPr/>
        </p:nvPicPr>
        <p:blipFill>
          <a:blip r:embed="rId2"/>
          <a:stretch>
            <a:fillRect/>
          </a:stretch>
        </p:blipFill>
        <p:spPr>
          <a:xfrm>
            <a:off x="0" y="0"/>
            <a:ext cx="12191996" cy="932377"/>
          </a:xfrm>
          <a:prstGeom prst="rect">
            <a:avLst/>
          </a:prstGeom>
          <a:noFill/>
          <a:ln cap="flat">
            <a:noFill/>
          </a:ln>
        </p:spPr>
      </p:pic>
      <p:sp>
        <p:nvSpPr>
          <p:cNvPr id="3" name="Virsraksts 1"/>
          <p:cNvSpPr txBox="1">
            <a:spLocks noGrp="1"/>
          </p:cNvSpPr>
          <p:nvPr>
            <p:ph type="ctrTitle"/>
          </p:nvPr>
        </p:nvSpPr>
        <p:spPr>
          <a:xfrm>
            <a:off x="1524003" y="1122361"/>
            <a:ext cx="9144000" cy="2387598"/>
          </a:xfrm>
        </p:spPr>
        <p:txBody>
          <a:bodyPr anchor="b" anchorCtr="1"/>
          <a:lstStyle>
            <a:lvl1pPr algn="ctr">
              <a:defRPr sz="6000"/>
            </a:lvl1pPr>
          </a:lstStyle>
          <a:p>
            <a:pPr lvl="0"/>
            <a:r>
              <a:rPr lang="lv-LV"/>
              <a:t>Rediģēt šablona virsraksta stilu</a:t>
            </a:r>
            <a:endParaRPr lang="en-US"/>
          </a:p>
        </p:txBody>
      </p:sp>
      <p:sp>
        <p:nvSpPr>
          <p:cNvPr id="4" name="Apakšvirsraksts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lv-LV"/>
              <a:t>Rediģēt šablona apakšvirsraksta stilu</a:t>
            </a:r>
            <a:endParaRPr lang="en-US"/>
          </a:p>
        </p:txBody>
      </p:sp>
      <p:sp>
        <p:nvSpPr>
          <p:cNvPr id="5" name="Datuma vietturis 3"/>
          <p:cNvSpPr txBox="1">
            <a:spLocks noGrp="1"/>
          </p:cNvSpPr>
          <p:nvPr>
            <p:ph type="dt" sz="half" idx="7"/>
          </p:nvPr>
        </p:nvSpPr>
        <p:spPr/>
        <p:txBody>
          <a:bodyPr/>
          <a:lstStyle>
            <a:lvl1pPr>
              <a:defRPr/>
            </a:lvl1pPr>
          </a:lstStyle>
          <a:p>
            <a:pPr lvl="0"/>
            <a:fld id="{1159BC1A-94AB-4F12-BD8F-900031181BBB}" type="datetime1">
              <a:rPr lang="en-US"/>
              <a:pPr lvl="0"/>
              <a:t>6/10/2026</a:t>
            </a:fld>
            <a:endParaRPr lang="en-US"/>
          </a:p>
        </p:txBody>
      </p:sp>
      <p:sp>
        <p:nvSpPr>
          <p:cNvPr id="6" name="Kājenes vietturis 4"/>
          <p:cNvSpPr txBox="1">
            <a:spLocks noGrp="1"/>
          </p:cNvSpPr>
          <p:nvPr>
            <p:ph type="ftr" sz="quarter" idx="9"/>
          </p:nvPr>
        </p:nvSpPr>
        <p:spPr/>
        <p:txBody>
          <a:bodyPr/>
          <a:lstStyle>
            <a:lvl1pPr>
              <a:defRPr/>
            </a:lvl1pPr>
          </a:lstStyle>
          <a:p>
            <a:pPr lvl="0"/>
            <a:endParaRPr lang="en-US"/>
          </a:p>
        </p:txBody>
      </p:sp>
      <p:sp>
        <p:nvSpPr>
          <p:cNvPr id="7" name="Slaida numura vietturis 5"/>
          <p:cNvSpPr txBox="1">
            <a:spLocks noGrp="1"/>
          </p:cNvSpPr>
          <p:nvPr>
            <p:ph type="sldNum" sz="quarter" idx="8"/>
          </p:nvPr>
        </p:nvSpPr>
        <p:spPr/>
        <p:txBody>
          <a:bodyPr/>
          <a:lstStyle>
            <a:lvl1pPr>
              <a:defRPr/>
            </a:lvl1pPr>
          </a:lstStyle>
          <a:p>
            <a:pPr lvl="0"/>
            <a:fld id="{073CEA81-43F4-42D2-A21A-2ADB4B9FE9FF}" type="slidenum">
              <a:t>‹#›</a:t>
            </a:fld>
            <a:endParaRPr lang="en-US"/>
          </a:p>
        </p:txBody>
      </p:sp>
      <p:pic>
        <p:nvPicPr>
          <p:cNvPr id="8" name="Picture 6"/>
          <p:cNvPicPr>
            <a:picLocks noChangeAspect="1"/>
          </p:cNvPicPr>
          <p:nvPr/>
        </p:nvPicPr>
        <p:blipFill>
          <a:blip r:embed="rId3"/>
          <a:stretch>
            <a:fillRect/>
          </a:stretch>
        </p:blipFill>
        <p:spPr>
          <a:xfrm>
            <a:off x="5265965" y="759710"/>
            <a:ext cx="1317952" cy="1203313"/>
          </a:xfrm>
          <a:prstGeom prst="rect">
            <a:avLst/>
          </a:prstGeom>
          <a:noFill/>
          <a:ln cap="flat">
            <a:noFill/>
          </a:ln>
        </p:spPr>
      </p:pic>
    </p:spTree>
    <p:extLst>
      <p:ext uri="{BB962C8B-B14F-4D97-AF65-F5344CB8AC3E}">
        <p14:creationId xmlns:p14="http://schemas.microsoft.com/office/powerpoint/2010/main" val="36368347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grpSp>
        <p:nvGrpSpPr>
          <p:cNvPr id="2" name="Group 5"/>
          <p:cNvGrpSpPr/>
          <p:nvPr/>
        </p:nvGrpSpPr>
        <p:grpSpPr>
          <a:xfrm>
            <a:off x="-19" y="0"/>
            <a:ext cx="923736" cy="6858000"/>
            <a:chOff x="-19" y="0"/>
            <a:chExt cx="923736" cy="6858000"/>
          </a:xfrm>
        </p:grpSpPr>
        <p:pic>
          <p:nvPicPr>
            <p:cNvPr id="3" name="Picture 6"/>
            <p:cNvPicPr>
              <a:picLocks noChangeAspect="1"/>
            </p:cNvPicPr>
            <p:nvPr/>
          </p:nvPicPr>
          <p:blipFill>
            <a:blip r:embed="rId2"/>
            <a:stretch>
              <a:fillRect/>
            </a:stretch>
          </p:blipFill>
          <p:spPr>
            <a:xfrm rot="5400013">
              <a:off x="-2967151" y="2967132"/>
              <a:ext cx="6858000" cy="923736"/>
            </a:xfrm>
            <a:prstGeom prst="rect">
              <a:avLst/>
            </a:prstGeom>
            <a:noFill/>
            <a:ln cap="flat">
              <a:noFill/>
            </a:ln>
          </p:spPr>
        </p:pic>
        <p:pic>
          <p:nvPicPr>
            <p:cNvPr id="4" name="Picture 7"/>
            <p:cNvPicPr>
              <a:picLocks noChangeAspect="1"/>
            </p:cNvPicPr>
            <p:nvPr/>
          </p:nvPicPr>
          <p:blipFill>
            <a:blip r:embed="rId3"/>
            <a:stretch>
              <a:fillRect/>
            </a:stretch>
          </p:blipFill>
          <p:spPr>
            <a:xfrm>
              <a:off x="113815" y="123480"/>
              <a:ext cx="734327" cy="716414"/>
            </a:xfrm>
            <a:prstGeom prst="rect">
              <a:avLst/>
            </a:prstGeom>
            <a:noFill/>
            <a:ln cap="flat">
              <a:noFill/>
            </a:ln>
          </p:spPr>
        </p:pic>
      </p:grpSp>
      <p:sp>
        <p:nvSpPr>
          <p:cNvPr id="5" name="Virsraksts 1"/>
          <p:cNvSpPr txBox="1">
            <a:spLocks noGrp="1"/>
          </p:cNvSpPr>
          <p:nvPr>
            <p:ph type="title"/>
          </p:nvPr>
        </p:nvSpPr>
        <p:spPr/>
        <p:txBody>
          <a:bodyPr/>
          <a:lstStyle>
            <a:lvl1pPr>
              <a:defRPr/>
            </a:lvl1pPr>
          </a:lstStyle>
          <a:p>
            <a:pPr lvl="0"/>
            <a:r>
              <a:rPr lang="lv-LV"/>
              <a:t>Rediģēt šablona virsraksta stilu</a:t>
            </a:r>
            <a:endParaRPr lang="en-US"/>
          </a:p>
        </p:txBody>
      </p:sp>
      <p:sp>
        <p:nvSpPr>
          <p:cNvPr id="6" name="Vertikāls teksta vietturis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7" name="Datuma vietturis 3"/>
          <p:cNvSpPr txBox="1">
            <a:spLocks noGrp="1"/>
          </p:cNvSpPr>
          <p:nvPr>
            <p:ph type="dt" sz="half" idx="7"/>
          </p:nvPr>
        </p:nvSpPr>
        <p:spPr/>
        <p:txBody>
          <a:bodyPr/>
          <a:lstStyle>
            <a:lvl1pPr>
              <a:defRPr/>
            </a:lvl1pPr>
          </a:lstStyle>
          <a:p>
            <a:pPr lvl="0"/>
            <a:fld id="{1D0958C5-12CE-41D1-A4BB-7617388B14C7}" type="datetime1">
              <a:rPr lang="en-US"/>
              <a:pPr lvl="0"/>
              <a:t>6/10/2026</a:t>
            </a:fld>
            <a:endParaRPr lang="en-US"/>
          </a:p>
        </p:txBody>
      </p:sp>
      <p:sp>
        <p:nvSpPr>
          <p:cNvPr id="8" name="Kājenes vietturis 4"/>
          <p:cNvSpPr txBox="1">
            <a:spLocks noGrp="1"/>
          </p:cNvSpPr>
          <p:nvPr>
            <p:ph type="ftr" sz="quarter" idx="9"/>
          </p:nvPr>
        </p:nvSpPr>
        <p:spPr/>
        <p:txBody>
          <a:bodyPr/>
          <a:lstStyle>
            <a:lvl1pPr>
              <a:defRPr/>
            </a:lvl1pPr>
          </a:lstStyle>
          <a:p>
            <a:pPr lvl="0"/>
            <a:endParaRPr lang="en-US"/>
          </a:p>
        </p:txBody>
      </p:sp>
      <p:sp>
        <p:nvSpPr>
          <p:cNvPr id="9" name="Slaida numura vietturis 5"/>
          <p:cNvSpPr txBox="1">
            <a:spLocks noGrp="1"/>
          </p:cNvSpPr>
          <p:nvPr>
            <p:ph type="sldNum" sz="quarter" idx="8"/>
          </p:nvPr>
        </p:nvSpPr>
        <p:spPr/>
        <p:txBody>
          <a:bodyPr/>
          <a:lstStyle>
            <a:lvl1pPr>
              <a:defRPr/>
            </a:lvl1pPr>
          </a:lstStyle>
          <a:p>
            <a:pPr lvl="0"/>
            <a:fld id="{6E9C4B36-4457-4534-B79B-80231FB5EE71}" type="slidenum">
              <a:t>‹#›</a:t>
            </a:fld>
            <a:endParaRPr lang="en-US"/>
          </a:p>
        </p:txBody>
      </p:sp>
    </p:spTree>
    <p:extLst>
      <p:ext uri="{BB962C8B-B14F-4D97-AF65-F5344CB8AC3E}">
        <p14:creationId xmlns:p14="http://schemas.microsoft.com/office/powerpoint/2010/main" val="2409147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grpSp>
        <p:nvGrpSpPr>
          <p:cNvPr id="2" name="Group 5"/>
          <p:cNvGrpSpPr/>
          <p:nvPr/>
        </p:nvGrpSpPr>
        <p:grpSpPr>
          <a:xfrm>
            <a:off x="-19" y="0"/>
            <a:ext cx="923736" cy="6858000"/>
            <a:chOff x="-19" y="0"/>
            <a:chExt cx="923736" cy="6858000"/>
          </a:xfrm>
        </p:grpSpPr>
        <p:pic>
          <p:nvPicPr>
            <p:cNvPr id="3" name="Picture 6"/>
            <p:cNvPicPr>
              <a:picLocks noChangeAspect="1"/>
            </p:cNvPicPr>
            <p:nvPr/>
          </p:nvPicPr>
          <p:blipFill>
            <a:blip r:embed="rId2"/>
            <a:stretch>
              <a:fillRect/>
            </a:stretch>
          </p:blipFill>
          <p:spPr>
            <a:xfrm rot="5400013">
              <a:off x="-2967151" y="2967132"/>
              <a:ext cx="6858000" cy="923736"/>
            </a:xfrm>
            <a:prstGeom prst="rect">
              <a:avLst/>
            </a:prstGeom>
            <a:noFill/>
            <a:ln cap="flat">
              <a:noFill/>
            </a:ln>
          </p:spPr>
        </p:pic>
        <p:pic>
          <p:nvPicPr>
            <p:cNvPr id="4" name="Picture 7"/>
            <p:cNvPicPr>
              <a:picLocks noChangeAspect="1"/>
            </p:cNvPicPr>
            <p:nvPr/>
          </p:nvPicPr>
          <p:blipFill>
            <a:blip r:embed="rId3"/>
            <a:stretch>
              <a:fillRect/>
            </a:stretch>
          </p:blipFill>
          <p:spPr>
            <a:xfrm>
              <a:off x="113815" y="123480"/>
              <a:ext cx="734327" cy="716414"/>
            </a:xfrm>
            <a:prstGeom prst="rect">
              <a:avLst/>
            </a:prstGeom>
            <a:noFill/>
            <a:ln cap="flat">
              <a:noFill/>
            </a:ln>
          </p:spPr>
        </p:pic>
      </p:grpSp>
      <p:sp>
        <p:nvSpPr>
          <p:cNvPr id="5" name="Vertikāls virsraksts 1"/>
          <p:cNvSpPr txBox="1">
            <a:spLocks noGrp="1"/>
          </p:cNvSpPr>
          <p:nvPr>
            <p:ph type="title" orient="vert"/>
          </p:nvPr>
        </p:nvSpPr>
        <p:spPr>
          <a:xfrm>
            <a:off x="8724903" y="365129"/>
            <a:ext cx="2628899" cy="5811834"/>
          </a:xfrm>
        </p:spPr>
        <p:txBody>
          <a:bodyPr vert="eaVert"/>
          <a:lstStyle>
            <a:lvl1pPr>
              <a:defRPr/>
            </a:lvl1pPr>
          </a:lstStyle>
          <a:p>
            <a:pPr lvl="0"/>
            <a:r>
              <a:rPr lang="lv-LV"/>
              <a:t>Rediģēt šablona virsraksta stilu</a:t>
            </a:r>
            <a:endParaRPr lang="en-US"/>
          </a:p>
        </p:txBody>
      </p:sp>
      <p:sp>
        <p:nvSpPr>
          <p:cNvPr id="6" name="Vertikāls teksta vietturis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7" name="Datuma vietturis 3"/>
          <p:cNvSpPr txBox="1">
            <a:spLocks noGrp="1"/>
          </p:cNvSpPr>
          <p:nvPr>
            <p:ph type="dt" sz="half" idx="7"/>
          </p:nvPr>
        </p:nvSpPr>
        <p:spPr/>
        <p:txBody>
          <a:bodyPr/>
          <a:lstStyle>
            <a:lvl1pPr>
              <a:defRPr/>
            </a:lvl1pPr>
          </a:lstStyle>
          <a:p>
            <a:pPr lvl="0"/>
            <a:fld id="{29B7F2FF-3E27-4972-92BE-DD6A45316A96}" type="datetime1">
              <a:rPr lang="en-US"/>
              <a:pPr lvl="0"/>
              <a:t>6/10/2026</a:t>
            </a:fld>
            <a:endParaRPr lang="en-US"/>
          </a:p>
        </p:txBody>
      </p:sp>
      <p:sp>
        <p:nvSpPr>
          <p:cNvPr id="8" name="Kājenes vietturis 4"/>
          <p:cNvSpPr txBox="1">
            <a:spLocks noGrp="1"/>
          </p:cNvSpPr>
          <p:nvPr>
            <p:ph type="ftr" sz="quarter" idx="9"/>
          </p:nvPr>
        </p:nvSpPr>
        <p:spPr/>
        <p:txBody>
          <a:bodyPr/>
          <a:lstStyle>
            <a:lvl1pPr>
              <a:defRPr/>
            </a:lvl1pPr>
          </a:lstStyle>
          <a:p>
            <a:pPr lvl="0"/>
            <a:endParaRPr lang="en-US"/>
          </a:p>
        </p:txBody>
      </p:sp>
      <p:sp>
        <p:nvSpPr>
          <p:cNvPr id="9" name="Slaida numura vietturis 5"/>
          <p:cNvSpPr txBox="1">
            <a:spLocks noGrp="1"/>
          </p:cNvSpPr>
          <p:nvPr>
            <p:ph type="sldNum" sz="quarter" idx="8"/>
          </p:nvPr>
        </p:nvSpPr>
        <p:spPr/>
        <p:txBody>
          <a:bodyPr/>
          <a:lstStyle>
            <a:lvl1pPr>
              <a:defRPr/>
            </a:lvl1pPr>
          </a:lstStyle>
          <a:p>
            <a:pPr lvl="0"/>
            <a:fld id="{1C66A8BE-7260-4C45-A9FF-78E42E41CE41}" type="slidenum">
              <a:t>‹#›</a:t>
            </a:fld>
            <a:endParaRPr lang="en-US"/>
          </a:p>
        </p:txBody>
      </p:sp>
    </p:spTree>
    <p:extLst>
      <p:ext uri="{BB962C8B-B14F-4D97-AF65-F5344CB8AC3E}">
        <p14:creationId xmlns:p14="http://schemas.microsoft.com/office/powerpoint/2010/main" val="266095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grpSp>
        <p:nvGrpSpPr>
          <p:cNvPr id="2" name="Group 5"/>
          <p:cNvGrpSpPr/>
          <p:nvPr/>
        </p:nvGrpSpPr>
        <p:grpSpPr>
          <a:xfrm>
            <a:off x="-19" y="0"/>
            <a:ext cx="923736" cy="6858000"/>
            <a:chOff x="-19" y="0"/>
            <a:chExt cx="923736" cy="6858000"/>
          </a:xfrm>
        </p:grpSpPr>
        <p:pic>
          <p:nvPicPr>
            <p:cNvPr id="3" name="Picture 6"/>
            <p:cNvPicPr>
              <a:picLocks noChangeAspect="1"/>
            </p:cNvPicPr>
            <p:nvPr/>
          </p:nvPicPr>
          <p:blipFill>
            <a:blip r:embed="rId2"/>
            <a:stretch>
              <a:fillRect/>
            </a:stretch>
          </p:blipFill>
          <p:spPr>
            <a:xfrm rot="5400013">
              <a:off x="-2967151" y="2967132"/>
              <a:ext cx="6858000" cy="923736"/>
            </a:xfrm>
            <a:prstGeom prst="rect">
              <a:avLst/>
            </a:prstGeom>
            <a:noFill/>
            <a:ln cap="flat">
              <a:noFill/>
            </a:ln>
          </p:spPr>
        </p:pic>
        <p:pic>
          <p:nvPicPr>
            <p:cNvPr id="4" name="Picture 7"/>
            <p:cNvPicPr>
              <a:picLocks noChangeAspect="1"/>
            </p:cNvPicPr>
            <p:nvPr/>
          </p:nvPicPr>
          <p:blipFill>
            <a:blip r:embed="rId3"/>
            <a:stretch>
              <a:fillRect/>
            </a:stretch>
          </p:blipFill>
          <p:spPr>
            <a:xfrm>
              <a:off x="113815" y="123480"/>
              <a:ext cx="734327" cy="716414"/>
            </a:xfrm>
            <a:prstGeom prst="rect">
              <a:avLst/>
            </a:prstGeom>
            <a:noFill/>
            <a:ln cap="flat">
              <a:noFill/>
            </a:ln>
          </p:spPr>
        </p:pic>
      </p:grpSp>
      <p:sp>
        <p:nvSpPr>
          <p:cNvPr id="5" name="Virsraksts 1"/>
          <p:cNvSpPr txBox="1">
            <a:spLocks noGrp="1"/>
          </p:cNvSpPr>
          <p:nvPr>
            <p:ph type="title"/>
          </p:nvPr>
        </p:nvSpPr>
        <p:spPr/>
        <p:txBody>
          <a:bodyPr/>
          <a:lstStyle>
            <a:lvl1pPr>
              <a:defRPr/>
            </a:lvl1pPr>
          </a:lstStyle>
          <a:p>
            <a:pPr lvl="0"/>
            <a:r>
              <a:rPr lang="lv-LV"/>
              <a:t>Rediģēt šablona virsraksta stilu</a:t>
            </a:r>
            <a:endParaRPr lang="en-US"/>
          </a:p>
        </p:txBody>
      </p:sp>
      <p:sp>
        <p:nvSpPr>
          <p:cNvPr id="6" name="Satura vietturis 2"/>
          <p:cNvSpPr txBox="1">
            <a:spLocks noGrp="1"/>
          </p:cNvSpPr>
          <p:nvPr>
            <p:ph idx="1"/>
          </p:nvPr>
        </p:nvSpPr>
        <p:spPr/>
        <p:txBody>
          <a:bodyPr/>
          <a:lstStyle>
            <a:lvl1pPr>
              <a:defRPr/>
            </a:lvl1pPr>
            <a:lvl2pPr>
              <a:defRPr/>
            </a:lvl2pPr>
            <a:lvl3pPr>
              <a:defRPr/>
            </a:lvl3pPr>
            <a:lvl4pPr>
              <a:defRPr/>
            </a:lvl4pPr>
            <a:lvl5pPr>
              <a:defRPr/>
            </a:lvl5p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7" name="Datuma vietturis 3"/>
          <p:cNvSpPr txBox="1">
            <a:spLocks noGrp="1"/>
          </p:cNvSpPr>
          <p:nvPr>
            <p:ph type="dt" sz="half" idx="7"/>
          </p:nvPr>
        </p:nvSpPr>
        <p:spPr/>
        <p:txBody>
          <a:bodyPr/>
          <a:lstStyle>
            <a:lvl1pPr>
              <a:defRPr/>
            </a:lvl1pPr>
          </a:lstStyle>
          <a:p>
            <a:pPr lvl="0"/>
            <a:fld id="{4DB5CCA6-8C69-44B3-9456-AC2D5F4D1AA0}" type="datetime1">
              <a:rPr lang="en-US"/>
              <a:pPr lvl="0"/>
              <a:t>6/10/2026</a:t>
            </a:fld>
            <a:endParaRPr lang="en-US"/>
          </a:p>
        </p:txBody>
      </p:sp>
      <p:sp>
        <p:nvSpPr>
          <p:cNvPr id="8" name="Kājenes vietturis 4"/>
          <p:cNvSpPr txBox="1">
            <a:spLocks noGrp="1"/>
          </p:cNvSpPr>
          <p:nvPr>
            <p:ph type="ftr" sz="quarter" idx="9"/>
          </p:nvPr>
        </p:nvSpPr>
        <p:spPr/>
        <p:txBody>
          <a:bodyPr/>
          <a:lstStyle>
            <a:lvl1pPr>
              <a:defRPr/>
            </a:lvl1pPr>
          </a:lstStyle>
          <a:p>
            <a:pPr lvl="0"/>
            <a:endParaRPr lang="en-US"/>
          </a:p>
        </p:txBody>
      </p:sp>
      <p:sp>
        <p:nvSpPr>
          <p:cNvPr id="9" name="Slaida numura vietturis 5"/>
          <p:cNvSpPr txBox="1">
            <a:spLocks noGrp="1"/>
          </p:cNvSpPr>
          <p:nvPr>
            <p:ph type="sldNum" sz="quarter" idx="8"/>
          </p:nvPr>
        </p:nvSpPr>
        <p:spPr/>
        <p:txBody>
          <a:bodyPr/>
          <a:lstStyle>
            <a:lvl1pPr>
              <a:defRPr/>
            </a:lvl1pPr>
          </a:lstStyle>
          <a:p>
            <a:pPr lvl="0"/>
            <a:fld id="{58B258A9-6048-47E3-A09B-6D608C579C3B}" type="slidenum">
              <a:t>‹#›</a:t>
            </a:fld>
            <a:endParaRPr lang="en-US"/>
          </a:p>
        </p:txBody>
      </p:sp>
    </p:spTree>
    <p:extLst>
      <p:ext uri="{BB962C8B-B14F-4D97-AF65-F5344CB8AC3E}">
        <p14:creationId xmlns:p14="http://schemas.microsoft.com/office/powerpoint/2010/main" val="150503990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grpSp>
        <p:nvGrpSpPr>
          <p:cNvPr id="2" name="Group 5"/>
          <p:cNvGrpSpPr/>
          <p:nvPr/>
        </p:nvGrpSpPr>
        <p:grpSpPr>
          <a:xfrm>
            <a:off x="-19" y="0"/>
            <a:ext cx="923736" cy="6858000"/>
            <a:chOff x="-19" y="0"/>
            <a:chExt cx="923736" cy="6858000"/>
          </a:xfrm>
        </p:grpSpPr>
        <p:pic>
          <p:nvPicPr>
            <p:cNvPr id="3" name="Picture 6"/>
            <p:cNvPicPr>
              <a:picLocks noChangeAspect="1"/>
            </p:cNvPicPr>
            <p:nvPr/>
          </p:nvPicPr>
          <p:blipFill>
            <a:blip r:embed="rId2"/>
            <a:stretch>
              <a:fillRect/>
            </a:stretch>
          </p:blipFill>
          <p:spPr>
            <a:xfrm rot="5400013">
              <a:off x="-2967151" y="2967132"/>
              <a:ext cx="6858000" cy="923736"/>
            </a:xfrm>
            <a:prstGeom prst="rect">
              <a:avLst/>
            </a:prstGeom>
            <a:noFill/>
            <a:ln cap="flat">
              <a:noFill/>
            </a:ln>
          </p:spPr>
        </p:pic>
        <p:pic>
          <p:nvPicPr>
            <p:cNvPr id="4" name="Picture 7"/>
            <p:cNvPicPr>
              <a:picLocks noChangeAspect="1"/>
            </p:cNvPicPr>
            <p:nvPr/>
          </p:nvPicPr>
          <p:blipFill>
            <a:blip r:embed="rId3"/>
            <a:stretch>
              <a:fillRect/>
            </a:stretch>
          </p:blipFill>
          <p:spPr>
            <a:xfrm>
              <a:off x="113815" y="123480"/>
              <a:ext cx="734327" cy="716414"/>
            </a:xfrm>
            <a:prstGeom prst="rect">
              <a:avLst/>
            </a:prstGeom>
            <a:noFill/>
            <a:ln cap="flat">
              <a:noFill/>
            </a:ln>
          </p:spPr>
        </p:pic>
      </p:grpSp>
      <p:sp>
        <p:nvSpPr>
          <p:cNvPr id="5" name="Virsraksts 1"/>
          <p:cNvSpPr txBox="1">
            <a:spLocks noGrp="1"/>
          </p:cNvSpPr>
          <p:nvPr>
            <p:ph type="title"/>
          </p:nvPr>
        </p:nvSpPr>
        <p:spPr>
          <a:xfrm>
            <a:off x="831847" y="1709735"/>
            <a:ext cx="10515600" cy="2852735"/>
          </a:xfrm>
        </p:spPr>
        <p:txBody>
          <a:bodyPr anchor="b"/>
          <a:lstStyle>
            <a:lvl1pPr>
              <a:defRPr sz="6000"/>
            </a:lvl1pPr>
          </a:lstStyle>
          <a:p>
            <a:pPr lvl="0"/>
            <a:r>
              <a:rPr lang="lv-LV"/>
              <a:t>Rediģēt šablona virsraksta stilu</a:t>
            </a:r>
            <a:endParaRPr lang="en-US"/>
          </a:p>
        </p:txBody>
      </p:sp>
      <p:sp>
        <p:nvSpPr>
          <p:cNvPr id="6" name="Teksta vietturis 2"/>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lv-LV"/>
              <a:t>Rediģēt šablona teksta stilus</a:t>
            </a:r>
          </a:p>
        </p:txBody>
      </p:sp>
      <p:sp>
        <p:nvSpPr>
          <p:cNvPr id="7" name="Datuma vietturis 3"/>
          <p:cNvSpPr txBox="1">
            <a:spLocks noGrp="1"/>
          </p:cNvSpPr>
          <p:nvPr>
            <p:ph type="dt" sz="half" idx="7"/>
          </p:nvPr>
        </p:nvSpPr>
        <p:spPr/>
        <p:txBody>
          <a:bodyPr/>
          <a:lstStyle>
            <a:lvl1pPr>
              <a:defRPr/>
            </a:lvl1pPr>
          </a:lstStyle>
          <a:p>
            <a:pPr lvl="0"/>
            <a:fld id="{9B8F7A90-C45E-4A8C-8B6D-34A87A5E0DD1}" type="datetime1">
              <a:rPr lang="en-US"/>
              <a:pPr lvl="0"/>
              <a:t>6/10/2026</a:t>
            </a:fld>
            <a:endParaRPr lang="en-US"/>
          </a:p>
        </p:txBody>
      </p:sp>
      <p:sp>
        <p:nvSpPr>
          <p:cNvPr id="8" name="Kājenes vietturis 4"/>
          <p:cNvSpPr txBox="1">
            <a:spLocks noGrp="1"/>
          </p:cNvSpPr>
          <p:nvPr>
            <p:ph type="ftr" sz="quarter" idx="9"/>
          </p:nvPr>
        </p:nvSpPr>
        <p:spPr/>
        <p:txBody>
          <a:bodyPr/>
          <a:lstStyle>
            <a:lvl1pPr>
              <a:defRPr/>
            </a:lvl1pPr>
          </a:lstStyle>
          <a:p>
            <a:pPr lvl="0"/>
            <a:endParaRPr lang="en-US"/>
          </a:p>
        </p:txBody>
      </p:sp>
      <p:sp>
        <p:nvSpPr>
          <p:cNvPr id="9" name="Slaida numura vietturis 5"/>
          <p:cNvSpPr txBox="1">
            <a:spLocks noGrp="1"/>
          </p:cNvSpPr>
          <p:nvPr>
            <p:ph type="sldNum" sz="quarter" idx="8"/>
          </p:nvPr>
        </p:nvSpPr>
        <p:spPr/>
        <p:txBody>
          <a:bodyPr/>
          <a:lstStyle>
            <a:lvl1pPr>
              <a:defRPr/>
            </a:lvl1pPr>
          </a:lstStyle>
          <a:p>
            <a:pPr lvl="0"/>
            <a:fld id="{ED3312CF-D74E-4743-A19D-AC77554BCA2A}" type="slidenum">
              <a:t>‹#›</a:t>
            </a:fld>
            <a:endParaRPr lang="en-US"/>
          </a:p>
        </p:txBody>
      </p:sp>
    </p:spTree>
    <p:extLst>
      <p:ext uri="{BB962C8B-B14F-4D97-AF65-F5344CB8AC3E}">
        <p14:creationId xmlns:p14="http://schemas.microsoft.com/office/powerpoint/2010/main" val="3326043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i">
    <p:spTree>
      <p:nvGrpSpPr>
        <p:cNvPr id="1" name=""/>
        <p:cNvGrpSpPr/>
        <p:nvPr/>
      </p:nvGrpSpPr>
      <p:grpSpPr>
        <a:xfrm>
          <a:off x="0" y="0"/>
          <a:ext cx="0" cy="0"/>
          <a:chOff x="0" y="0"/>
          <a:chExt cx="0" cy="0"/>
        </a:xfrm>
      </p:grpSpPr>
      <p:grpSp>
        <p:nvGrpSpPr>
          <p:cNvPr id="2" name="Group 5"/>
          <p:cNvGrpSpPr/>
          <p:nvPr/>
        </p:nvGrpSpPr>
        <p:grpSpPr>
          <a:xfrm>
            <a:off x="-19" y="0"/>
            <a:ext cx="923736" cy="6858000"/>
            <a:chOff x="-19" y="0"/>
            <a:chExt cx="923736" cy="6858000"/>
          </a:xfrm>
        </p:grpSpPr>
        <p:pic>
          <p:nvPicPr>
            <p:cNvPr id="3" name="Picture 6"/>
            <p:cNvPicPr>
              <a:picLocks noChangeAspect="1"/>
            </p:cNvPicPr>
            <p:nvPr/>
          </p:nvPicPr>
          <p:blipFill>
            <a:blip r:embed="rId2"/>
            <a:stretch>
              <a:fillRect/>
            </a:stretch>
          </p:blipFill>
          <p:spPr>
            <a:xfrm rot="5400013">
              <a:off x="-2967151" y="2967132"/>
              <a:ext cx="6858000" cy="923736"/>
            </a:xfrm>
            <a:prstGeom prst="rect">
              <a:avLst/>
            </a:prstGeom>
            <a:noFill/>
            <a:ln cap="flat">
              <a:noFill/>
            </a:ln>
          </p:spPr>
        </p:pic>
        <p:pic>
          <p:nvPicPr>
            <p:cNvPr id="4" name="Picture 7"/>
            <p:cNvPicPr>
              <a:picLocks noChangeAspect="1"/>
            </p:cNvPicPr>
            <p:nvPr/>
          </p:nvPicPr>
          <p:blipFill>
            <a:blip r:embed="rId3"/>
            <a:stretch>
              <a:fillRect/>
            </a:stretch>
          </p:blipFill>
          <p:spPr>
            <a:xfrm>
              <a:off x="113815" y="123480"/>
              <a:ext cx="734327" cy="716414"/>
            </a:xfrm>
            <a:prstGeom prst="rect">
              <a:avLst/>
            </a:prstGeom>
            <a:noFill/>
            <a:ln cap="flat">
              <a:noFill/>
            </a:ln>
          </p:spPr>
        </p:pic>
      </p:grpSp>
      <p:sp>
        <p:nvSpPr>
          <p:cNvPr id="5" name="Virsraksts 1"/>
          <p:cNvSpPr txBox="1">
            <a:spLocks noGrp="1"/>
          </p:cNvSpPr>
          <p:nvPr>
            <p:ph type="title"/>
          </p:nvPr>
        </p:nvSpPr>
        <p:spPr/>
        <p:txBody>
          <a:bodyPr/>
          <a:lstStyle>
            <a:lvl1pPr>
              <a:defRPr/>
            </a:lvl1pPr>
          </a:lstStyle>
          <a:p>
            <a:pPr lvl="0"/>
            <a:r>
              <a:rPr lang="lv-LV"/>
              <a:t>Rediģēt šablona virsraksta stilu</a:t>
            </a:r>
            <a:endParaRPr lang="en-US"/>
          </a:p>
        </p:txBody>
      </p:sp>
      <p:sp>
        <p:nvSpPr>
          <p:cNvPr id="6" name="Satura vietturis 2"/>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7" name="Satura vietturis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8" name="Datuma vietturis 4"/>
          <p:cNvSpPr txBox="1">
            <a:spLocks noGrp="1"/>
          </p:cNvSpPr>
          <p:nvPr>
            <p:ph type="dt" sz="half" idx="7"/>
          </p:nvPr>
        </p:nvSpPr>
        <p:spPr/>
        <p:txBody>
          <a:bodyPr/>
          <a:lstStyle>
            <a:lvl1pPr>
              <a:defRPr/>
            </a:lvl1pPr>
          </a:lstStyle>
          <a:p>
            <a:pPr lvl="0"/>
            <a:fld id="{BD8EF1E9-9EAB-462F-A715-41E76ACB1698}" type="datetime1">
              <a:rPr lang="en-US"/>
              <a:pPr lvl="0"/>
              <a:t>6/10/2026</a:t>
            </a:fld>
            <a:endParaRPr lang="en-US"/>
          </a:p>
        </p:txBody>
      </p:sp>
      <p:sp>
        <p:nvSpPr>
          <p:cNvPr id="9" name="Kājenes vietturis 5"/>
          <p:cNvSpPr txBox="1">
            <a:spLocks noGrp="1"/>
          </p:cNvSpPr>
          <p:nvPr>
            <p:ph type="ftr" sz="quarter" idx="9"/>
          </p:nvPr>
        </p:nvSpPr>
        <p:spPr/>
        <p:txBody>
          <a:bodyPr/>
          <a:lstStyle>
            <a:lvl1pPr>
              <a:defRPr/>
            </a:lvl1pPr>
          </a:lstStyle>
          <a:p>
            <a:pPr lvl="0"/>
            <a:endParaRPr lang="en-US"/>
          </a:p>
        </p:txBody>
      </p:sp>
      <p:sp>
        <p:nvSpPr>
          <p:cNvPr id="10" name="Slaida numura vietturis 6"/>
          <p:cNvSpPr txBox="1">
            <a:spLocks noGrp="1"/>
          </p:cNvSpPr>
          <p:nvPr>
            <p:ph type="sldNum" sz="quarter" idx="8"/>
          </p:nvPr>
        </p:nvSpPr>
        <p:spPr/>
        <p:txBody>
          <a:bodyPr/>
          <a:lstStyle>
            <a:lvl1pPr>
              <a:defRPr/>
            </a:lvl1pPr>
          </a:lstStyle>
          <a:p>
            <a:pPr lvl="0"/>
            <a:fld id="{D6B38A7C-244E-4ACE-990C-9F011C0EB7AF}" type="slidenum">
              <a:t>‹#›</a:t>
            </a:fld>
            <a:endParaRPr lang="en-US"/>
          </a:p>
        </p:txBody>
      </p:sp>
    </p:spTree>
    <p:extLst>
      <p:ext uri="{BB962C8B-B14F-4D97-AF65-F5344CB8AC3E}">
        <p14:creationId xmlns:p14="http://schemas.microsoft.com/office/powerpoint/2010/main" val="144878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grpSp>
        <p:nvGrpSpPr>
          <p:cNvPr id="2" name="Group 5"/>
          <p:cNvGrpSpPr/>
          <p:nvPr/>
        </p:nvGrpSpPr>
        <p:grpSpPr>
          <a:xfrm>
            <a:off x="-19" y="0"/>
            <a:ext cx="923736" cy="6858000"/>
            <a:chOff x="-19" y="0"/>
            <a:chExt cx="923736" cy="6858000"/>
          </a:xfrm>
        </p:grpSpPr>
        <p:pic>
          <p:nvPicPr>
            <p:cNvPr id="3" name="Picture 6"/>
            <p:cNvPicPr>
              <a:picLocks noChangeAspect="1"/>
            </p:cNvPicPr>
            <p:nvPr/>
          </p:nvPicPr>
          <p:blipFill>
            <a:blip r:embed="rId2"/>
            <a:stretch>
              <a:fillRect/>
            </a:stretch>
          </p:blipFill>
          <p:spPr>
            <a:xfrm rot="5400013">
              <a:off x="-2967151" y="2967132"/>
              <a:ext cx="6858000" cy="923736"/>
            </a:xfrm>
            <a:prstGeom prst="rect">
              <a:avLst/>
            </a:prstGeom>
            <a:noFill/>
            <a:ln cap="flat">
              <a:noFill/>
            </a:ln>
          </p:spPr>
        </p:pic>
        <p:pic>
          <p:nvPicPr>
            <p:cNvPr id="4" name="Picture 7"/>
            <p:cNvPicPr>
              <a:picLocks noChangeAspect="1"/>
            </p:cNvPicPr>
            <p:nvPr/>
          </p:nvPicPr>
          <p:blipFill>
            <a:blip r:embed="rId3"/>
            <a:stretch>
              <a:fillRect/>
            </a:stretch>
          </p:blipFill>
          <p:spPr>
            <a:xfrm>
              <a:off x="113815" y="123480"/>
              <a:ext cx="734327" cy="716414"/>
            </a:xfrm>
            <a:prstGeom prst="rect">
              <a:avLst/>
            </a:prstGeom>
            <a:noFill/>
            <a:ln cap="flat">
              <a:noFill/>
            </a:ln>
          </p:spPr>
        </p:pic>
      </p:grpSp>
      <p:sp>
        <p:nvSpPr>
          <p:cNvPr id="5" name="Virsraksts 1"/>
          <p:cNvSpPr txBox="1">
            <a:spLocks noGrp="1"/>
          </p:cNvSpPr>
          <p:nvPr>
            <p:ph type="title"/>
          </p:nvPr>
        </p:nvSpPr>
        <p:spPr>
          <a:xfrm>
            <a:off x="839784" y="365129"/>
            <a:ext cx="10515600" cy="1325559"/>
          </a:xfrm>
        </p:spPr>
        <p:txBody>
          <a:bodyPr/>
          <a:lstStyle>
            <a:lvl1pPr>
              <a:defRPr/>
            </a:lvl1pPr>
          </a:lstStyle>
          <a:p>
            <a:pPr lvl="0"/>
            <a:r>
              <a:rPr lang="lv-LV"/>
              <a:t>Rediģēt šablona virsraksta stilu</a:t>
            </a:r>
            <a:endParaRPr lang="en-US"/>
          </a:p>
        </p:txBody>
      </p:sp>
      <p:sp>
        <p:nvSpPr>
          <p:cNvPr id="6" name="Teksta vietturis 2"/>
          <p:cNvSpPr txBox="1">
            <a:spLocks noGrp="1"/>
          </p:cNvSpPr>
          <p:nvPr>
            <p:ph type="body" idx="1"/>
          </p:nvPr>
        </p:nvSpPr>
        <p:spPr>
          <a:xfrm>
            <a:off x="839784" y="1681160"/>
            <a:ext cx="5157782" cy="823910"/>
          </a:xfrm>
        </p:spPr>
        <p:txBody>
          <a:bodyPr anchor="b"/>
          <a:lstStyle>
            <a:lvl1pPr marL="0" indent="0">
              <a:buNone/>
              <a:defRPr sz="2400" b="1"/>
            </a:lvl1pPr>
          </a:lstStyle>
          <a:p>
            <a:pPr lvl="0"/>
            <a:r>
              <a:rPr lang="lv-LV"/>
              <a:t>Rediģēt šablona teksta stilus</a:t>
            </a:r>
          </a:p>
        </p:txBody>
      </p:sp>
      <p:sp>
        <p:nvSpPr>
          <p:cNvPr id="7" name="Satura vietturis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8" name="Teksta vietturis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lv-LV"/>
              <a:t>Rediģēt šablona teksta stilus</a:t>
            </a:r>
          </a:p>
        </p:txBody>
      </p:sp>
      <p:sp>
        <p:nvSpPr>
          <p:cNvPr id="9" name="Satura vietturis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10" name="Datuma vietturis 6"/>
          <p:cNvSpPr txBox="1">
            <a:spLocks noGrp="1"/>
          </p:cNvSpPr>
          <p:nvPr>
            <p:ph type="dt" sz="half" idx="7"/>
          </p:nvPr>
        </p:nvSpPr>
        <p:spPr/>
        <p:txBody>
          <a:bodyPr/>
          <a:lstStyle>
            <a:lvl1pPr>
              <a:defRPr/>
            </a:lvl1pPr>
          </a:lstStyle>
          <a:p>
            <a:pPr lvl="0"/>
            <a:fld id="{D48B01DE-DBD9-448E-8803-76E3283AB73C}" type="datetime1">
              <a:rPr lang="en-US"/>
              <a:pPr lvl="0"/>
              <a:t>6/10/2026</a:t>
            </a:fld>
            <a:endParaRPr lang="en-US"/>
          </a:p>
        </p:txBody>
      </p:sp>
      <p:sp>
        <p:nvSpPr>
          <p:cNvPr id="11" name="Kājenes vietturis 7"/>
          <p:cNvSpPr txBox="1">
            <a:spLocks noGrp="1"/>
          </p:cNvSpPr>
          <p:nvPr>
            <p:ph type="ftr" sz="quarter" idx="9"/>
          </p:nvPr>
        </p:nvSpPr>
        <p:spPr/>
        <p:txBody>
          <a:bodyPr/>
          <a:lstStyle>
            <a:lvl1pPr>
              <a:defRPr/>
            </a:lvl1pPr>
          </a:lstStyle>
          <a:p>
            <a:pPr lvl="0"/>
            <a:endParaRPr lang="en-US"/>
          </a:p>
        </p:txBody>
      </p:sp>
      <p:sp>
        <p:nvSpPr>
          <p:cNvPr id="12" name="Slaida numura vietturis 8"/>
          <p:cNvSpPr txBox="1">
            <a:spLocks noGrp="1"/>
          </p:cNvSpPr>
          <p:nvPr>
            <p:ph type="sldNum" sz="quarter" idx="8"/>
          </p:nvPr>
        </p:nvSpPr>
        <p:spPr/>
        <p:txBody>
          <a:bodyPr/>
          <a:lstStyle>
            <a:lvl1pPr>
              <a:defRPr/>
            </a:lvl1pPr>
          </a:lstStyle>
          <a:p>
            <a:pPr lvl="0"/>
            <a:fld id="{26D0D8B3-4358-4B43-A3D5-C24EFD492990}" type="slidenum">
              <a:t>‹#›</a:t>
            </a:fld>
            <a:endParaRPr lang="en-US"/>
          </a:p>
        </p:txBody>
      </p:sp>
    </p:spTree>
    <p:extLst>
      <p:ext uri="{BB962C8B-B14F-4D97-AF65-F5344CB8AC3E}">
        <p14:creationId xmlns:p14="http://schemas.microsoft.com/office/powerpoint/2010/main" val="3710530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grpSp>
        <p:nvGrpSpPr>
          <p:cNvPr id="2" name="Group 5"/>
          <p:cNvGrpSpPr/>
          <p:nvPr/>
        </p:nvGrpSpPr>
        <p:grpSpPr>
          <a:xfrm>
            <a:off x="-19" y="0"/>
            <a:ext cx="923736" cy="6858000"/>
            <a:chOff x="-19" y="0"/>
            <a:chExt cx="923736" cy="6858000"/>
          </a:xfrm>
        </p:grpSpPr>
        <p:pic>
          <p:nvPicPr>
            <p:cNvPr id="3" name="Picture 6"/>
            <p:cNvPicPr>
              <a:picLocks noChangeAspect="1"/>
            </p:cNvPicPr>
            <p:nvPr/>
          </p:nvPicPr>
          <p:blipFill>
            <a:blip r:embed="rId2"/>
            <a:stretch>
              <a:fillRect/>
            </a:stretch>
          </p:blipFill>
          <p:spPr>
            <a:xfrm rot="5400013">
              <a:off x="-2967151" y="2967132"/>
              <a:ext cx="6858000" cy="923736"/>
            </a:xfrm>
            <a:prstGeom prst="rect">
              <a:avLst/>
            </a:prstGeom>
            <a:noFill/>
            <a:ln cap="flat">
              <a:noFill/>
            </a:ln>
          </p:spPr>
        </p:pic>
        <p:pic>
          <p:nvPicPr>
            <p:cNvPr id="4" name="Picture 7"/>
            <p:cNvPicPr>
              <a:picLocks noChangeAspect="1"/>
            </p:cNvPicPr>
            <p:nvPr/>
          </p:nvPicPr>
          <p:blipFill>
            <a:blip r:embed="rId3"/>
            <a:stretch>
              <a:fillRect/>
            </a:stretch>
          </p:blipFill>
          <p:spPr>
            <a:xfrm>
              <a:off x="113815" y="123480"/>
              <a:ext cx="734327" cy="716414"/>
            </a:xfrm>
            <a:prstGeom prst="rect">
              <a:avLst/>
            </a:prstGeom>
            <a:noFill/>
            <a:ln cap="flat">
              <a:noFill/>
            </a:ln>
          </p:spPr>
        </p:pic>
      </p:grpSp>
      <p:sp>
        <p:nvSpPr>
          <p:cNvPr id="5" name="Virsraksts 1"/>
          <p:cNvSpPr txBox="1">
            <a:spLocks noGrp="1"/>
          </p:cNvSpPr>
          <p:nvPr>
            <p:ph type="title"/>
          </p:nvPr>
        </p:nvSpPr>
        <p:spPr/>
        <p:txBody>
          <a:bodyPr/>
          <a:lstStyle>
            <a:lvl1pPr>
              <a:defRPr/>
            </a:lvl1pPr>
          </a:lstStyle>
          <a:p>
            <a:pPr lvl="0"/>
            <a:r>
              <a:rPr lang="lv-LV"/>
              <a:t>Rediģēt šablona virsraksta stilu</a:t>
            </a:r>
            <a:endParaRPr lang="en-US"/>
          </a:p>
        </p:txBody>
      </p:sp>
      <p:sp>
        <p:nvSpPr>
          <p:cNvPr id="6" name="Datuma vietturis 2"/>
          <p:cNvSpPr txBox="1">
            <a:spLocks noGrp="1"/>
          </p:cNvSpPr>
          <p:nvPr>
            <p:ph type="dt" sz="half" idx="7"/>
          </p:nvPr>
        </p:nvSpPr>
        <p:spPr/>
        <p:txBody>
          <a:bodyPr/>
          <a:lstStyle>
            <a:lvl1pPr>
              <a:defRPr/>
            </a:lvl1pPr>
          </a:lstStyle>
          <a:p>
            <a:pPr lvl="0"/>
            <a:fld id="{19D7923F-CDB2-4BD7-B586-C0EA2D120CFC}" type="datetime1">
              <a:rPr lang="en-US"/>
              <a:pPr lvl="0"/>
              <a:t>6/10/2026</a:t>
            </a:fld>
            <a:endParaRPr lang="en-US"/>
          </a:p>
        </p:txBody>
      </p:sp>
      <p:sp>
        <p:nvSpPr>
          <p:cNvPr id="7" name="Kājenes vietturis 3"/>
          <p:cNvSpPr txBox="1">
            <a:spLocks noGrp="1"/>
          </p:cNvSpPr>
          <p:nvPr>
            <p:ph type="ftr" sz="quarter" idx="9"/>
          </p:nvPr>
        </p:nvSpPr>
        <p:spPr/>
        <p:txBody>
          <a:bodyPr/>
          <a:lstStyle>
            <a:lvl1pPr>
              <a:defRPr/>
            </a:lvl1pPr>
          </a:lstStyle>
          <a:p>
            <a:pPr lvl="0"/>
            <a:endParaRPr lang="en-US"/>
          </a:p>
        </p:txBody>
      </p:sp>
      <p:sp>
        <p:nvSpPr>
          <p:cNvPr id="8" name="Slaida numura vietturis 4"/>
          <p:cNvSpPr txBox="1">
            <a:spLocks noGrp="1"/>
          </p:cNvSpPr>
          <p:nvPr>
            <p:ph type="sldNum" sz="quarter" idx="8"/>
          </p:nvPr>
        </p:nvSpPr>
        <p:spPr/>
        <p:txBody>
          <a:bodyPr/>
          <a:lstStyle>
            <a:lvl1pPr>
              <a:defRPr/>
            </a:lvl1pPr>
          </a:lstStyle>
          <a:p>
            <a:pPr lvl="0"/>
            <a:fld id="{8C67607E-B335-4736-A9B2-653AB4AA3C27}" type="slidenum">
              <a:t>‹#›</a:t>
            </a:fld>
            <a:endParaRPr lang="en-US"/>
          </a:p>
        </p:txBody>
      </p:sp>
    </p:spTree>
    <p:extLst>
      <p:ext uri="{BB962C8B-B14F-4D97-AF65-F5344CB8AC3E}">
        <p14:creationId xmlns:p14="http://schemas.microsoft.com/office/powerpoint/2010/main" val="134260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grpSp>
        <p:nvGrpSpPr>
          <p:cNvPr id="2" name="Group 5"/>
          <p:cNvGrpSpPr/>
          <p:nvPr/>
        </p:nvGrpSpPr>
        <p:grpSpPr>
          <a:xfrm>
            <a:off x="-19" y="0"/>
            <a:ext cx="923736" cy="6858000"/>
            <a:chOff x="-19" y="0"/>
            <a:chExt cx="923736" cy="6858000"/>
          </a:xfrm>
        </p:grpSpPr>
        <p:pic>
          <p:nvPicPr>
            <p:cNvPr id="3" name="Picture 6"/>
            <p:cNvPicPr>
              <a:picLocks noChangeAspect="1"/>
            </p:cNvPicPr>
            <p:nvPr/>
          </p:nvPicPr>
          <p:blipFill>
            <a:blip r:embed="rId2"/>
            <a:stretch>
              <a:fillRect/>
            </a:stretch>
          </p:blipFill>
          <p:spPr>
            <a:xfrm rot="5400013">
              <a:off x="-2967151" y="2967132"/>
              <a:ext cx="6858000" cy="923736"/>
            </a:xfrm>
            <a:prstGeom prst="rect">
              <a:avLst/>
            </a:prstGeom>
            <a:noFill/>
            <a:ln cap="flat">
              <a:noFill/>
            </a:ln>
          </p:spPr>
        </p:pic>
        <p:pic>
          <p:nvPicPr>
            <p:cNvPr id="4" name="Picture 7"/>
            <p:cNvPicPr>
              <a:picLocks noChangeAspect="1"/>
            </p:cNvPicPr>
            <p:nvPr/>
          </p:nvPicPr>
          <p:blipFill>
            <a:blip r:embed="rId3"/>
            <a:stretch>
              <a:fillRect/>
            </a:stretch>
          </p:blipFill>
          <p:spPr>
            <a:xfrm>
              <a:off x="113815" y="123480"/>
              <a:ext cx="734327" cy="716414"/>
            </a:xfrm>
            <a:prstGeom prst="rect">
              <a:avLst/>
            </a:prstGeom>
            <a:noFill/>
            <a:ln cap="flat">
              <a:noFill/>
            </a:ln>
          </p:spPr>
        </p:pic>
      </p:grpSp>
      <p:sp>
        <p:nvSpPr>
          <p:cNvPr id="5" name="Datuma vietturis 1"/>
          <p:cNvSpPr txBox="1">
            <a:spLocks noGrp="1"/>
          </p:cNvSpPr>
          <p:nvPr>
            <p:ph type="dt" sz="half" idx="7"/>
          </p:nvPr>
        </p:nvSpPr>
        <p:spPr/>
        <p:txBody>
          <a:bodyPr/>
          <a:lstStyle>
            <a:lvl1pPr>
              <a:defRPr/>
            </a:lvl1pPr>
          </a:lstStyle>
          <a:p>
            <a:pPr lvl="0"/>
            <a:fld id="{1D4867F2-FC5A-479B-9847-5860F3B10536}" type="datetime1">
              <a:rPr lang="en-US"/>
              <a:pPr lvl="0"/>
              <a:t>6/10/2026</a:t>
            </a:fld>
            <a:endParaRPr lang="en-US"/>
          </a:p>
        </p:txBody>
      </p:sp>
      <p:sp>
        <p:nvSpPr>
          <p:cNvPr id="6" name="Kājenes vietturis 2"/>
          <p:cNvSpPr txBox="1">
            <a:spLocks noGrp="1"/>
          </p:cNvSpPr>
          <p:nvPr>
            <p:ph type="ftr" sz="quarter" idx="9"/>
          </p:nvPr>
        </p:nvSpPr>
        <p:spPr/>
        <p:txBody>
          <a:bodyPr/>
          <a:lstStyle>
            <a:lvl1pPr>
              <a:defRPr/>
            </a:lvl1pPr>
          </a:lstStyle>
          <a:p>
            <a:pPr lvl="0"/>
            <a:endParaRPr lang="en-US"/>
          </a:p>
        </p:txBody>
      </p:sp>
      <p:sp>
        <p:nvSpPr>
          <p:cNvPr id="7" name="Slaida numura vietturis 3"/>
          <p:cNvSpPr txBox="1">
            <a:spLocks noGrp="1"/>
          </p:cNvSpPr>
          <p:nvPr>
            <p:ph type="sldNum" sz="quarter" idx="8"/>
          </p:nvPr>
        </p:nvSpPr>
        <p:spPr/>
        <p:txBody>
          <a:bodyPr/>
          <a:lstStyle>
            <a:lvl1pPr>
              <a:defRPr/>
            </a:lvl1pPr>
          </a:lstStyle>
          <a:p>
            <a:pPr lvl="0"/>
            <a:fld id="{B494F6C3-BB2A-48EF-9223-F34FC844F668}" type="slidenum">
              <a:t>‹#›</a:t>
            </a:fld>
            <a:endParaRPr lang="en-US"/>
          </a:p>
        </p:txBody>
      </p:sp>
    </p:spTree>
    <p:extLst>
      <p:ext uri="{BB962C8B-B14F-4D97-AF65-F5344CB8AC3E}">
        <p14:creationId xmlns:p14="http://schemas.microsoft.com/office/powerpoint/2010/main" val="2325297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grpSp>
        <p:nvGrpSpPr>
          <p:cNvPr id="2" name="Group 5"/>
          <p:cNvGrpSpPr/>
          <p:nvPr/>
        </p:nvGrpSpPr>
        <p:grpSpPr>
          <a:xfrm>
            <a:off x="-19" y="0"/>
            <a:ext cx="923736" cy="6858000"/>
            <a:chOff x="-19" y="0"/>
            <a:chExt cx="923736" cy="6858000"/>
          </a:xfrm>
        </p:grpSpPr>
        <p:pic>
          <p:nvPicPr>
            <p:cNvPr id="3" name="Picture 6"/>
            <p:cNvPicPr>
              <a:picLocks noChangeAspect="1"/>
            </p:cNvPicPr>
            <p:nvPr/>
          </p:nvPicPr>
          <p:blipFill>
            <a:blip r:embed="rId2"/>
            <a:stretch>
              <a:fillRect/>
            </a:stretch>
          </p:blipFill>
          <p:spPr>
            <a:xfrm rot="5400013">
              <a:off x="-2967151" y="2967132"/>
              <a:ext cx="6858000" cy="923736"/>
            </a:xfrm>
            <a:prstGeom prst="rect">
              <a:avLst/>
            </a:prstGeom>
            <a:noFill/>
            <a:ln cap="flat">
              <a:noFill/>
            </a:ln>
          </p:spPr>
        </p:pic>
        <p:pic>
          <p:nvPicPr>
            <p:cNvPr id="4" name="Picture 7"/>
            <p:cNvPicPr>
              <a:picLocks noChangeAspect="1"/>
            </p:cNvPicPr>
            <p:nvPr/>
          </p:nvPicPr>
          <p:blipFill>
            <a:blip r:embed="rId3"/>
            <a:stretch>
              <a:fillRect/>
            </a:stretch>
          </p:blipFill>
          <p:spPr>
            <a:xfrm>
              <a:off x="113815" y="123480"/>
              <a:ext cx="734327" cy="716414"/>
            </a:xfrm>
            <a:prstGeom prst="rect">
              <a:avLst/>
            </a:prstGeom>
            <a:noFill/>
            <a:ln cap="flat">
              <a:noFill/>
            </a:ln>
          </p:spPr>
        </p:pic>
      </p:grpSp>
      <p:sp>
        <p:nvSpPr>
          <p:cNvPr id="5" name="Virsraksts 1"/>
          <p:cNvSpPr txBox="1">
            <a:spLocks noGrp="1"/>
          </p:cNvSpPr>
          <p:nvPr>
            <p:ph type="title"/>
          </p:nvPr>
        </p:nvSpPr>
        <p:spPr>
          <a:xfrm>
            <a:off x="839784" y="457200"/>
            <a:ext cx="3932240" cy="1600200"/>
          </a:xfrm>
        </p:spPr>
        <p:txBody>
          <a:bodyPr anchor="b"/>
          <a:lstStyle>
            <a:lvl1pPr>
              <a:defRPr sz="3200"/>
            </a:lvl1pPr>
          </a:lstStyle>
          <a:p>
            <a:pPr lvl="0"/>
            <a:r>
              <a:rPr lang="lv-LV"/>
              <a:t>Rediģēt šablona virsraksta stilu</a:t>
            </a:r>
            <a:endParaRPr lang="en-US"/>
          </a:p>
        </p:txBody>
      </p:sp>
      <p:sp>
        <p:nvSpPr>
          <p:cNvPr id="6" name="Satura vietturis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7" name="Teksta vietturis 3"/>
          <p:cNvSpPr txBox="1">
            <a:spLocks noGrp="1"/>
          </p:cNvSpPr>
          <p:nvPr>
            <p:ph type="body" idx="2"/>
          </p:nvPr>
        </p:nvSpPr>
        <p:spPr>
          <a:xfrm>
            <a:off x="839784" y="2057400"/>
            <a:ext cx="3932240" cy="3811584"/>
          </a:xfrm>
        </p:spPr>
        <p:txBody>
          <a:bodyPr/>
          <a:lstStyle>
            <a:lvl1pPr marL="0" indent="0">
              <a:buNone/>
              <a:defRPr sz="1600"/>
            </a:lvl1pPr>
          </a:lstStyle>
          <a:p>
            <a:pPr lvl="0"/>
            <a:r>
              <a:rPr lang="lv-LV"/>
              <a:t>Rediģēt šablona teksta stilus</a:t>
            </a:r>
          </a:p>
        </p:txBody>
      </p:sp>
      <p:sp>
        <p:nvSpPr>
          <p:cNvPr id="8" name="Datuma vietturis 4"/>
          <p:cNvSpPr txBox="1">
            <a:spLocks noGrp="1"/>
          </p:cNvSpPr>
          <p:nvPr>
            <p:ph type="dt" sz="half" idx="7"/>
          </p:nvPr>
        </p:nvSpPr>
        <p:spPr/>
        <p:txBody>
          <a:bodyPr/>
          <a:lstStyle>
            <a:lvl1pPr>
              <a:defRPr/>
            </a:lvl1pPr>
          </a:lstStyle>
          <a:p>
            <a:pPr lvl="0"/>
            <a:fld id="{48F455E0-4D33-4B58-8CFD-D8FD349AD832}" type="datetime1">
              <a:rPr lang="en-US"/>
              <a:pPr lvl="0"/>
              <a:t>6/10/2026</a:t>
            </a:fld>
            <a:endParaRPr lang="en-US"/>
          </a:p>
        </p:txBody>
      </p:sp>
      <p:sp>
        <p:nvSpPr>
          <p:cNvPr id="9" name="Kājenes vietturis 5"/>
          <p:cNvSpPr txBox="1">
            <a:spLocks noGrp="1"/>
          </p:cNvSpPr>
          <p:nvPr>
            <p:ph type="ftr" sz="quarter" idx="9"/>
          </p:nvPr>
        </p:nvSpPr>
        <p:spPr/>
        <p:txBody>
          <a:bodyPr/>
          <a:lstStyle>
            <a:lvl1pPr>
              <a:defRPr/>
            </a:lvl1pPr>
          </a:lstStyle>
          <a:p>
            <a:pPr lvl="0"/>
            <a:endParaRPr lang="en-US"/>
          </a:p>
        </p:txBody>
      </p:sp>
      <p:sp>
        <p:nvSpPr>
          <p:cNvPr id="10" name="Slaida numura vietturis 6"/>
          <p:cNvSpPr txBox="1">
            <a:spLocks noGrp="1"/>
          </p:cNvSpPr>
          <p:nvPr>
            <p:ph type="sldNum" sz="quarter" idx="8"/>
          </p:nvPr>
        </p:nvSpPr>
        <p:spPr/>
        <p:txBody>
          <a:bodyPr/>
          <a:lstStyle>
            <a:lvl1pPr>
              <a:defRPr/>
            </a:lvl1pPr>
          </a:lstStyle>
          <a:p>
            <a:pPr lvl="0"/>
            <a:fld id="{A8498879-E29F-4112-9C9F-D722950824B4}" type="slidenum">
              <a:t>‹#›</a:t>
            </a:fld>
            <a:endParaRPr lang="en-US"/>
          </a:p>
        </p:txBody>
      </p:sp>
    </p:spTree>
    <p:extLst>
      <p:ext uri="{BB962C8B-B14F-4D97-AF65-F5344CB8AC3E}">
        <p14:creationId xmlns:p14="http://schemas.microsoft.com/office/powerpoint/2010/main" val="1376004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grpSp>
        <p:nvGrpSpPr>
          <p:cNvPr id="2" name="Group 5"/>
          <p:cNvGrpSpPr/>
          <p:nvPr/>
        </p:nvGrpSpPr>
        <p:grpSpPr>
          <a:xfrm>
            <a:off x="-19" y="0"/>
            <a:ext cx="923736" cy="6858000"/>
            <a:chOff x="-19" y="0"/>
            <a:chExt cx="923736" cy="6858000"/>
          </a:xfrm>
        </p:grpSpPr>
        <p:pic>
          <p:nvPicPr>
            <p:cNvPr id="3" name="Picture 6"/>
            <p:cNvPicPr>
              <a:picLocks noChangeAspect="1"/>
            </p:cNvPicPr>
            <p:nvPr/>
          </p:nvPicPr>
          <p:blipFill>
            <a:blip r:embed="rId2"/>
            <a:stretch>
              <a:fillRect/>
            </a:stretch>
          </p:blipFill>
          <p:spPr>
            <a:xfrm rot="5400013">
              <a:off x="-2967151" y="2967132"/>
              <a:ext cx="6858000" cy="923736"/>
            </a:xfrm>
            <a:prstGeom prst="rect">
              <a:avLst/>
            </a:prstGeom>
            <a:noFill/>
            <a:ln cap="flat">
              <a:noFill/>
            </a:ln>
          </p:spPr>
        </p:pic>
        <p:pic>
          <p:nvPicPr>
            <p:cNvPr id="4" name="Picture 7"/>
            <p:cNvPicPr>
              <a:picLocks noChangeAspect="1"/>
            </p:cNvPicPr>
            <p:nvPr/>
          </p:nvPicPr>
          <p:blipFill>
            <a:blip r:embed="rId3"/>
            <a:stretch>
              <a:fillRect/>
            </a:stretch>
          </p:blipFill>
          <p:spPr>
            <a:xfrm>
              <a:off x="113815" y="123480"/>
              <a:ext cx="734327" cy="716414"/>
            </a:xfrm>
            <a:prstGeom prst="rect">
              <a:avLst/>
            </a:prstGeom>
            <a:noFill/>
            <a:ln cap="flat">
              <a:noFill/>
            </a:ln>
          </p:spPr>
        </p:pic>
      </p:grpSp>
      <p:sp>
        <p:nvSpPr>
          <p:cNvPr id="5" name="Virsraksts 1"/>
          <p:cNvSpPr txBox="1">
            <a:spLocks noGrp="1"/>
          </p:cNvSpPr>
          <p:nvPr>
            <p:ph type="title"/>
          </p:nvPr>
        </p:nvSpPr>
        <p:spPr>
          <a:xfrm>
            <a:off x="839784" y="457200"/>
            <a:ext cx="3932240" cy="1600200"/>
          </a:xfrm>
        </p:spPr>
        <p:txBody>
          <a:bodyPr anchor="b"/>
          <a:lstStyle>
            <a:lvl1pPr>
              <a:defRPr sz="3200"/>
            </a:lvl1pPr>
          </a:lstStyle>
          <a:p>
            <a:pPr lvl="0"/>
            <a:r>
              <a:rPr lang="lv-LV"/>
              <a:t>Rediģēt šablona virsraksta stilu</a:t>
            </a:r>
            <a:endParaRPr lang="en-US"/>
          </a:p>
        </p:txBody>
      </p:sp>
      <p:sp>
        <p:nvSpPr>
          <p:cNvPr id="6" name="Attēla vietturis 2"/>
          <p:cNvSpPr txBox="1">
            <a:spLocks noGrp="1"/>
          </p:cNvSpPr>
          <p:nvPr>
            <p:ph type="pic" idx="1"/>
          </p:nvPr>
        </p:nvSpPr>
        <p:spPr>
          <a:xfrm>
            <a:off x="5183184" y="987423"/>
            <a:ext cx="6172200" cy="4873623"/>
          </a:xfrm>
        </p:spPr>
        <p:txBody>
          <a:bodyPr/>
          <a:lstStyle>
            <a:lvl1pPr marL="0" indent="0">
              <a:buNone/>
              <a:defRPr sz="3200"/>
            </a:lvl1pPr>
          </a:lstStyle>
          <a:p>
            <a:pPr lvl="0"/>
            <a:r>
              <a:rPr lang="lv-LV"/>
              <a:t>Noklikšķiniet uz ikonas, lai pievienotu attēlu</a:t>
            </a:r>
            <a:endParaRPr lang="en-US"/>
          </a:p>
        </p:txBody>
      </p:sp>
      <p:sp>
        <p:nvSpPr>
          <p:cNvPr id="7" name="Teksta vietturis 3"/>
          <p:cNvSpPr txBox="1">
            <a:spLocks noGrp="1"/>
          </p:cNvSpPr>
          <p:nvPr>
            <p:ph type="body" idx="2"/>
          </p:nvPr>
        </p:nvSpPr>
        <p:spPr>
          <a:xfrm>
            <a:off x="839784" y="2057400"/>
            <a:ext cx="3932240" cy="3811584"/>
          </a:xfrm>
        </p:spPr>
        <p:txBody>
          <a:bodyPr/>
          <a:lstStyle>
            <a:lvl1pPr marL="0" indent="0">
              <a:buNone/>
              <a:defRPr sz="1600"/>
            </a:lvl1pPr>
          </a:lstStyle>
          <a:p>
            <a:pPr lvl="0"/>
            <a:r>
              <a:rPr lang="lv-LV"/>
              <a:t>Rediģēt šablona teksta stilus</a:t>
            </a:r>
          </a:p>
        </p:txBody>
      </p:sp>
      <p:sp>
        <p:nvSpPr>
          <p:cNvPr id="8" name="Datuma vietturis 4"/>
          <p:cNvSpPr txBox="1">
            <a:spLocks noGrp="1"/>
          </p:cNvSpPr>
          <p:nvPr>
            <p:ph type="dt" sz="half" idx="7"/>
          </p:nvPr>
        </p:nvSpPr>
        <p:spPr/>
        <p:txBody>
          <a:bodyPr/>
          <a:lstStyle>
            <a:lvl1pPr>
              <a:defRPr/>
            </a:lvl1pPr>
          </a:lstStyle>
          <a:p>
            <a:pPr lvl="0"/>
            <a:fld id="{13338D9A-ECC8-418F-8C30-E992D7F31648}" type="datetime1">
              <a:rPr lang="en-US"/>
              <a:pPr lvl="0"/>
              <a:t>6/10/2026</a:t>
            </a:fld>
            <a:endParaRPr lang="en-US"/>
          </a:p>
        </p:txBody>
      </p:sp>
      <p:sp>
        <p:nvSpPr>
          <p:cNvPr id="9" name="Kājenes vietturis 5"/>
          <p:cNvSpPr txBox="1">
            <a:spLocks noGrp="1"/>
          </p:cNvSpPr>
          <p:nvPr>
            <p:ph type="ftr" sz="quarter" idx="9"/>
          </p:nvPr>
        </p:nvSpPr>
        <p:spPr/>
        <p:txBody>
          <a:bodyPr/>
          <a:lstStyle>
            <a:lvl1pPr>
              <a:defRPr/>
            </a:lvl1pPr>
          </a:lstStyle>
          <a:p>
            <a:pPr lvl="0"/>
            <a:endParaRPr lang="en-US"/>
          </a:p>
        </p:txBody>
      </p:sp>
      <p:sp>
        <p:nvSpPr>
          <p:cNvPr id="10" name="Slaida numura vietturis 6"/>
          <p:cNvSpPr txBox="1">
            <a:spLocks noGrp="1"/>
          </p:cNvSpPr>
          <p:nvPr>
            <p:ph type="sldNum" sz="quarter" idx="8"/>
          </p:nvPr>
        </p:nvSpPr>
        <p:spPr/>
        <p:txBody>
          <a:bodyPr/>
          <a:lstStyle>
            <a:lvl1pPr>
              <a:defRPr/>
            </a:lvl1pPr>
          </a:lstStyle>
          <a:p>
            <a:pPr lvl="0"/>
            <a:fld id="{E438020A-DE73-4A75-828D-2E9F542F66D9}" type="slidenum">
              <a:t>‹#›</a:t>
            </a:fld>
            <a:endParaRPr lang="en-US"/>
          </a:p>
        </p:txBody>
      </p:sp>
    </p:spTree>
    <p:extLst>
      <p:ext uri="{BB962C8B-B14F-4D97-AF65-F5344CB8AC3E}">
        <p14:creationId xmlns:p14="http://schemas.microsoft.com/office/powerpoint/2010/main" val="2624887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FBFBFB"/>
            </a:gs>
          </a:gsLst>
          <a:lin ang="5400000"/>
        </a:gradFill>
        <a:effectLst/>
      </p:bgPr>
    </p:bg>
    <p:spTree>
      <p:nvGrpSpPr>
        <p:cNvPr id="1" name=""/>
        <p:cNvGrpSpPr/>
        <p:nvPr/>
      </p:nvGrpSpPr>
      <p:grpSpPr>
        <a:xfrm>
          <a:off x="0" y="0"/>
          <a:ext cx="0" cy="0"/>
          <a:chOff x="0" y="0"/>
          <a:chExt cx="0" cy="0"/>
        </a:xfrm>
      </p:grpSpPr>
      <p:sp>
        <p:nvSpPr>
          <p:cNvPr id="2" name="Virsraksta vietturis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lv-LV"/>
              <a:t>Rediģēt šablona virsraksta stilu</a:t>
            </a:r>
            <a:endParaRPr lang="en-US"/>
          </a:p>
        </p:txBody>
      </p:sp>
      <p:sp>
        <p:nvSpPr>
          <p:cNvPr id="3" name="Teksta vietturis 2"/>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4" name="Datuma vietturis 3"/>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3DE3707F-D78F-43F4-8240-F8DCE4F48D2B}" type="datetime1">
              <a:rPr lang="en-US"/>
              <a:pPr lvl="0"/>
              <a:t>6/10/2026</a:t>
            </a:fld>
            <a:endParaRPr lang="en-US"/>
          </a:p>
        </p:txBody>
      </p:sp>
      <p:sp>
        <p:nvSpPr>
          <p:cNvPr id="5" name="Kājenes vietturis 4"/>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6" name="Slaida numura vietturis 5"/>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ACC72E47-1F44-4753-9FFA-1E95D8480F86}"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lv-LV" sz="4400" b="0" i="0" u="none" strike="noStrike" kern="1200" cap="none" spc="0" baseline="0">
          <a:solidFill>
            <a:srgbClr val="000000"/>
          </a:solidFill>
          <a:uFillTx/>
          <a:latin typeface="Calibri"/>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lv-LV"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lv-LV"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lv-LV"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lv-LV"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lv-LV"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pic>
        <p:nvPicPr>
          <p:cNvPr id="4" name="Attēls 3"/>
          <p:cNvPicPr>
            <a:picLocks noChangeAspect="1"/>
          </p:cNvPicPr>
          <p:nvPr/>
        </p:nvPicPr>
        <p:blipFill rotWithShape="1">
          <a:blip r:embed="rId2"/>
          <a:srcRect t="29043" b="37030"/>
          <a:stretch/>
        </p:blipFill>
        <p:spPr>
          <a:xfrm>
            <a:off x="1469679" y="4531259"/>
            <a:ext cx="9144000" cy="2326741"/>
          </a:xfrm>
          <a:prstGeom prst="rect">
            <a:avLst/>
          </a:prstGeom>
        </p:spPr>
      </p:pic>
      <p:sp>
        <p:nvSpPr>
          <p:cNvPr id="2" name="Virsraksts 1"/>
          <p:cNvSpPr txBox="1">
            <a:spLocks noGrp="1"/>
          </p:cNvSpPr>
          <p:nvPr>
            <p:ph type="ctrTitle"/>
          </p:nvPr>
        </p:nvSpPr>
        <p:spPr>
          <a:xfrm>
            <a:off x="244444" y="1511660"/>
            <a:ext cx="11579382" cy="2387598"/>
          </a:xfrm>
        </p:spPr>
        <p:txBody>
          <a:bodyPr/>
          <a:lstStyle/>
          <a:p>
            <a:pPr lvl="0"/>
            <a:r>
              <a:rPr lang="lv-LV" sz="4400" b="1" dirty="0">
                <a:solidFill>
                  <a:schemeClr val="accent5">
                    <a:lumMod val="75000"/>
                  </a:schemeClr>
                </a:solidFill>
              </a:rPr>
              <a:t>Konkursa </a:t>
            </a:r>
            <a:br>
              <a:rPr lang="lv-LV" sz="4400" b="1" dirty="0">
                <a:solidFill>
                  <a:schemeClr val="accent5">
                    <a:lumMod val="75000"/>
                  </a:schemeClr>
                </a:solidFill>
              </a:rPr>
            </a:br>
            <a:r>
              <a:rPr lang="lv-LV" sz="4400" b="1" dirty="0">
                <a:solidFill>
                  <a:schemeClr val="accent5">
                    <a:lumMod val="75000"/>
                  </a:schemeClr>
                </a:solidFill>
              </a:rPr>
              <a:t>«Aktīvākais pirmorganizācijas vadītājs» </a:t>
            </a:r>
            <a:br>
              <a:rPr lang="lv-LV" sz="4400" b="1" dirty="0">
                <a:solidFill>
                  <a:schemeClr val="accent5">
                    <a:lumMod val="75000"/>
                  </a:schemeClr>
                </a:solidFill>
              </a:rPr>
            </a:br>
            <a:r>
              <a:rPr lang="lv-LV" sz="4400" b="1" dirty="0">
                <a:solidFill>
                  <a:schemeClr val="accent5">
                    <a:lumMod val="75000"/>
                  </a:schemeClr>
                </a:solidFill>
              </a:rPr>
              <a:t>laureāti</a:t>
            </a:r>
            <a:endParaRPr lang="en-US" sz="4400" b="1" dirty="0">
              <a:solidFill>
                <a:schemeClr val="accent5">
                  <a:lumMod val="75000"/>
                </a:schemeClr>
              </a:solidFill>
            </a:endParaRPr>
          </a:p>
        </p:txBody>
      </p:sp>
      <p:sp>
        <p:nvSpPr>
          <p:cNvPr id="3" name="Apakšvirsraksts 2"/>
          <p:cNvSpPr txBox="1">
            <a:spLocks noGrp="1"/>
          </p:cNvSpPr>
          <p:nvPr>
            <p:ph type="subTitle" idx="1"/>
          </p:nvPr>
        </p:nvSpPr>
        <p:spPr>
          <a:xfrm>
            <a:off x="1315773" y="3609547"/>
            <a:ext cx="9144000" cy="1655758"/>
          </a:xfrm>
        </p:spPr>
        <p:txBody>
          <a:bodyPr/>
          <a:lstStyle/>
          <a:p>
            <a:pPr lvl="0"/>
            <a:endParaRPr lang="lv-LV" dirty="0"/>
          </a:p>
          <a:p>
            <a:pPr lvl="0"/>
            <a:r>
              <a:rPr lang="lv-LV" dirty="0">
                <a:solidFill>
                  <a:schemeClr val="accent5">
                    <a:lumMod val="75000"/>
                  </a:schemeClr>
                </a:solidFill>
              </a:rPr>
              <a:t>10.06.2026.</a:t>
            </a:r>
            <a:endParaRPr lang="en-US" dirty="0">
              <a:solidFill>
                <a:schemeClr val="accent5">
                  <a:lumMod val="7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267486" y="333102"/>
            <a:ext cx="7875122" cy="1325559"/>
          </a:xfrm>
        </p:spPr>
        <p:txBody>
          <a:bodyPr>
            <a:noAutofit/>
          </a:bodyPr>
          <a:lstStyle/>
          <a:p>
            <a:pPr algn="ctr"/>
            <a:r>
              <a:rPr lang="lv-LV" sz="3600" dirty="0"/>
              <a:t>LIZDA Pierīgas novadu arodorganizācija</a:t>
            </a:r>
            <a:br>
              <a:rPr lang="lv-LV" sz="3600" dirty="0"/>
            </a:br>
            <a:r>
              <a:rPr lang="lv-LV" sz="3600" dirty="0"/>
              <a:t>Gaismas pamatskola</a:t>
            </a:r>
            <a:br>
              <a:rPr lang="lv-LV" sz="3600" dirty="0"/>
            </a:br>
            <a:r>
              <a:rPr lang="lv-LV" sz="3600" dirty="0"/>
              <a:t> </a:t>
            </a:r>
            <a:r>
              <a:rPr lang="lv-LV" sz="3600" b="1" dirty="0"/>
              <a:t>Vija Lipska</a:t>
            </a:r>
            <a:endParaRPr lang="en-US" sz="3600" b="1" dirty="0"/>
          </a:p>
        </p:txBody>
      </p:sp>
      <p:pic>
        <p:nvPicPr>
          <p:cNvPr id="4" name="Satura vietturis 3"/>
          <p:cNvPicPr>
            <a:picLocks noGrp="1" noChangeAspect="1"/>
          </p:cNvPicPr>
          <p:nvPr>
            <p:ph idx="1"/>
          </p:nvPr>
        </p:nvPicPr>
        <p:blipFill rotWithShape="1">
          <a:blip r:embed="rId2"/>
          <a:srcRect r="15122"/>
          <a:stretch/>
        </p:blipFill>
        <p:spPr>
          <a:xfrm>
            <a:off x="9423265" y="0"/>
            <a:ext cx="2768735" cy="4351338"/>
          </a:xfrm>
          <a:prstGeom prst="rect">
            <a:avLst/>
          </a:prstGeom>
          <a:ln>
            <a:noFill/>
          </a:ln>
          <a:effectLst>
            <a:softEdge rad="112500"/>
          </a:effectLst>
        </p:spPr>
      </p:pic>
      <p:pic>
        <p:nvPicPr>
          <p:cNvPr id="3" name="Attēls 2"/>
          <p:cNvPicPr>
            <a:picLocks noChangeAspect="1"/>
          </p:cNvPicPr>
          <p:nvPr/>
        </p:nvPicPr>
        <p:blipFill>
          <a:blip r:embed="rId3"/>
          <a:stretch>
            <a:fillRect/>
          </a:stretch>
        </p:blipFill>
        <p:spPr>
          <a:xfrm>
            <a:off x="7180654" y="5407026"/>
            <a:ext cx="5011346" cy="1450974"/>
          </a:xfrm>
          <a:prstGeom prst="rect">
            <a:avLst/>
          </a:prstGeom>
        </p:spPr>
      </p:pic>
      <p:sp>
        <p:nvSpPr>
          <p:cNvPr id="5" name="TextBox 4"/>
          <p:cNvSpPr txBox="1"/>
          <p:nvPr/>
        </p:nvSpPr>
        <p:spPr>
          <a:xfrm>
            <a:off x="986828" y="1865014"/>
            <a:ext cx="8436437" cy="5262979"/>
          </a:xfrm>
          <a:prstGeom prst="rect">
            <a:avLst/>
          </a:prstGeom>
          <a:noFill/>
        </p:spPr>
        <p:txBody>
          <a:bodyPr wrap="square" rtlCol="0">
            <a:spAutoFit/>
          </a:bodyPr>
          <a:lstStyle/>
          <a:p>
            <a:pPr algn="just"/>
            <a:r>
              <a:rPr lang="lv-LV" sz="2800" i="1" dirty="0"/>
              <a:t>Gaismas pamatskolas pirmorganizācijā ir 97% biedru no izglītības iestādē strādājošajiem. Pēdējā gada laikā no 95% biedru skaits ir palielinājies uz 97%. </a:t>
            </a:r>
          </a:p>
          <a:p>
            <a:pPr algn="just"/>
            <a:endParaRPr lang="lv-LV" sz="2800" i="1" dirty="0"/>
          </a:p>
          <a:p>
            <a:pPr algn="just"/>
            <a:r>
              <a:rPr lang="lv-LV" sz="2800" i="1" dirty="0"/>
              <a:t>Vija Lipska ir noslēgusi koplīgumu ar Ropažu novada domi. Tajā ir ietverti vairāki jautājumi, kuri uzlabo izglītības iestādes darbiniekiem sociālo dzīvi – papildus atvaļinājuma dienas par nostrādātajiem gadiem, piemaksa 40% apmērā aizejot atvaļinājumā u.c.</a:t>
            </a:r>
          </a:p>
          <a:p>
            <a:pPr algn="just"/>
            <a:endParaRPr lang="lv-LV" sz="2800" i="1" dirty="0"/>
          </a:p>
          <a:p>
            <a:pPr algn="just"/>
            <a:r>
              <a:rPr lang="lv-LV" sz="2800" i="1" dirty="0"/>
              <a:t>Vija ir aktīva un atsaucīga LIZDA eksperte.</a:t>
            </a:r>
          </a:p>
          <a:p>
            <a:pPr algn="just"/>
            <a:endParaRPr lang="en-US" sz="2800" i="1" dirty="0"/>
          </a:p>
        </p:txBody>
      </p:sp>
    </p:spTree>
    <p:extLst>
      <p:ext uri="{BB962C8B-B14F-4D97-AF65-F5344CB8AC3E}">
        <p14:creationId xmlns:p14="http://schemas.microsoft.com/office/powerpoint/2010/main" val="3966257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905345" y="202166"/>
            <a:ext cx="8166225" cy="1325559"/>
          </a:xfrm>
        </p:spPr>
        <p:txBody>
          <a:bodyPr>
            <a:noAutofit/>
          </a:bodyPr>
          <a:lstStyle/>
          <a:p>
            <a:pPr algn="ctr" fontAlgn="base"/>
            <a:r>
              <a:rPr lang="lv-LV" sz="3200" dirty="0"/>
              <a:t>LIZDA Rēzeknes arodorganizācija </a:t>
            </a:r>
            <a:br>
              <a:rPr lang="lv-LV" sz="3200" dirty="0"/>
            </a:br>
            <a:r>
              <a:rPr lang="en-US" sz="3200" dirty="0" err="1"/>
              <a:t>Rēzeknes</a:t>
            </a:r>
            <a:r>
              <a:rPr lang="en-US" sz="3200" dirty="0"/>
              <a:t> 5. </a:t>
            </a:r>
            <a:r>
              <a:rPr lang="en-US" sz="3200" dirty="0" err="1"/>
              <a:t>pamatskola</a:t>
            </a:r>
            <a:r>
              <a:rPr lang="en-US" sz="3200" dirty="0"/>
              <a:t> </a:t>
            </a:r>
            <a:br>
              <a:rPr lang="en-US" sz="3200" dirty="0"/>
            </a:br>
            <a:r>
              <a:rPr lang="en-US" sz="3200" b="1" dirty="0"/>
              <a:t>Anita </a:t>
            </a:r>
            <a:r>
              <a:rPr lang="en-US" sz="3200" b="1" dirty="0" err="1"/>
              <a:t>Gudrenika</a:t>
            </a:r>
            <a:br>
              <a:rPr lang="en-US" sz="3200" b="1" dirty="0"/>
            </a:br>
            <a:endParaRPr lang="en-US" sz="3200" b="1" dirty="0"/>
          </a:p>
        </p:txBody>
      </p:sp>
      <p:pic>
        <p:nvPicPr>
          <p:cNvPr id="4" name="Satura vietturis 3"/>
          <p:cNvPicPr>
            <a:picLocks noGrp="1" noChangeAspect="1"/>
          </p:cNvPicPr>
          <p:nvPr>
            <p:ph idx="1"/>
          </p:nvPr>
        </p:nvPicPr>
        <p:blipFill rotWithShape="1">
          <a:blip r:embed="rId2">
            <a:extLst>
              <a:ext uri="{28A0092B-C50C-407E-A947-70E740481C1C}">
                <a14:useLocalDpi xmlns:a14="http://schemas.microsoft.com/office/drawing/2010/main" val="0"/>
              </a:ext>
            </a:extLst>
          </a:blip>
          <a:srcRect l="4360" r="15394"/>
          <a:stretch/>
        </p:blipFill>
        <p:spPr>
          <a:xfrm>
            <a:off x="10040292" y="0"/>
            <a:ext cx="2151707" cy="3413096"/>
          </a:xfrm>
          <a:prstGeom prst="rect">
            <a:avLst/>
          </a:prstGeom>
          <a:ln>
            <a:noFill/>
          </a:ln>
          <a:effectLst>
            <a:softEdge rad="112500"/>
          </a:effectLst>
        </p:spPr>
      </p:pic>
      <p:pic>
        <p:nvPicPr>
          <p:cNvPr id="3" name="Attēls 2"/>
          <p:cNvPicPr>
            <a:picLocks noChangeAspect="1"/>
          </p:cNvPicPr>
          <p:nvPr/>
        </p:nvPicPr>
        <p:blipFill>
          <a:blip r:embed="rId3"/>
          <a:stretch>
            <a:fillRect/>
          </a:stretch>
        </p:blipFill>
        <p:spPr>
          <a:xfrm>
            <a:off x="8048532" y="5630967"/>
            <a:ext cx="4237904" cy="1227033"/>
          </a:xfrm>
          <a:prstGeom prst="rect">
            <a:avLst/>
          </a:prstGeom>
        </p:spPr>
      </p:pic>
      <p:sp>
        <p:nvSpPr>
          <p:cNvPr id="5" name="TextBox 4"/>
          <p:cNvSpPr txBox="1"/>
          <p:nvPr/>
        </p:nvSpPr>
        <p:spPr>
          <a:xfrm>
            <a:off x="851467" y="1283885"/>
            <a:ext cx="9316017" cy="6140142"/>
          </a:xfrm>
          <a:prstGeom prst="rect">
            <a:avLst/>
          </a:prstGeom>
          <a:noFill/>
        </p:spPr>
        <p:txBody>
          <a:bodyPr wrap="square" rtlCol="0">
            <a:spAutoFit/>
          </a:bodyPr>
          <a:lstStyle/>
          <a:p>
            <a:r>
              <a:rPr lang="lv-LV" sz="2400" i="1" dirty="0"/>
              <a:t>Anitai stājoties amatā skolā bija 33 biedri, tagad  ir 53 biedri. 2025. gadā arodbiedrībā tika iesaistīti 9 jauni biedri.</a:t>
            </a:r>
          </a:p>
          <a:p>
            <a:endParaRPr lang="en-US" sz="2400" i="1" dirty="0"/>
          </a:p>
          <a:p>
            <a:r>
              <a:rPr lang="lv-LV" sz="2400" i="1" dirty="0"/>
              <a:t>Panākti vairāki būtiski uzlabojumi koplīguma ietvaros: </a:t>
            </a:r>
            <a:endParaRPr lang="en-US" sz="2400" i="1" dirty="0"/>
          </a:p>
          <a:p>
            <a:r>
              <a:rPr lang="lv-LV" sz="2400" i="1" dirty="0"/>
              <a:t>- pilnveidoti darba organizācijas nosacījumi veicot sabalansētu darba slodzes sadalījumu;</a:t>
            </a:r>
            <a:endParaRPr lang="en-US" sz="2400" i="1" dirty="0"/>
          </a:p>
          <a:p>
            <a:r>
              <a:rPr lang="lv-LV" sz="2400" i="1" dirty="0"/>
              <a:t>-tiek pievērsta uzmanība katram biedram un sniegta nepieciešamā palīdzība un palīdzība atbilstoši koplīgumam.</a:t>
            </a:r>
          </a:p>
          <a:p>
            <a:endParaRPr lang="en-US" sz="2400" i="1" dirty="0"/>
          </a:p>
          <a:p>
            <a:r>
              <a:rPr lang="lv-LV" sz="2400" i="1" dirty="0"/>
              <a:t>Koplīguma 8.3.6.punkts attiecas tikai uz arodbiedrības biedriem:</a:t>
            </a:r>
            <a:endParaRPr lang="en-US" sz="2400" i="1" dirty="0"/>
          </a:p>
          <a:p>
            <a:r>
              <a:rPr lang="lv-LV" sz="2400" i="1" dirty="0"/>
              <a:t>Pie ikgadējā apmaksātā atvaļinājuma darbiniekiem – arodbiedrības biedriem, par nepārtrauktu darba stāžu iestādē, šādā apmērā:</a:t>
            </a:r>
            <a:endParaRPr lang="en-US" sz="2400" i="1" dirty="0"/>
          </a:p>
          <a:p>
            <a:pPr marL="342900" indent="-342900">
              <a:buFont typeface="Arial" panose="020B0604020202020204" pitchFamily="34" charset="0"/>
              <a:buChar char="•"/>
            </a:pPr>
            <a:r>
              <a:rPr lang="lv-LV" sz="2400" i="1" dirty="0"/>
              <a:t>par 5-9 darba gadiem – 1 darba diena;</a:t>
            </a:r>
            <a:endParaRPr lang="en-US" sz="2400" i="1" dirty="0"/>
          </a:p>
          <a:p>
            <a:pPr marL="342900" indent="-342900">
              <a:buFont typeface="Arial" panose="020B0604020202020204" pitchFamily="34" charset="0"/>
              <a:buChar char="•"/>
            </a:pPr>
            <a:r>
              <a:rPr lang="lv-LV" sz="2400" i="1" dirty="0"/>
              <a:t>par 10-14 darba gadiem – 2 darba dienas;</a:t>
            </a:r>
            <a:endParaRPr lang="en-US" sz="2400" i="1" dirty="0"/>
          </a:p>
          <a:p>
            <a:pPr marL="342900" indent="-342900">
              <a:buFont typeface="Arial" panose="020B0604020202020204" pitchFamily="34" charset="0"/>
              <a:buChar char="•"/>
            </a:pPr>
            <a:r>
              <a:rPr lang="lv-LV" sz="2400" i="1" dirty="0"/>
              <a:t>par 15 un vairāk darba gadiem- 3 darba dienas.</a:t>
            </a:r>
            <a:endParaRPr lang="en-US" sz="2400" i="1" dirty="0"/>
          </a:p>
          <a:p>
            <a:endParaRPr lang="en-US" sz="2400" dirty="0"/>
          </a:p>
        </p:txBody>
      </p:sp>
    </p:spTree>
    <p:extLst>
      <p:ext uri="{BB962C8B-B14F-4D97-AF65-F5344CB8AC3E}">
        <p14:creationId xmlns:p14="http://schemas.microsoft.com/office/powerpoint/2010/main" val="1979177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330861" y="273058"/>
            <a:ext cx="7668284" cy="1325559"/>
          </a:xfrm>
        </p:spPr>
        <p:txBody>
          <a:bodyPr>
            <a:noAutofit/>
          </a:bodyPr>
          <a:lstStyle/>
          <a:p>
            <a:pPr algn="ctr"/>
            <a:r>
              <a:rPr lang="lv-LV" sz="3600" dirty="0"/>
              <a:t>LIZDA Rīgas arodorganizācija </a:t>
            </a:r>
            <a:br>
              <a:rPr lang="lv-LV" sz="3600" dirty="0"/>
            </a:br>
            <a:r>
              <a:rPr lang="lv-LV" sz="3600" dirty="0"/>
              <a:t>Rīgas 173. pirmsskola </a:t>
            </a:r>
            <a:br>
              <a:rPr lang="lv-LV" sz="3600" dirty="0"/>
            </a:br>
            <a:r>
              <a:rPr lang="lv-LV" sz="3600" b="1" dirty="0"/>
              <a:t>Edīte Nagļa</a:t>
            </a:r>
            <a:endParaRPr lang="en-US" sz="3600" b="1" dirty="0"/>
          </a:p>
        </p:txBody>
      </p:sp>
      <p:pic>
        <p:nvPicPr>
          <p:cNvPr id="4" name="Satura vietturis 3"/>
          <p:cNvPicPr>
            <a:picLocks noGrp="1" noChangeAspect="1"/>
          </p:cNvPicPr>
          <p:nvPr>
            <p:ph idx="1"/>
          </p:nvPr>
        </p:nvPicPr>
        <p:blipFill>
          <a:blip r:embed="rId2"/>
          <a:stretch>
            <a:fillRect/>
          </a:stretch>
        </p:blipFill>
        <p:spPr>
          <a:xfrm>
            <a:off x="9653839" y="84471"/>
            <a:ext cx="2447627" cy="4351338"/>
          </a:xfrm>
          <a:prstGeom prst="rect">
            <a:avLst/>
          </a:prstGeom>
          <a:ln>
            <a:noFill/>
          </a:ln>
          <a:effectLst>
            <a:softEdge rad="112500"/>
          </a:effectLst>
        </p:spPr>
      </p:pic>
      <p:pic>
        <p:nvPicPr>
          <p:cNvPr id="3" name="Attēls 2"/>
          <p:cNvPicPr>
            <a:picLocks noChangeAspect="1"/>
          </p:cNvPicPr>
          <p:nvPr/>
        </p:nvPicPr>
        <p:blipFill>
          <a:blip r:embed="rId3"/>
          <a:stretch>
            <a:fillRect/>
          </a:stretch>
        </p:blipFill>
        <p:spPr>
          <a:xfrm>
            <a:off x="7238700" y="5407026"/>
            <a:ext cx="5011346" cy="1450974"/>
          </a:xfrm>
          <a:prstGeom prst="rect">
            <a:avLst/>
          </a:prstGeom>
        </p:spPr>
      </p:pic>
      <p:sp>
        <p:nvSpPr>
          <p:cNvPr id="6" name="TextBox 5"/>
          <p:cNvSpPr txBox="1"/>
          <p:nvPr/>
        </p:nvSpPr>
        <p:spPr>
          <a:xfrm>
            <a:off x="887240" y="1745009"/>
            <a:ext cx="8766599" cy="4093428"/>
          </a:xfrm>
          <a:prstGeom prst="rect">
            <a:avLst/>
          </a:prstGeom>
          <a:noFill/>
        </p:spPr>
        <p:txBody>
          <a:bodyPr wrap="square" rtlCol="0">
            <a:spAutoFit/>
          </a:bodyPr>
          <a:lstStyle/>
          <a:p>
            <a:pPr algn="just"/>
            <a:r>
              <a:rPr lang="lv-LV" sz="2600" i="1" dirty="0"/>
              <a:t>Pirmorganizācijā 57% no darbiniekiem ir LIZDA biedri.  </a:t>
            </a:r>
            <a:endParaRPr lang="en-US" sz="2600" i="1" dirty="0"/>
          </a:p>
          <a:p>
            <a:pPr algn="just"/>
            <a:r>
              <a:rPr lang="lv-LV" sz="2600" i="1" dirty="0"/>
              <a:t>2025.gadā pirmorganizācijā iestājās 6 jauni biedri.</a:t>
            </a:r>
          </a:p>
          <a:p>
            <a:pPr algn="just"/>
            <a:endParaRPr lang="lv-LV" sz="2600" i="1" dirty="0"/>
          </a:p>
          <a:p>
            <a:pPr algn="just"/>
            <a:r>
              <a:rPr lang="lv-LV" sz="2600" i="1" dirty="0"/>
              <a:t>«Esmu uzticīga izglītības darbinieku arodbiedrībai ilgus gadus – no 1990.gada. Izprotu tās lomu un nozīmi. Manu arodbiedrības priekšsēdētājas aktivitāti raksturo stabilitāte un sistemātiskums. Strādāju ar arodbiedrības biedriem personīgas komunikācijas līmenī, paredzot biedru vajadzības un atsaucoties uz tām. Esmu gandarīta par jaunu biedru piesaisti, kas pārsvarā ir jaunie pedagogi.»</a:t>
            </a:r>
            <a:endParaRPr lang="en-US" sz="2600" i="1" dirty="0"/>
          </a:p>
        </p:txBody>
      </p:sp>
    </p:spTree>
    <p:extLst>
      <p:ext uri="{BB962C8B-B14F-4D97-AF65-F5344CB8AC3E}">
        <p14:creationId xmlns:p14="http://schemas.microsoft.com/office/powerpoint/2010/main" val="844225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986829" y="81481"/>
            <a:ext cx="8238652" cy="1325559"/>
          </a:xfrm>
        </p:spPr>
        <p:txBody>
          <a:bodyPr>
            <a:noAutofit/>
          </a:bodyPr>
          <a:lstStyle/>
          <a:p>
            <a:pPr algn="ctr"/>
            <a:r>
              <a:rPr lang="lv-LV" sz="3200" dirty="0"/>
              <a:t>LIZDA Rīgas arodorganizācija</a:t>
            </a:r>
            <a:br>
              <a:rPr lang="lv-LV" sz="3200" dirty="0"/>
            </a:br>
            <a:r>
              <a:rPr lang="lv-LV" sz="3200" dirty="0"/>
              <a:t> Rīgas Pļavnieku pamatskola</a:t>
            </a:r>
            <a:br>
              <a:rPr lang="lv-LV" sz="3200" dirty="0"/>
            </a:br>
            <a:r>
              <a:rPr lang="lv-LV" sz="3200" dirty="0"/>
              <a:t> </a:t>
            </a:r>
            <a:r>
              <a:rPr lang="lv-LV" sz="3200" b="1" dirty="0"/>
              <a:t>Gita </a:t>
            </a:r>
            <a:r>
              <a:rPr lang="lv-LV" sz="3200" b="1" dirty="0" err="1"/>
              <a:t>Ļuļe</a:t>
            </a:r>
            <a:endParaRPr lang="en-US" sz="3200" b="1" dirty="0"/>
          </a:p>
        </p:txBody>
      </p:sp>
      <p:pic>
        <p:nvPicPr>
          <p:cNvPr id="4" name="Satura vietturis 3"/>
          <p:cNvPicPr>
            <a:picLocks noGrp="1" noChangeAspect="1"/>
          </p:cNvPicPr>
          <p:nvPr>
            <p:ph idx="1"/>
          </p:nvPr>
        </p:nvPicPr>
        <p:blipFill rotWithShape="1">
          <a:blip r:embed="rId2"/>
          <a:srcRect l="7725" t="6866" r="4265"/>
          <a:stretch/>
        </p:blipFill>
        <p:spPr>
          <a:xfrm>
            <a:off x="9638923" y="0"/>
            <a:ext cx="2553077" cy="4052574"/>
          </a:xfrm>
          <a:prstGeom prst="rect">
            <a:avLst/>
          </a:prstGeom>
          <a:ln>
            <a:noFill/>
          </a:ln>
          <a:effectLst>
            <a:softEdge rad="112500"/>
          </a:effectLst>
        </p:spPr>
      </p:pic>
      <p:pic>
        <p:nvPicPr>
          <p:cNvPr id="3" name="Attēls 2"/>
          <p:cNvPicPr>
            <a:picLocks noChangeAspect="1"/>
          </p:cNvPicPr>
          <p:nvPr/>
        </p:nvPicPr>
        <p:blipFill>
          <a:blip r:embed="rId3"/>
          <a:stretch>
            <a:fillRect/>
          </a:stretch>
        </p:blipFill>
        <p:spPr>
          <a:xfrm>
            <a:off x="7414788" y="5493298"/>
            <a:ext cx="4777212" cy="1383183"/>
          </a:xfrm>
          <a:prstGeom prst="rect">
            <a:avLst/>
          </a:prstGeom>
        </p:spPr>
      </p:pic>
      <p:sp>
        <p:nvSpPr>
          <p:cNvPr id="5" name="TextBox 4"/>
          <p:cNvSpPr txBox="1"/>
          <p:nvPr/>
        </p:nvSpPr>
        <p:spPr>
          <a:xfrm>
            <a:off x="868253" y="1407040"/>
            <a:ext cx="8818074" cy="5293757"/>
          </a:xfrm>
          <a:prstGeom prst="rect">
            <a:avLst/>
          </a:prstGeom>
          <a:noFill/>
        </p:spPr>
        <p:txBody>
          <a:bodyPr wrap="square" rtlCol="0">
            <a:spAutoFit/>
          </a:bodyPr>
          <a:lstStyle/>
          <a:p>
            <a:pPr algn="just"/>
            <a:r>
              <a:rPr lang="lv-LV" sz="2600" i="1" dirty="0"/>
              <a:t>No visiem iestādē nodarbinātajiem pedagogiem arodbiedrībā ir 55 %. 2025. gadā pirmorganizācijai pievienojās 15 jauni biedri.</a:t>
            </a:r>
          </a:p>
          <a:p>
            <a:pPr algn="just"/>
            <a:endParaRPr lang="lv-LV" sz="2600" i="1" dirty="0"/>
          </a:p>
          <a:p>
            <a:pPr algn="just"/>
            <a:r>
              <a:rPr lang="lv-LV" sz="2600" i="1" dirty="0"/>
              <a:t>Pirmorganizācijas biedri vienmēr iesaistās visās LIZDA organizētajās aktivitātēs, tai skaitā ļoti liels darbs tika ieguldīts, analizējot un apkopojot priekšlikumus birokrātijas mazināšanai izglītības nozarē, izvērtējot ārējos un iekšējos normatīvos aktus. Rezumējums tika nosūtīts LIZDA Rīgas arodorganizācijai, kas savukārt par to informēja LIZDA biroju un pašvaldību, lai pašvaldība izvērtētu norādītās problēmas un savas kompetences ietvaros veiktu uzlabojumus, atvieglotu skolā strādājošo darbu.</a:t>
            </a:r>
            <a:endParaRPr lang="en-US" sz="2600" i="1" dirty="0"/>
          </a:p>
          <a:p>
            <a:endParaRPr lang="lv-LV" sz="2600" dirty="0"/>
          </a:p>
          <a:p>
            <a:endParaRPr lang="en-US" sz="2600" dirty="0"/>
          </a:p>
        </p:txBody>
      </p:sp>
    </p:spTree>
    <p:extLst>
      <p:ext uri="{BB962C8B-B14F-4D97-AF65-F5344CB8AC3E}">
        <p14:creationId xmlns:p14="http://schemas.microsoft.com/office/powerpoint/2010/main" val="2216229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131683" y="301975"/>
            <a:ext cx="7632955" cy="1325559"/>
          </a:xfrm>
        </p:spPr>
        <p:txBody>
          <a:bodyPr>
            <a:noAutofit/>
          </a:bodyPr>
          <a:lstStyle/>
          <a:p>
            <a:pPr algn="ctr"/>
            <a:r>
              <a:rPr lang="lv-LV" sz="3600" dirty="0"/>
              <a:t>LIZDA Talsu novada arodorganizācija </a:t>
            </a:r>
            <a:br>
              <a:rPr lang="lv-LV" sz="3600" dirty="0"/>
            </a:br>
            <a:r>
              <a:rPr lang="lv-LV" sz="3600" dirty="0"/>
              <a:t>Talsu PII Saulīte</a:t>
            </a:r>
            <a:br>
              <a:rPr lang="lv-LV" sz="3600" dirty="0"/>
            </a:br>
            <a:r>
              <a:rPr lang="lv-LV" sz="3600" b="1" dirty="0"/>
              <a:t>Eva </a:t>
            </a:r>
            <a:r>
              <a:rPr lang="lv-LV" sz="3600" b="1" dirty="0" err="1"/>
              <a:t>Vitone</a:t>
            </a:r>
            <a:endParaRPr lang="en-US" sz="3600" b="1" dirty="0"/>
          </a:p>
        </p:txBody>
      </p:sp>
      <p:pic>
        <p:nvPicPr>
          <p:cNvPr id="4" name="Satura vietturis 3"/>
          <p:cNvPicPr>
            <a:picLocks noGrp="1" noChangeAspect="1"/>
          </p:cNvPicPr>
          <p:nvPr>
            <p:ph idx="1"/>
          </p:nvPr>
        </p:nvPicPr>
        <p:blipFill rotWithShape="1">
          <a:blip r:embed="rId2"/>
          <a:srcRect l="11606" r="8188"/>
          <a:stretch/>
        </p:blipFill>
        <p:spPr>
          <a:xfrm>
            <a:off x="9116841" y="0"/>
            <a:ext cx="3075160" cy="3859019"/>
          </a:xfrm>
          <a:prstGeom prst="rect">
            <a:avLst/>
          </a:prstGeom>
          <a:ln>
            <a:noFill/>
          </a:ln>
          <a:effectLst>
            <a:softEdge rad="112500"/>
          </a:effectLst>
        </p:spPr>
      </p:pic>
      <p:pic>
        <p:nvPicPr>
          <p:cNvPr id="3" name="Attēls 2"/>
          <p:cNvPicPr>
            <a:picLocks noChangeAspect="1"/>
          </p:cNvPicPr>
          <p:nvPr/>
        </p:nvPicPr>
        <p:blipFill>
          <a:blip r:embed="rId3"/>
          <a:stretch>
            <a:fillRect/>
          </a:stretch>
        </p:blipFill>
        <p:spPr>
          <a:xfrm>
            <a:off x="7180654" y="5343652"/>
            <a:ext cx="5011346" cy="1450974"/>
          </a:xfrm>
          <a:prstGeom prst="rect">
            <a:avLst/>
          </a:prstGeom>
        </p:spPr>
      </p:pic>
      <p:sp>
        <p:nvSpPr>
          <p:cNvPr id="5" name="TextBox 4"/>
          <p:cNvSpPr txBox="1"/>
          <p:nvPr/>
        </p:nvSpPr>
        <p:spPr>
          <a:xfrm>
            <a:off x="968722" y="1929509"/>
            <a:ext cx="8148119" cy="3693319"/>
          </a:xfrm>
          <a:prstGeom prst="rect">
            <a:avLst/>
          </a:prstGeom>
          <a:noFill/>
        </p:spPr>
        <p:txBody>
          <a:bodyPr wrap="square" rtlCol="0">
            <a:spAutoFit/>
          </a:bodyPr>
          <a:lstStyle/>
          <a:p>
            <a:pPr algn="just"/>
            <a:r>
              <a:rPr lang="lv-LV" sz="2600" i="1" dirty="0"/>
              <a:t>Pirmorganizācijā 64% no darbiniekiem ir LIZDA biedri.</a:t>
            </a:r>
          </a:p>
          <a:p>
            <a:pPr algn="just"/>
            <a:r>
              <a:rPr lang="lv-LV" sz="2600" i="1" dirty="0"/>
              <a:t>Eva aktīvi iesaistās LIZDA biedru aizstāvībā. Pēc pirmorganizācijas priekšsēdētājas iniciatīvas tika panākts, ka arodbiedrības biedrs tika atjaunots darbā. Situācija tika risināta sadarbībā ar novada priekšsēdētāju un pašvaldību. </a:t>
            </a:r>
          </a:p>
          <a:p>
            <a:pPr algn="just"/>
            <a:endParaRPr lang="lv-LV" sz="2600" i="1" dirty="0"/>
          </a:p>
          <a:p>
            <a:pPr algn="just"/>
            <a:r>
              <a:rPr lang="lv-LV" sz="2600" i="1" dirty="0"/>
              <a:t>Aktīvi iesaista jaunos pedagogus LIZDA darbībā no kolektīva tika izvirzīta kandidāte LIZDA Jauno izglītības darbinieku padomē.</a:t>
            </a:r>
            <a:endParaRPr lang="en-US" sz="2600" i="1" dirty="0"/>
          </a:p>
        </p:txBody>
      </p:sp>
    </p:spTree>
    <p:extLst>
      <p:ext uri="{BB962C8B-B14F-4D97-AF65-F5344CB8AC3E}">
        <p14:creationId xmlns:p14="http://schemas.microsoft.com/office/powerpoint/2010/main" val="1970091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898253" y="201827"/>
            <a:ext cx="8990465" cy="1325559"/>
          </a:xfrm>
        </p:spPr>
        <p:txBody>
          <a:bodyPr>
            <a:noAutofit/>
          </a:bodyPr>
          <a:lstStyle/>
          <a:p>
            <a:pPr algn="ctr"/>
            <a:r>
              <a:rPr lang="lv-LV" sz="3600" dirty="0"/>
              <a:t>LIZDA Tukuma novada arodorganizācija</a:t>
            </a:r>
            <a:br>
              <a:rPr lang="lv-LV" sz="3600" dirty="0"/>
            </a:br>
            <a:r>
              <a:rPr lang="en-US" sz="3600" dirty="0" err="1"/>
              <a:t>Tukuma</a:t>
            </a:r>
            <a:r>
              <a:rPr lang="en-US" sz="3600" dirty="0"/>
              <a:t> </a:t>
            </a:r>
            <a:r>
              <a:rPr lang="en-US" sz="3600" dirty="0" err="1"/>
              <a:t>E.Birznieka-Upīša</a:t>
            </a:r>
            <a:r>
              <a:rPr lang="en-US" sz="3600" dirty="0"/>
              <a:t> 1.pamatskola</a:t>
            </a:r>
            <a:r>
              <a:rPr lang="lv-LV" sz="3600" dirty="0"/>
              <a:t> </a:t>
            </a:r>
            <a:br>
              <a:rPr lang="lv-LV" sz="3600" dirty="0"/>
            </a:br>
            <a:r>
              <a:rPr lang="lv-LV" sz="3600" b="1" dirty="0"/>
              <a:t>Gita </a:t>
            </a:r>
            <a:r>
              <a:rPr lang="lv-LV" sz="3600" b="1" dirty="0" err="1"/>
              <a:t>Šverina</a:t>
            </a:r>
            <a:endParaRPr lang="en-US" sz="3600" b="1" dirty="0"/>
          </a:p>
        </p:txBody>
      </p:sp>
      <p:pic>
        <p:nvPicPr>
          <p:cNvPr id="6" name="Satura vietturis 5"/>
          <p:cNvPicPr>
            <a:picLocks noGrp="1" noChangeAspect="1"/>
          </p:cNvPicPr>
          <p:nvPr>
            <p:ph idx="1"/>
          </p:nvPr>
        </p:nvPicPr>
        <p:blipFill>
          <a:blip r:embed="rId2"/>
          <a:stretch>
            <a:fillRect/>
          </a:stretch>
        </p:blipFill>
        <p:spPr>
          <a:xfrm>
            <a:off x="10184946" y="0"/>
            <a:ext cx="2007054" cy="4351338"/>
          </a:xfrm>
          <a:prstGeom prst="rect">
            <a:avLst/>
          </a:prstGeom>
          <a:ln>
            <a:noFill/>
          </a:ln>
          <a:effectLst>
            <a:softEdge rad="112500"/>
          </a:effectLst>
        </p:spPr>
      </p:pic>
      <p:pic>
        <p:nvPicPr>
          <p:cNvPr id="3" name="Attēls 2"/>
          <p:cNvPicPr>
            <a:picLocks noChangeAspect="1"/>
          </p:cNvPicPr>
          <p:nvPr/>
        </p:nvPicPr>
        <p:blipFill>
          <a:blip r:embed="rId3"/>
          <a:stretch>
            <a:fillRect/>
          </a:stretch>
        </p:blipFill>
        <p:spPr>
          <a:xfrm>
            <a:off x="7180654" y="5407026"/>
            <a:ext cx="5011346" cy="1450974"/>
          </a:xfrm>
          <a:prstGeom prst="rect">
            <a:avLst/>
          </a:prstGeom>
        </p:spPr>
      </p:pic>
      <p:sp>
        <p:nvSpPr>
          <p:cNvPr id="4" name="TextBox 3"/>
          <p:cNvSpPr txBox="1"/>
          <p:nvPr/>
        </p:nvSpPr>
        <p:spPr>
          <a:xfrm>
            <a:off x="898253" y="1658092"/>
            <a:ext cx="9188427" cy="5293757"/>
          </a:xfrm>
          <a:prstGeom prst="rect">
            <a:avLst/>
          </a:prstGeom>
          <a:noFill/>
        </p:spPr>
        <p:txBody>
          <a:bodyPr wrap="square" rtlCol="0">
            <a:spAutoFit/>
          </a:bodyPr>
          <a:lstStyle/>
          <a:p>
            <a:pPr algn="just"/>
            <a:r>
              <a:rPr lang="lv-LV" sz="2600" i="1" dirty="0"/>
              <a:t>Pirmorganizācijā 72% no darbiniekiem ir LIZDA biedri. Aizstāvēti</a:t>
            </a:r>
            <a:r>
              <a:rPr lang="en-US" sz="2600" i="1" dirty="0"/>
              <a:t> </a:t>
            </a:r>
            <a:r>
              <a:rPr lang="lv-LV" sz="2600" i="1" dirty="0"/>
              <a:t>vairāki</a:t>
            </a:r>
            <a:r>
              <a:rPr lang="en-US" sz="2600" i="1" dirty="0"/>
              <a:t> LIZDA </a:t>
            </a:r>
            <a:r>
              <a:rPr lang="en-US" sz="2600" i="1" dirty="0" err="1"/>
              <a:t>biedri</a:t>
            </a:r>
            <a:r>
              <a:rPr lang="en-US" sz="2600" i="1" dirty="0"/>
              <a:t> </a:t>
            </a:r>
            <a:r>
              <a:rPr lang="en-US" sz="2600" i="1" dirty="0" err="1"/>
              <a:t>pret</a:t>
            </a:r>
            <a:r>
              <a:rPr lang="en-US" sz="2600" i="1" dirty="0"/>
              <a:t> </a:t>
            </a:r>
            <a:r>
              <a:rPr lang="en-US" sz="2600" i="1" dirty="0" err="1"/>
              <a:t>bulingu</a:t>
            </a:r>
            <a:r>
              <a:rPr lang="lv-LV" sz="2600" i="1" dirty="0"/>
              <a:t>. </a:t>
            </a:r>
          </a:p>
          <a:p>
            <a:pPr algn="just"/>
            <a:endParaRPr lang="lv-LV" sz="2600" i="1" dirty="0"/>
          </a:p>
          <a:p>
            <a:pPr algn="just"/>
            <a:r>
              <a:rPr lang="en-US" sz="2600" i="1" dirty="0"/>
              <a:t>Gita </a:t>
            </a:r>
            <a:r>
              <a:rPr lang="en-US" sz="2600" i="1" dirty="0" err="1"/>
              <a:t>vienmēr</a:t>
            </a:r>
            <a:r>
              <a:rPr lang="en-US" sz="2600" i="1" dirty="0"/>
              <a:t> </a:t>
            </a:r>
            <a:r>
              <a:rPr lang="en-US" sz="2600" i="1" dirty="0" err="1"/>
              <a:t>nāk</a:t>
            </a:r>
            <a:r>
              <a:rPr lang="en-US" sz="2600" i="1" dirty="0"/>
              <a:t> </a:t>
            </a:r>
            <a:r>
              <a:rPr lang="en-US" sz="2600" i="1" dirty="0" err="1"/>
              <a:t>ar</a:t>
            </a:r>
            <a:r>
              <a:rPr lang="en-US" sz="2600" i="1" dirty="0"/>
              <a:t> </a:t>
            </a:r>
            <a:r>
              <a:rPr lang="en-US" sz="2600" i="1" dirty="0" err="1"/>
              <a:t>savu</a:t>
            </a:r>
            <a:r>
              <a:rPr lang="en-US" sz="2600" i="1" dirty="0"/>
              <a:t> </a:t>
            </a:r>
            <a:r>
              <a:rPr lang="en-US" sz="2600" i="1" dirty="0" err="1"/>
              <a:t>iniciatīvu</a:t>
            </a:r>
            <a:r>
              <a:rPr lang="en-US" sz="2600" i="1" dirty="0"/>
              <a:t>, </a:t>
            </a:r>
            <a:r>
              <a:rPr lang="en-US" sz="2600" i="1" dirty="0" err="1"/>
              <a:t>kā</a:t>
            </a:r>
            <a:r>
              <a:rPr lang="en-US" sz="2600" i="1" dirty="0"/>
              <a:t> </a:t>
            </a:r>
            <a:r>
              <a:rPr lang="en-US" sz="2600" i="1" dirty="0" err="1"/>
              <a:t>īsts</a:t>
            </a:r>
            <a:r>
              <a:rPr lang="en-US" sz="2600" i="1" dirty="0"/>
              <a:t> </a:t>
            </a:r>
            <a:r>
              <a:rPr lang="en-US" sz="2600" i="1" dirty="0" err="1"/>
              <a:t>līderis</a:t>
            </a:r>
            <a:r>
              <a:rPr lang="en-US" sz="2600" i="1" dirty="0"/>
              <a:t>, </a:t>
            </a:r>
            <a:r>
              <a:rPr lang="en-US" sz="2600" i="1" dirty="0" err="1"/>
              <a:t>ar</a:t>
            </a:r>
            <a:r>
              <a:rPr lang="en-US" sz="2600" i="1" dirty="0"/>
              <a:t> </a:t>
            </a:r>
            <a:r>
              <a:rPr lang="en-US" sz="2600" i="1" dirty="0" err="1"/>
              <a:t>pārliecību</a:t>
            </a:r>
            <a:r>
              <a:rPr lang="en-US" sz="2600" i="1" dirty="0"/>
              <a:t> un </a:t>
            </a:r>
            <a:r>
              <a:rPr lang="en-US" sz="2600" i="1" dirty="0" err="1"/>
              <a:t>degsmi</a:t>
            </a:r>
            <a:r>
              <a:rPr lang="en-US" sz="2600" i="1" dirty="0"/>
              <a:t>. Gita </a:t>
            </a:r>
            <a:r>
              <a:rPr lang="en-US" sz="2600" i="1" dirty="0" err="1"/>
              <a:t>ņem</a:t>
            </a:r>
            <a:r>
              <a:rPr lang="en-US" sz="2600" i="1" dirty="0"/>
              <a:t> </a:t>
            </a:r>
            <a:r>
              <a:rPr lang="en-US" sz="2600" i="1" dirty="0" err="1"/>
              <a:t>dalību</a:t>
            </a:r>
            <a:r>
              <a:rPr lang="en-US" sz="2600" i="1" dirty="0"/>
              <a:t> </a:t>
            </a:r>
            <a:r>
              <a:rPr lang="en-US" sz="2600" i="1" dirty="0" err="1"/>
              <a:t>slodžu</a:t>
            </a:r>
            <a:r>
              <a:rPr lang="en-US" sz="2600" i="1" dirty="0"/>
              <a:t> </a:t>
            </a:r>
            <a:r>
              <a:rPr lang="en-US" sz="2600" i="1" dirty="0" err="1"/>
              <a:t>sadalījumā</a:t>
            </a:r>
            <a:r>
              <a:rPr lang="en-US" sz="2600" i="1" dirty="0"/>
              <a:t>. Gita </a:t>
            </a:r>
            <a:r>
              <a:rPr lang="en-US" sz="2600" i="1" dirty="0" err="1"/>
              <a:t>ir</a:t>
            </a:r>
            <a:r>
              <a:rPr lang="en-US" sz="2600" i="1" dirty="0"/>
              <a:t> </a:t>
            </a:r>
            <a:r>
              <a:rPr lang="en-US" sz="2600" i="1" dirty="0" err="1"/>
              <a:t>pārstāvis</a:t>
            </a:r>
            <a:r>
              <a:rPr lang="en-US" sz="2600" i="1" dirty="0"/>
              <a:t> </a:t>
            </a:r>
            <a:r>
              <a:rPr lang="en-US" sz="2600" i="1" dirty="0" err="1"/>
              <a:t>koplīguma</a:t>
            </a:r>
            <a:r>
              <a:rPr lang="en-US" sz="2600" i="1" dirty="0"/>
              <a:t> </a:t>
            </a:r>
            <a:r>
              <a:rPr lang="en-US" sz="2600" i="1" dirty="0" err="1"/>
              <a:t>slēgšanā</a:t>
            </a:r>
            <a:r>
              <a:rPr lang="en-US" sz="2600" i="1" dirty="0"/>
              <a:t> un </a:t>
            </a:r>
            <a:r>
              <a:rPr lang="en-US" sz="2600" i="1" dirty="0" err="1"/>
              <a:t>sarunās</a:t>
            </a:r>
            <a:r>
              <a:rPr lang="en-US" sz="2600" i="1" dirty="0"/>
              <a:t> </a:t>
            </a:r>
            <a:r>
              <a:rPr lang="en-US" sz="2600" i="1" dirty="0" err="1"/>
              <a:t>ar</a:t>
            </a:r>
            <a:r>
              <a:rPr lang="en-US" sz="2600" i="1" dirty="0"/>
              <a:t> </a:t>
            </a:r>
            <a:r>
              <a:rPr lang="en-US" sz="2600" i="1" dirty="0" err="1"/>
              <a:t>vadību</a:t>
            </a:r>
            <a:r>
              <a:rPr lang="en-US" sz="2600" i="1" dirty="0"/>
              <a:t>. Gita </a:t>
            </a:r>
            <a:r>
              <a:rPr lang="en-US" sz="2600" i="1" dirty="0" err="1"/>
              <a:t>ņem</a:t>
            </a:r>
            <a:r>
              <a:rPr lang="en-US" sz="2600" i="1" dirty="0"/>
              <a:t> </a:t>
            </a:r>
            <a:r>
              <a:rPr lang="en-US" sz="2600" i="1" dirty="0" err="1"/>
              <a:t>dalību</a:t>
            </a:r>
            <a:r>
              <a:rPr lang="en-US" sz="2600" i="1" dirty="0"/>
              <a:t> 10% </a:t>
            </a:r>
            <a:r>
              <a:rPr lang="en-US" sz="2600" i="1" dirty="0" err="1"/>
              <a:t>sadalījumā</a:t>
            </a:r>
            <a:r>
              <a:rPr lang="en-US" sz="2600" i="1" dirty="0"/>
              <a:t> pie </a:t>
            </a:r>
            <a:r>
              <a:rPr lang="en-US" sz="2600" i="1" dirty="0" err="1"/>
              <a:t>direktora</a:t>
            </a:r>
            <a:r>
              <a:rPr lang="en-US" sz="2600" i="1" dirty="0"/>
              <a:t> </a:t>
            </a:r>
            <a:r>
              <a:rPr lang="en-US" sz="2600" i="1" dirty="0" err="1"/>
              <a:t>fonda</a:t>
            </a:r>
            <a:r>
              <a:rPr lang="en-US" sz="2600" i="1" dirty="0"/>
              <a:t>. </a:t>
            </a:r>
            <a:r>
              <a:rPr lang="en-US" sz="2600" i="1" dirty="0" err="1"/>
              <a:t>Direktore</a:t>
            </a:r>
            <a:r>
              <a:rPr lang="en-US" sz="2600" i="1" dirty="0"/>
              <a:t> </a:t>
            </a:r>
            <a:r>
              <a:rPr lang="en-US" sz="2600" i="1" dirty="0" err="1"/>
              <a:t>pamato</a:t>
            </a:r>
            <a:r>
              <a:rPr lang="en-US" sz="2600" i="1" dirty="0"/>
              <a:t>, </a:t>
            </a:r>
            <a:r>
              <a:rPr lang="en-US" sz="2600" i="1" dirty="0" err="1"/>
              <a:t>kāpēc</a:t>
            </a:r>
            <a:r>
              <a:rPr lang="en-US" sz="2600" i="1" dirty="0"/>
              <a:t> </a:t>
            </a:r>
            <a:r>
              <a:rPr lang="en-US" sz="2600" i="1" dirty="0" err="1"/>
              <a:t>naudas</a:t>
            </a:r>
            <a:r>
              <a:rPr lang="en-US" sz="2600" i="1" dirty="0"/>
              <a:t> </a:t>
            </a:r>
            <a:r>
              <a:rPr lang="en-US" sz="2600" i="1" dirty="0" err="1"/>
              <a:t>sadalījums</a:t>
            </a:r>
            <a:r>
              <a:rPr lang="en-US" sz="2600" i="1" dirty="0"/>
              <a:t> </a:t>
            </a:r>
            <a:r>
              <a:rPr lang="en-US" sz="2600" i="1" dirty="0" err="1"/>
              <a:t>ir</a:t>
            </a:r>
            <a:r>
              <a:rPr lang="en-US" sz="2600" i="1" dirty="0"/>
              <a:t> </a:t>
            </a:r>
            <a:r>
              <a:rPr lang="en-US" sz="2600" i="1" dirty="0" err="1"/>
              <a:t>tieši</a:t>
            </a:r>
            <a:r>
              <a:rPr lang="en-US" sz="2600" i="1" dirty="0"/>
              <a:t> </a:t>
            </a:r>
            <a:r>
              <a:rPr lang="en-US" sz="2600" i="1" dirty="0" err="1"/>
              <a:t>tāds</a:t>
            </a:r>
            <a:r>
              <a:rPr lang="en-US" sz="2600" i="1" dirty="0"/>
              <a:t>.</a:t>
            </a:r>
            <a:endParaRPr lang="lv-LV" sz="2600" i="1" dirty="0"/>
          </a:p>
          <a:p>
            <a:pPr algn="just"/>
            <a:endParaRPr lang="lv-LV" sz="2600" i="1" dirty="0"/>
          </a:p>
          <a:p>
            <a:pPr algn="just"/>
            <a:r>
              <a:rPr lang="lv-LV" sz="2600" i="1" dirty="0"/>
              <a:t>Biedru informēšana un viedokļu apzināšana notiek W</a:t>
            </a:r>
            <a:r>
              <a:rPr lang="en-US" sz="2600" i="1" dirty="0"/>
              <a:t>hat</a:t>
            </a:r>
            <a:r>
              <a:rPr lang="lv-LV" sz="2600" i="1" dirty="0" err="1"/>
              <a:t>sa</a:t>
            </a:r>
            <a:r>
              <a:rPr lang="en-US" sz="2600" i="1" dirty="0"/>
              <a:t>ap </a:t>
            </a:r>
            <a:r>
              <a:rPr lang="en-US" sz="2600" i="1" dirty="0" err="1"/>
              <a:t>grupā</a:t>
            </a:r>
            <a:r>
              <a:rPr lang="en-US" sz="2600" i="1" dirty="0"/>
              <a:t> </a:t>
            </a:r>
            <a:r>
              <a:rPr lang="en-US" sz="2600" i="1" dirty="0" err="1"/>
              <a:t>aptaujas</a:t>
            </a:r>
            <a:r>
              <a:rPr lang="en-US" sz="2600" i="1" dirty="0"/>
              <a:t> </a:t>
            </a:r>
            <a:r>
              <a:rPr lang="en-US" sz="2600" i="1" dirty="0" err="1"/>
              <a:t>ir</a:t>
            </a:r>
            <a:r>
              <a:rPr lang="en-US" sz="2600" i="1" dirty="0"/>
              <a:t> par </a:t>
            </a:r>
            <a:r>
              <a:rPr lang="en-US" sz="2600" i="1" dirty="0" err="1"/>
              <a:t>tēmām</a:t>
            </a:r>
            <a:r>
              <a:rPr lang="en-US" sz="2600" dirty="0"/>
              <a:t>. </a:t>
            </a:r>
            <a:endParaRPr lang="lv-LV" sz="2600" dirty="0"/>
          </a:p>
          <a:p>
            <a:pPr algn="just"/>
            <a:r>
              <a:rPr lang="en-US" sz="2600" i="1" dirty="0" err="1"/>
              <a:t>Tās</a:t>
            </a:r>
            <a:r>
              <a:rPr lang="en-US" sz="2600" i="1" dirty="0"/>
              <a:t> </a:t>
            </a:r>
            <a:r>
              <a:rPr lang="en-US" sz="2600" i="1" dirty="0" err="1"/>
              <a:t>ir</a:t>
            </a:r>
            <a:r>
              <a:rPr lang="en-US" sz="2600" i="1" dirty="0"/>
              <a:t> </a:t>
            </a:r>
            <a:r>
              <a:rPr lang="en-US" sz="2600" i="1" dirty="0" err="1"/>
              <a:t>ātri</a:t>
            </a:r>
            <a:r>
              <a:rPr lang="en-US" sz="2600" i="1" dirty="0"/>
              <a:t> </a:t>
            </a:r>
            <a:r>
              <a:rPr lang="en-US" sz="2600" i="1" dirty="0" err="1"/>
              <a:t>organizējamas</a:t>
            </a:r>
            <a:r>
              <a:rPr lang="en-US" sz="2600" i="1" dirty="0"/>
              <a:t> un </a:t>
            </a:r>
            <a:r>
              <a:rPr lang="en-US" sz="2600" i="1" dirty="0" err="1"/>
              <a:t>ātri</a:t>
            </a:r>
            <a:r>
              <a:rPr lang="en-US" sz="2600" i="1" dirty="0"/>
              <a:t> </a:t>
            </a:r>
            <a:r>
              <a:rPr lang="lv-LV" sz="2600" i="1" dirty="0"/>
              <a:t>tiek</a:t>
            </a:r>
          </a:p>
          <a:p>
            <a:pPr algn="just"/>
            <a:r>
              <a:rPr lang="lv-LV" sz="2600" i="1" dirty="0"/>
              <a:t> </a:t>
            </a:r>
            <a:r>
              <a:rPr lang="en-US" sz="2600" i="1" dirty="0" err="1"/>
              <a:t>nodota</a:t>
            </a:r>
            <a:r>
              <a:rPr lang="en-US" sz="2600" i="1" dirty="0"/>
              <a:t>  </a:t>
            </a:r>
            <a:r>
              <a:rPr lang="en-US" sz="2600" i="1" dirty="0" err="1"/>
              <a:t>vajadzīgā</a:t>
            </a:r>
            <a:r>
              <a:rPr lang="en-US" sz="2600" i="1" dirty="0"/>
              <a:t> </a:t>
            </a:r>
            <a:r>
              <a:rPr lang="en-US" sz="2600" i="1" dirty="0" err="1"/>
              <a:t>informācija</a:t>
            </a:r>
            <a:r>
              <a:rPr lang="en-US" sz="2600" i="1" dirty="0"/>
              <a:t>.</a:t>
            </a:r>
          </a:p>
        </p:txBody>
      </p:sp>
    </p:spTree>
    <p:extLst>
      <p:ext uri="{BB962C8B-B14F-4D97-AF65-F5344CB8AC3E}">
        <p14:creationId xmlns:p14="http://schemas.microsoft.com/office/powerpoint/2010/main" val="3085314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999241" y="273957"/>
            <a:ext cx="8323868" cy="1325559"/>
          </a:xfrm>
        </p:spPr>
        <p:txBody>
          <a:bodyPr>
            <a:noAutofit/>
          </a:bodyPr>
          <a:lstStyle/>
          <a:p>
            <a:pPr algn="ctr"/>
            <a:r>
              <a:rPr lang="lv-LV" sz="3600" dirty="0"/>
              <a:t>LIZDA Valmieras novada arodorganizācija </a:t>
            </a:r>
            <a:br>
              <a:rPr lang="lv-LV" sz="3600" dirty="0"/>
            </a:br>
            <a:r>
              <a:rPr lang="lv-LV" sz="3600" dirty="0"/>
              <a:t>PII «</a:t>
            </a:r>
            <a:r>
              <a:rPr lang="lv-LV" sz="3600" dirty="0" err="1"/>
              <a:t>Kārliena</a:t>
            </a:r>
            <a:r>
              <a:rPr lang="lv-LV" sz="3600" dirty="0"/>
              <a:t>» </a:t>
            </a:r>
            <a:br>
              <a:rPr lang="lv-LV" sz="3200" dirty="0"/>
            </a:br>
            <a:r>
              <a:rPr lang="lv-LV" sz="3600" b="1" dirty="0"/>
              <a:t>Ieva </a:t>
            </a:r>
            <a:r>
              <a:rPr lang="lv-LV" sz="3600" b="1" dirty="0" err="1"/>
              <a:t>Bīriņa</a:t>
            </a:r>
            <a:endParaRPr lang="en-US" sz="3600" b="1" dirty="0"/>
          </a:p>
        </p:txBody>
      </p:sp>
      <p:pic>
        <p:nvPicPr>
          <p:cNvPr id="4" name="Satura vietturis 3"/>
          <p:cNvPicPr>
            <a:picLocks noGrp="1" noChangeAspect="1"/>
          </p:cNvPicPr>
          <p:nvPr>
            <p:ph idx="1"/>
          </p:nvPr>
        </p:nvPicPr>
        <p:blipFill rotWithShape="1">
          <a:blip r:embed="rId2"/>
          <a:srcRect l="1734" t="18102" r="17630" b="11574"/>
          <a:stretch/>
        </p:blipFill>
        <p:spPr>
          <a:xfrm>
            <a:off x="9733386" y="5877"/>
            <a:ext cx="2458614" cy="3811979"/>
          </a:xfrm>
          <a:prstGeom prst="rect">
            <a:avLst/>
          </a:prstGeom>
          <a:ln>
            <a:noFill/>
          </a:ln>
          <a:effectLst>
            <a:softEdge rad="112500"/>
          </a:effectLst>
        </p:spPr>
      </p:pic>
      <p:pic>
        <p:nvPicPr>
          <p:cNvPr id="3" name="Attēls 2"/>
          <p:cNvPicPr>
            <a:picLocks noChangeAspect="1"/>
          </p:cNvPicPr>
          <p:nvPr/>
        </p:nvPicPr>
        <p:blipFill>
          <a:blip r:embed="rId3"/>
          <a:stretch>
            <a:fillRect/>
          </a:stretch>
        </p:blipFill>
        <p:spPr>
          <a:xfrm>
            <a:off x="7180654" y="5407026"/>
            <a:ext cx="5011346" cy="1450974"/>
          </a:xfrm>
          <a:prstGeom prst="rect">
            <a:avLst/>
          </a:prstGeom>
        </p:spPr>
      </p:pic>
      <p:sp>
        <p:nvSpPr>
          <p:cNvPr id="5" name="TextBox 4"/>
          <p:cNvSpPr txBox="1"/>
          <p:nvPr/>
        </p:nvSpPr>
        <p:spPr>
          <a:xfrm>
            <a:off x="925302" y="1674556"/>
            <a:ext cx="8808084" cy="4493538"/>
          </a:xfrm>
          <a:prstGeom prst="rect">
            <a:avLst/>
          </a:prstGeom>
          <a:noFill/>
        </p:spPr>
        <p:txBody>
          <a:bodyPr wrap="square" rtlCol="0">
            <a:spAutoFit/>
          </a:bodyPr>
          <a:lstStyle/>
          <a:p>
            <a:pPr algn="just"/>
            <a:r>
              <a:rPr lang="lv-LV" sz="2600" i="1" dirty="0"/>
              <a:t>Pirmorganizācijā 81% no darbiniekiem ir LIZDA biedri.</a:t>
            </a:r>
            <a:r>
              <a:rPr lang="lv-LV" sz="2600" dirty="0"/>
              <a:t> </a:t>
            </a:r>
          </a:p>
          <a:p>
            <a:pPr algn="just"/>
            <a:endParaRPr lang="lv-LV" sz="2600" i="1" dirty="0"/>
          </a:p>
          <a:p>
            <a:pPr algn="just"/>
            <a:r>
              <a:rPr lang="lv-LV" sz="2600" i="1" dirty="0"/>
              <a:t>Ļoti aktīvi un veiksmīgi darbojas jaunu biedru iesaistē. Ieva operatīvi nodod informāciju biedriem un darba kolektīvam.</a:t>
            </a:r>
          </a:p>
          <a:p>
            <a:pPr algn="just"/>
            <a:r>
              <a:rPr lang="lv-LV" sz="2600" i="1" dirty="0"/>
              <a:t>Ļoti atzinīgs novērtējums no pirmorganizācijas biedriem.</a:t>
            </a:r>
          </a:p>
          <a:p>
            <a:pPr algn="just"/>
            <a:endParaRPr lang="lv-LV" sz="2600" i="1" dirty="0"/>
          </a:p>
          <a:p>
            <a:pPr algn="just"/>
            <a:r>
              <a:rPr lang="lv-LV" sz="2600" i="1" dirty="0"/>
              <a:t> Ieva prot iedvesmot kolektīvu dalībai visos Valmieras novada arodorganizācijas rīkotajos pasākumos. Pirmorganizācijas biedri izprot arodbiedrības lomu un nozīmi.</a:t>
            </a:r>
          </a:p>
          <a:p>
            <a:pPr algn="just"/>
            <a:endParaRPr lang="lv-LV" sz="2600" i="1" dirty="0"/>
          </a:p>
          <a:p>
            <a:pPr algn="just"/>
            <a:r>
              <a:rPr lang="lv-LV" sz="2600" i="1" dirty="0"/>
              <a:t>Ir aizstāvēti arodbiedrības  biedri vairākos konfliktos</a:t>
            </a:r>
            <a:r>
              <a:rPr lang="lv-LV" sz="2600" dirty="0"/>
              <a:t>.</a:t>
            </a:r>
            <a:endParaRPr lang="en-US" sz="2600" dirty="0"/>
          </a:p>
        </p:txBody>
      </p:sp>
    </p:spTree>
    <p:extLst>
      <p:ext uri="{BB962C8B-B14F-4D97-AF65-F5344CB8AC3E}">
        <p14:creationId xmlns:p14="http://schemas.microsoft.com/office/powerpoint/2010/main" val="3599297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065229" y="263428"/>
            <a:ext cx="8636316" cy="1325559"/>
          </a:xfrm>
        </p:spPr>
        <p:txBody>
          <a:bodyPr>
            <a:noAutofit/>
          </a:bodyPr>
          <a:lstStyle/>
          <a:p>
            <a:pPr algn="ctr"/>
            <a:r>
              <a:rPr lang="lv-LV" sz="3600" dirty="0"/>
              <a:t>LIZDA Valmieras novada arodorganizācija</a:t>
            </a:r>
            <a:br>
              <a:rPr lang="lv-LV" sz="3600" dirty="0"/>
            </a:br>
            <a:r>
              <a:rPr lang="lv-LV" sz="3600" dirty="0"/>
              <a:t>PII ”</a:t>
            </a:r>
            <a:r>
              <a:rPr lang="lv-LV" sz="3600" dirty="0" err="1"/>
              <a:t>Buratīno</a:t>
            </a:r>
            <a:r>
              <a:rPr lang="lv-LV" sz="3600" dirty="0"/>
              <a:t>” </a:t>
            </a:r>
            <a:br>
              <a:rPr lang="lv-LV" sz="3200" dirty="0"/>
            </a:br>
            <a:r>
              <a:rPr lang="lv-LV" sz="3200" b="1" dirty="0"/>
              <a:t>Dace Krolle</a:t>
            </a:r>
            <a:endParaRPr lang="en-US" sz="3200" b="1" dirty="0"/>
          </a:p>
        </p:txBody>
      </p:sp>
      <p:pic>
        <p:nvPicPr>
          <p:cNvPr id="4" name="Satura vietturis 3"/>
          <p:cNvPicPr>
            <a:picLocks noGrp="1" noChangeAspect="1"/>
          </p:cNvPicPr>
          <p:nvPr>
            <p:ph idx="1"/>
          </p:nvPr>
        </p:nvPicPr>
        <p:blipFill rotWithShape="1">
          <a:blip r:embed="rId2"/>
          <a:srcRect l="3642" t="5618" r="27346"/>
          <a:stretch/>
        </p:blipFill>
        <p:spPr>
          <a:xfrm>
            <a:off x="9742631" y="0"/>
            <a:ext cx="2449370" cy="4462248"/>
          </a:xfrm>
          <a:prstGeom prst="rect">
            <a:avLst/>
          </a:prstGeom>
          <a:ln>
            <a:noFill/>
          </a:ln>
          <a:effectLst>
            <a:softEdge rad="112500"/>
          </a:effectLst>
        </p:spPr>
      </p:pic>
      <p:pic>
        <p:nvPicPr>
          <p:cNvPr id="3" name="Attēls 2"/>
          <p:cNvPicPr>
            <a:picLocks noChangeAspect="1"/>
          </p:cNvPicPr>
          <p:nvPr/>
        </p:nvPicPr>
        <p:blipFill>
          <a:blip r:embed="rId3"/>
          <a:stretch>
            <a:fillRect/>
          </a:stretch>
        </p:blipFill>
        <p:spPr>
          <a:xfrm>
            <a:off x="7180654" y="5407026"/>
            <a:ext cx="5011346" cy="1450974"/>
          </a:xfrm>
          <a:prstGeom prst="rect">
            <a:avLst/>
          </a:prstGeom>
        </p:spPr>
      </p:pic>
      <p:sp>
        <p:nvSpPr>
          <p:cNvPr id="5" name="TextBox 4"/>
          <p:cNvSpPr txBox="1"/>
          <p:nvPr/>
        </p:nvSpPr>
        <p:spPr>
          <a:xfrm>
            <a:off x="818561" y="1762480"/>
            <a:ext cx="8771669" cy="4832092"/>
          </a:xfrm>
          <a:prstGeom prst="rect">
            <a:avLst/>
          </a:prstGeom>
          <a:noFill/>
        </p:spPr>
        <p:txBody>
          <a:bodyPr wrap="square" rtlCol="0">
            <a:spAutoFit/>
          </a:bodyPr>
          <a:lstStyle/>
          <a:p>
            <a:pPr algn="just"/>
            <a:r>
              <a:rPr lang="lv-LV" sz="2800" i="1" dirty="0"/>
              <a:t>Pirmorganizācijā 76% no darbiniekiem ir LIZDA biedri.</a:t>
            </a:r>
          </a:p>
          <a:p>
            <a:pPr algn="just"/>
            <a:endParaRPr lang="lv-LV" sz="2800" dirty="0"/>
          </a:p>
          <a:p>
            <a:pPr algn="just"/>
            <a:r>
              <a:rPr lang="lv-LV" sz="2800" i="1" dirty="0"/>
              <a:t>Ļoti laba sadarbība ar izglītības iestādes vadītāju ,atzinīgs novērtējums no pirmorganizācijas biedriem. Dace ir kolektīva sirds un dvēsele!</a:t>
            </a:r>
          </a:p>
          <a:p>
            <a:pPr algn="just"/>
            <a:endParaRPr lang="lv-LV" sz="2800" i="1" dirty="0"/>
          </a:p>
          <a:p>
            <a:pPr algn="just"/>
            <a:r>
              <a:rPr lang="lv-LV" sz="2800" i="1" dirty="0"/>
              <a:t>Ir aizstāvēti biedri un panākts, ka darba attiecību pārtraukšanas process arodbiedrības biedriem notiek atbilstoši likumdošanai. Panākta dīkstāves apmaksa. </a:t>
            </a:r>
          </a:p>
          <a:p>
            <a:pPr algn="just"/>
            <a:endParaRPr lang="lv-LV" sz="2800" i="1" dirty="0"/>
          </a:p>
          <a:p>
            <a:pPr algn="just"/>
            <a:r>
              <a:rPr lang="lv-LV" sz="2800" i="1" dirty="0"/>
              <a:t>Dace aktīvi iestājas arī pret vecāku </a:t>
            </a:r>
            <a:r>
              <a:rPr lang="lv-LV" sz="2800" i="1" dirty="0" err="1"/>
              <a:t>mobingu</a:t>
            </a:r>
            <a:r>
              <a:rPr lang="lv-LV" sz="2800" i="1" dirty="0"/>
              <a:t>!</a:t>
            </a:r>
            <a:endParaRPr lang="en-US" sz="2800" i="1" dirty="0"/>
          </a:p>
        </p:txBody>
      </p:sp>
    </p:spTree>
    <p:extLst>
      <p:ext uri="{BB962C8B-B14F-4D97-AF65-F5344CB8AC3E}">
        <p14:creationId xmlns:p14="http://schemas.microsoft.com/office/powerpoint/2010/main" val="3676631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991761" y="365129"/>
            <a:ext cx="6708619" cy="1325559"/>
          </a:xfrm>
        </p:spPr>
        <p:txBody>
          <a:bodyPr>
            <a:noAutofit/>
          </a:bodyPr>
          <a:lstStyle/>
          <a:p>
            <a:pPr algn="ctr"/>
            <a:r>
              <a:rPr lang="lv-LV" sz="3200" dirty="0"/>
              <a:t>LIZDA Dobeles novada arodorganizācija </a:t>
            </a:r>
            <a:br>
              <a:rPr lang="lv-LV" sz="3200" dirty="0"/>
            </a:br>
            <a:r>
              <a:rPr lang="lv-LV" sz="3200" dirty="0"/>
              <a:t>Gardenes pamatskola </a:t>
            </a:r>
            <a:br>
              <a:rPr lang="lv-LV" sz="3200" dirty="0"/>
            </a:br>
            <a:r>
              <a:rPr lang="lv-LV" sz="3200" b="1" dirty="0"/>
              <a:t>Līga Miķelsone</a:t>
            </a:r>
            <a:endParaRPr lang="en-US" sz="3200" b="1" dirty="0"/>
          </a:p>
        </p:txBody>
      </p:sp>
      <p:pic>
        <p:nvPicPr>
          <p:cNvPr id="4" name="Satura vietturis 3"/>
          <p:cNvPicPr>
            <a:picLocks noGrp="1" noChangeAspect="1"/>
          </p:cNvPicPr>
          <p:nvPr>
            <p:ph idx="1"/>
          </p:nvPr>
        </p:nvPicPr>
        <p:blipFill rotWithShape="1">
          <a:blip r:embed="rId2"/>
          <a:srcRect t="7490"/>
          <a:stretch/>
        </p:blipFill>
        <p:spPr>
          <a:xfrm>
            <a:off x="9292922" y="0"/>
            <a:ext cx="2899078" cy="4025413"/>
          </a:xfrm>
          <a:prstGeom prst="rect">
            <a:avLst/>
          </a:prstGeom>
          <a:ln>
            <a:noFill/>
          </a:ln>
          <a:effectLst>
            <a:softEdge rad="112500"/>
          </a:effectLst>
        </p:spPr>
      </p:pic>
      <p:sp>
        <p:nvSpPr>
          <p:cNvPr id="3" name="TextBox 2"/>
          <p:cNvSpPr txBox="1"/>
          <p:nvPr/>
        </p:nvSpPr>
        <p:spPr>
          <a:xfrm>
            <a:off x="894513" y="1778644"/>
            <a:ext cx="8233667" cy="4493538"/>
          </a:xfrm>
          <a:prstGeom prst="rect">
            <a:avLst/>
          </a:prstGeom>
          <a:noFill/>
        </p:spPr>
        <p:txBody>
          <a:bodyPr wrap="square" rtlCol="0">
            <a:spAutoFit/>
          </a:bodyPr>
          <a:lstStyle/>
          <a:p>
            <a:pPr algn="just"/>
            <a:r>
              <a:rPr lang="lv-LV" sz="2500" i="1" dirty="0"/>
              <a:t>Pirmorganizācijā 86% no darbiniekiem ir LIZDA biedri. Pēdējā gada laikā iestājās 4 jauni biedri.</a:t>
            </a:r>
          </a:p>
          <a:p>
            <a:pPr algn="just"/>
            <a:endParaRPr lang="lv-LV" sz="2500" i="1" dirty="0"/>
          </a:p>
          <a:p>
            <a:pPr algn="just"/>
            <a:r>
              <a:rPr lang="lv-LV" sz="2500" i="1" dirty="0"/>
              <a:t>Katru gadu kopsapulcē pārskata labumus, tiek izvērtēti jauni ieteikumi, balsots par uzlabojumiem. Līga seko līdz un atgādina, kad un kas var pieteikties uz materiālo palīdzību.</a:t>
            </a:r>
          </a:p>
          <a:p>
            <a:pPr algn="just"/>
            <a:endParaRPr lang="lv-LV" sz="2500" i="1" dirty="0"/>
          </a:p>
          <a:p>
            <a:pPr algn="just"/>
            <a:r>
              <a:rPr lang="lv-LV" sz="2500" i="1" dirty="0"/>
              <a:t>Aktīva pirmorganizācijas priekšsēdētāja, Padomes sēdēs aktīvi izsaka savu viedokli un dalās pieredzē, kā efektīvāk uzrunāt biedrus  un kā panākt, ka tuvu 90% ir LIZDA biedri. </a:t>
            </a:r>
            <a:endParaRPr lang="en-US" sz="2500" i="1" dirty="0"/>
          </a:p>
          <a:p>
            <a:pPr algn="just"/>
            <a:endParaRPr lang="en-US" sz="2500" dirty="0"/>
          </a:p>
        </p:txBody>
      </p:sp>
      <p:pic>
        <p:nvPicPr>
          <p:cNvPr id="5" name="Attēls 4"/>
          <p:cNvPicPr>
            <a:picLocks noChangeAspect="1"/>
          </p:cNvPicPr>
          <p:nvPr/>
        </p:nvPicPr>
        <p:blipFill>
          <a:blip r:embed="rId3"/>
          <a:stretch>
            <a:fillRect/>
          </a:stretch>
        </p:blipFill>
        <p:spPr>
          <a:xfrm>
            <a:off x="7180654" y="5407026"/>
            <a:ext cx="5011346" cy="1450974"/>
          </a:xfrm>
          <a:prstGeom prst="rect">
            <a:avLst/>
          </a:prstGeom>
        </p:spPr>
      </p:pic>
    </p:spTree>
    <p:extLst>
      <p:ext uri="{BB962C8B-B14F-4D97-AF65-F5344CB8AC3E}">
        <p14:creationId xmlns:p14="http://schemas.microsoft.com/office/powerpoint/2010/main" val="3006573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atura vietturis 3"/>
          <p:cNvPicPr>
            <a:picLocks noGrp="1" noChangeAspect="1"/>
          </p:cNvPicPr>
          <p:nvPr>
            <p:ph idx="1"/>
          </p:nvPr>
        </p:nvPicPr>
        <p:blipFill>
          <a:blip r:embed="rId2"/>
          <a:stretch>
            <a:fillRect/>
          </a:stretch>
        </p:blipFill>
        <p:spPr>
          <a:xfrm>
            <a:off x="1285836" y="3352800"/>
            <a:ext cx="10515600" cy="3505200"/>
          </a:xfrm>
          <a:prstGeom prst="rect">
            <a:avLst/>
          </a:prstGeom>
        </p:spPr>
      </p:pic>
      <p:sp>
        <p:nvSpPr>
          <p:cNvPr id="3" name="TextBox 2"/>
          <p:cNvSpPr txBox="1"/>
          <p:nvPr/>
        </p:nvSpPr>
        <p:spPr>
          <a:xfrm>
            <a:off x="838203" y="444252"/>
            <a:ext cx="11044424" cy="4050019"/>
          </a:xfrm>
          <a:prstGeom prst="rect">
            <a:avLst/>
          </a:prstGeom>
          <a:noFill/>
        </p:spPr>
        <p:txBody>
          <a:bodyPr wrap="square" rtlCol="0">
            <a:spAutoFit/>
          </a:bodyPr>
          <a:lstStyle/>
          <a:p>
            <a:pPr algn="ctr">
              <a:lnSpc>
                <a:spcPct val="150000"/>
              </a:lnSpc>
            </a:pPr>
            <a:r>
              <a:rPr lang="en-US" sz="4400" b="1" dirty="0">
                <a:solidFill>
                  <a:schemeClr val="accent5">
                    <a:lumMod val="50000"/>
                  </a:schemeClr>
                </a:solidFill>
              </a:rPr>
              <a:t>LIZDA </a:t>
            </a:r>
            <a:r>
              <a:rPr lang="en-US" sz="4400" b="1" dirty="0" err="1">
                <a:solidFill>
                  <a:schemeClr val="accent5">
                    <a:lumMod val="50000"/>
                  </a:schemeClr>
                </a:solidFill>
              </a:rPr>
              <a:t>spēks</a:t>
            </a:r>
            <a:r>
              <a:rPr lang="en-US" sz="4400" b="1" dirty="0">
                <a:solidFill>
                  <a:schemeClr val="accent5">
                    <a:lumMod val="50000"/>
                  </a:schemeClr>
                </a:solidFill>
              </a:rPr>
              <a:t> </a:t>
            </a:r>
            <a:r>
              <a:rPr lang="en-US" sz="4400" b="1" dirty="0" err="1">
                <a:solidFill>
                  <a:schemeClr val="accent5">
                    <a:lumMod val="50000"/>
                  </a:schemeClr>
                </a:solidFill>
              </a:rPr>
              <a:t>ir</a:t>
            </a:r>
            <a:r>
              <a:rPr lang="en-US" sz="4400" b="1" dirty="0">
                <a:solidFill>
                  <a:schemeClr val="accent5">
                    <a:lumMod val="50000"/>
                  </a:schemeClr>
                </a:solidFill>
              </a:rPr>
              <a:t> </a:t>
            </a:r>
            <a:r>
              <a:rPr lang="en-US" sz="4400" b="1" dirty="0" err="1">
                <a:solidFill>
                  <a:schemeClr val="accent5">
                    <a:lumMod val="50000"/>
                  </a:schemeClr>
                </a:solidFill>
              </a:rPr>
              <a:t>tās</a:t>
            </a:r>
            <a:r>
              <a:rPr lang="en-US" sz="4400" b="1" dirty="0">
                <a:solidFill>
                  <a:schemeClr val="accent5">
                    <a:lumMod val="50000"/>
                  </a:schemeClr>
                </a:solidFill>
              </a:rPr>
              <a:t> </a:t>
            </a:r>
            <a:r>
              <a:rPr lang="en-US" sz="4400" b="1" dirty="0" err="1">
                <a:solidFill>
                  <a:schemeClr val="accent5">
                    <a:lumMod val="50000"/>
                  </a:schemeClr>
                </a:solidFill>
              </a:rPr>
              <a:t>cilvēkos</a:t>
            </a:r>
            <a:r>
              <a:rPr lang="lv-LV" sz="4400" b="1" dirty="0">
                <a:solidFill>
                  <a:schemeClr val="accent5">
                    <a:lumMod val="50000"/>
                  </a:schemeClr>
                </a:solidFill>
              </a:rPr>
              <a:t>!</a:t>
            </a:r>
            <a:r>
              <a:rPr lang="en-US" sz="4400" b="1" dirty="0">
                <a:solidFill>
                  <a:schemeClr val="accent5">
                    <a:lumMod val="50000"/>
                  </a:schemeClr>
                </a:solidFill>
              </a:rPr>
              <a:t> </a:t>
            </a:r>
            <a:br>
              <a:rPr lang="lv-LV" sz="4400" b="1" dirty="0">
                <a:solidFill>
                  <a:schemeClr val="accent5">
                    <a:lumMod val="50000"/>
                  </a:schemeClr>
                </a:solidFill>
              </a:rPr>
            </a:br>
            <a:r>
              <a:rPr lang="en-US" sz="4400" b="1" dirty="0">
                <a:solidFill>
                  <a:schemeClr val="accent5">
                    <a:lumMod val="50000"/>
                  </a:schemeClr>
                </a:solidFill>
              </a:rPr>
              <a:t>J</a:t>
            </a:r>
            <a:r>
              <a:rPr lang="lv-LV" sz="4400" b="1" dirty="0">
                <a:solidFill>
                  <a:schemeClr val="accent5">
                    <a:lumMod val="50000"/>
                  </a:schemeClr>
                </a:solidFill>
              </a:rPr>
              <a:t>ū</a:t>
            </a:r>
            <a:r>
              <a:rPr lang="en-US" sz="4400" b="1" dirty="0">
                <a:solidFill>
                  <a:schemeClr val="accent5">
                    <a:lumMod val="50000"/>
                  </a:schemeClr>
                </a:solidFill>
              </a:rPr>
              <a:t>s </a:t>
            </a:r>
            <a:r>
              <a:rPr lang="en-US" sz="4400" b="1" dirty="0" err="1">
                <a:solidFill>
                  <a:schemeClr val="accent5">
                    <a:lumMod val="50000"/>
                  </a:schemeClr>
                </a:solidFill>
              </a:rPr>
              <a:t>esat</a:t>
            </a:r>
            <a:r>
              <a:rPr lang="en-US" sz="4400" b="1" dirty="0">
                <a:solidFill>
                  <a:schemeClr val="accent5">
                    <a:lumMod val="50000"/>
                  </a:schemeClr>
                </a:solidFill>
              </a:rPr>
              <a:t> </a:t>
            </a:r>
            <a:r>
              <a:rPr lang="en-US" sz="4400" b="1" dirty="0" err="1">
                <a:solidFill>
                  <a:schemeClr val="accent5">
                    <a:lumMod val="50000"/>
                  </a:schemeClr>
                </a:solidFill>
              </a:rPr>
              <a:t>mūsu</a:t>
            </a:r>
            <a:r>
              <a:rPr lang="en-US" sz="4400" b="1" dirty="0">
                <a:solidFill>
                  <a:schemeClr val="accent5">
                    <a:lumMod val="50000"/>
                  </a:schemeClr>
                </a:solidFill>
              </a:rPr>
              <a:t> </a:t>
            </a:r>
            <a:r>
              <a:rPr lang="en-US" sz="4400" b="1" dirty="0" err="1">
                <a:solidFill>
                  <a:schemeClr val="accent5">
                    <a:lumMod val="50000"/>
                  </a:schemeClr>
                </a:solidFill>
              </a:rPr>
              <a:t>lielākā</a:t>
            </a:r>
            <a:r>
              <a:rPr lang="en-US" sz="4400" b="1" dirty="0">
                <a:solidFill>
                  <a:schemeClr val="accent5">
                    <a:lumMod val="50000"/>
                  </a:schemeClr>
                </a:solidFill>
              </a:rPr>
              <a:t> </a:t>
            </a:r>
            <a:r>
              <a:rPr lang="en-US" sz="4400" b="1" dirty="0" err="1">
                <a:solidFill>
                  <a:schemeClr val="accent5">
                    <a:lumMod val="50000"/>
                  </a:schemeClr>
                </a:solidFill>
              </a:rPr>
              <a:t>vērtība</a:t>
            </a:r>
            <a:r>
              <a:rPr lang="lv-LV" sz="4400" b="1" dirty="0">
                <a:solidFill>
                  <a:schemeClr val="accent5">
                    <a:lumMod val="50000"/>
                  </a:schemeClr>
                </a:solidFill>
              </a:rPr>
              <a:t>!</a:t>
            </a:r>
          </a:p>
          <a:p>
            <a:pPr algn="ctr">
              <a:lnSpc>
                <a:spcPct val="150000"/>
              </a:lnSpc>
            </a:pPr>
            <a:r>
              <a:rPr lang="en-US" sz="4400" b="1" dirty="0" err="1">
                <a:solidFill>
                  <a:schemeClr val="accent5">
                    <a:lumMod val="50000"/>
                  </a:schemeClr>
                </a:solidFill>
              </a:rPr>
              <a:t>Paldies</a:t>
            </a:r>
            <a:r>
              <a:rPr lang="en-US" sz="4400" b="1" dirty="0">
                <a:solidFill>
                  <a:schemeClr val="accent5">
                    <a:lumMod val="50000"/>
                  </a:schemeClr>
                </a:solidFill>
              </a:rPr>
              <a:t> par </a:t>
            </a:r>
            <a:r>
              <a:rPr lang="en-US" sz="4400" b="1" dirty="0" err="1">
                <a:solidFill>
                  <a:schemeClr val="accent5">
                    <a:lumMod val="50000"/>
                  </a:schemeClr>
                </a:solidFill>
              </a:rPr>
              <a:t>Jūsu</a:t>
            </a:r>
            <a:r>
              <a:rPr lang="en-US" sz="4400" b="1" dirty="0">
                <a:solidFill>
                  <a:schemeClr val="accent5">
                    <a:lumMod val="50000"/>
                  </a:schemeClr>
                </a:solidFill>
              </a:rPr>
              <a:t> </a:t>
            </a:r>
            <a:r>
              <a:rPr lang="lv-LV" sz="4400" b="1" dirty="0">
                <a:solidFill>
                  <a:schemeClr val="accent5">
                    <a:lumMod val="50000"/>
                  </a:schemeClr>
                </a:solidFill>
              </a:rPr>
              <a:t>cilvēkmīlestību, </a:t>
            </a:r>
            <a:r>
              <a:rPr lang="en-US" sz="4400" b="1" dirty="0" err="1">
                <a:solidFill>
                  <a:schemeClr val="accent5">
                    <a:lumMod val="50000"/>
                  </a:schemeClr>
                </a:solidFill>
              </a:rPr>
              <a:t>ieguldījumu</a:t>
            </a:r>
            <a:r>
              <a:rPr lang="en-US" sz="4400" b="1" dirty="0">
                <a:solidFill>
                  <a:schemeClr val="accent5">
                    <a:lumMod val="50000"/>
                  </a:schemeClr>
                </a:solidFill>
              </a:rPr>
              <a:t> un </a:t>
            </a:r>
            <a:r>
              <a:rPr lang="en-US" sz="4400" b="1" dirty="0" err="1">
                <a:solidFill>
                  <a:schemeClr val="accent5">
                    <a:lumMod val="50000"/>
                  </a:schemeClr>
                </a:solidFill>
              </a:rPr>
              <a:t>drosmi</a:t>
            </a:r>
            <a:r>
              <a:rPr lang="en-US" sz="4400" b="1" dirty="0">
                <a:solidFill>
                  <a:schemeClr val="accent5">
                    <a:lumMod val="50000"/>
                  </a:schemeClr>
                </a:solidFill>
              </a:rPr>
              <a:t> </a:t>
            </a:r>
            <a:r>
              <a:rPr lang="en-US" sz="4400" b="1" dirty="0" err="1">
                <a:solidFill>
                  <a:schemeClr val="accent5">
                    <a:lumMod val="50000"/>
                  </a:schemeClr>
                </a:solidFill>
              </a:rPr>
              <a:t>iestāties</a:t>
            </a:r>
            <a:r>
              <a:rPr lang="en-US" sz="4400" b="1" dirty="0">
                <a:solidFill>
                  <a:schemeClr val="accent5">
                    <a:lumMod val="50000"/>
                  </a:schemeClr>
                </a:solidFill>
              </a:rPr>
              <a:t> par </a:t>
            </a:r>
            <a:r>
              <a:rPr lang="en-US" sz="4400" b="1" dirty="0" err="1">
                <a:solidFill>
                  <a:schemeClr val="accent5">
                    <a:lumMod val="50000"/>
                  </a:schemeClr>
                </a:solidFill>
              </a:rPr>
              <a:t>labāku</a:t>
            </a:r>
            <a:r>
              <a:rPr lang="en-US" sz="4400" b="1" dirty="0">
                <a:solidFill>
                  <a:schemeClr val="accent5">
                    <a:lumMod val="50000"/>
                  </a:schemeClr>
                </a:solidFill>
              </a:rPr>
              <a:t> </a:t>
            </a:r>
            <a:r>
              <a:rPr lang="en-US" sz="4400" b="1" dirty="0" err="1">
                <a:solidFill>
                  <a:schemeClr val="accent5">
                    <a:lumMod val="50000"/>
                  </a:schemeClr>
                </a:solidFill>
              </a:rPr>
              <a:t>rītdienu</a:t>
            </a:r>
            <a:r>
              <a:rPr lang="en-US" sz="4400" b="1" dirty="0">
                <a:solidFill>
                  <a:schemeClr val="accent5">
                    <a:lumMod val="50000"/>
                  </a:schemeClr>
                </a:solidFill>
              </a:rPr>
              <a:t>!</a:t>
            </a:r>
          </a:p>
        </p:txBody>
      </p:sp>
      <p:sp>
        <p:nvSpPr>
          <p:cNvPr id="5" name="Sirds 4"/>
          <p:cNvSpPr/>
          <p:nvPr/>
        </p:nvSpPr>
        <p:spPr>
          <a:xfrm>
            <a:off x="9783530" y="1690688"/>
            <a:ext cx="791852" cy="672182"/>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ttēls 5"/>
          <p:cNvPicPr>
            <a:picLocks noChangeAspect="1"/>
          </p:cNvPicPr>
          <p:nvPr/>
        </p:nvPicPr>
        <p:blipFill>
          <a:blip r:embed="rId3"/>
          <a:stretch>
            <a:fillRect/>
          </a:stretch>
        </p:blipFill>
        <p:spPr>
          <a:xfrm>
            <a:off x="2183841" y="1690688"/>
            <a:ext cx="816935" cy="688908"/>
          </a:xfrm>
          <a:prstGeom prst="rect">
            <a:avLst/>
          </a:prstGeom>
        </p:spPr>
      </p:pic>
    </p:spTree>
    <p:extLst>
      <p:ext uri="{BB962C8B-B14F-4D97-AF65-F5344CB8AC3E}">
        <p14:creationId xmlns:p14="http://schemas.microsoft.com/office/powerpoint/2010/main" val="249538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pic>
        <p:nvPicPr>
          <p:cNvPr id="6" name="Attēls 5"/>
          <p:cNvPicPr>
            <a:picLocks noChangeAspect="1"/>
          </p:cNvPicPr>
          <p:nvPr/>
        </p:nvPicPr>
        <p:blipFill rotWithShape="1">
          <a:blip r:embed="rId2"/>
          <a:srcRect l="7612" t="623" r="4546" b="-623"/>
          <a:stretch/>
        </p:blipFill>
        <p:spPr>
          <a:xfrm>
            <a:off x="7238246" y="5395599"/>
            <a:ext cx="5015619" cy="1454086"/>
          </a:xfrm>
          <a:prstGeom prst="rect">
            <a:avLst/>
          </a:prstGeom>
          <a:ln>
            <a:noFill/>
          </a:ln>
          <a:effectLst>
            <a:softEdge rad="112500"/>
          </a:effectLst>
        </p:spPr>
      </p:pic>
      <p:sp>
        <p:nvSpPr>
          <p:cNvPr id="2" name="Virsraksts 1"/>
          <p:cNvSpPr txBox="1">
            <a:spLocks noGrp="1"/>
          </p:cNvSpPr>
          <p:nvPr>
            <p:ph type="title"/>
          </p:nvPr>
        </p:nvSpPr>
        <p:spPr>
          <a:xfrm>
            <a:off x="950613" y="449096"/>
            <a:ext cx="8795442" cy="1325559"/>
          </a:xfrm>
        </p:spPr>
        <p:txBody>
          <a:bodyPr anchorCtr="1">
            <a:noAutofit/>
          </a:bodyPr>
          <a:lstStyle/>
          <a:p>
            <a:pPr algn="ctr"/>
            <a:r>
              <a:rPr lang="lv-LV" sz="3600" dirty="0"/>
              <a:t>LIZDA Daugavpils </a:t>
            </a:r>
            <a:r>
              <a:rPr lang="lv-LV" sz="3600" dirty="0" err="1"/>
              <a:t>arodoranizācija</a:t>
            </a:r>
            <a:r>
              <a:rPr lang="lv-LV" sz="3600" dirty="0"/>
              <a:t> </a:t>
            </a:r>
            <a:br>
              <a:rPr lang="lv-LV" sz="3600" dirty="0"/>
            </a:br>
            <a:r>
              <a:rPr lang="lv-LV" sz="3600" dirty="0"/>
              <a:t>Daugavpils Valsts ģimnāzija </a:t>
            </a:r>
            <a:br>
              <a:rPr lang="lv-LV" sz="3600" dirty="0"/>
            </a:br>
            <a:r>
              <a:rPr lang="lv-LV" sz="3600" b="1" dirty="0"/>
              <a:t>Aiga </a:t>
            </a:r>
            <a:r>
              <a:rPr lang="lv-LV" sz="3600" b="1" dirty="0" err="1"/>
              <a:t>Hudobčenoka</a:t>
            </a:r>
            <a:br>
              <a:rPr lang="lv-LV" sz="3600" dirty="0"/>
            </a:br>
            <a:endParaRPr lang="en-US" sz="3600" b="1" dirty="0"/>
          </a:p>
        </p:txBody>
      </p:sp>
      <p:sp>
        <p:nvSpPr>
          <p:cNvPr id="3" name="Satura vietturis 2"/>
          <p:cNvSpPr txBox="1">
            <a:spLocks noGrp="1"/>
          </p:cNvSpPr>
          <p:nvPr>
            <p:ph idx="1"/>
          </p:nvPr>
        </p:nvSpPr>
        <p:spPr>
          <a:xfrm>
            <a:off x="950612" y="1774655"/>
            <a:ext cx="8613615" cy="4130880"/>
          </a:xfrm>
        </p:spPr>
        <p:txBody>
          <a:bodyPr>
            <a:normAutofit fontScale="92500" lnSpcReduction="20000"/>
          </a:bodyPr>
          <a:lstStyle/>
          <a:p>
            <a:pPr marL="0" indent="0" algn="just">
              <a:lnSpc>
                <a:spcPct val="80000"/>
              </a:lnSpc>
              <a:buNone/>
            </a:pPr>
            <a:r>
              <a:rPr lang="lv-LV" i="1" dirty="0"/>
              <a:t>Arodbiedrības biedru īpatsvars iestādē ir 40 %.</a:t>
            </a:r>
          </a:p>
          <a:p>
            <a:pPr marL="0" indent="0" algn="just">
              <a:lnSpc>
                <a:spcPct val="80000"/>
              </a:lnSpc>
              <a:buNone/>
            </a:pPr>
            <a:endParaRPr lang="lv-LV" i="1" dirty="0"/>
          </a:p>
          <a:p>
            <a:pPr marL="0" indent="0" algn="just">
              <a:lnSpc>
                <a:spcPct val="80000"/>
              </a:lnSpc>
              <a:buNone/>
            </a:pPr>
            <a:r>
              <a:rPr lang="lv-LV" i="1" dirty="0"/>
              <a:t>Pēdējā laikā ir stabils biedru pieaugums.</a:t>
            </a:r>
          </a:p>
          <a:p>
            <a:pPr marL="0" indent="0" algn="just">
              <a:lnSpc>
                <a:spcPct val="80000"/>
              </a:lnSpc>
              <a:buNone/>
            </a:pPr>
            <a:endParaRPr lang="en-US" i="1" dirty="0"/>
          </a:p>
          <a:p>
            <a:pPr marL="0" indent="0" algn="just">
              <a:lnSpc>
                <a:spcPct val="80000"/>
              </a:lnSpc>
              <a:buNone/>
            </a:pPr>
            <a:r>
              <a:rPr lang="lv-LV" i="1" dirty="0">
                <a:solidFill>
                  <a:schemeClr val="tx1"/>
                </a:solidFill>
                <a:latin typeface="+mn-lt"/>
                <a:ea typeface="+mn-ea"/>
                <a:cs typeface="+mn-cs"/>
              </a:rPr>
              <a:t>Iestādē tiek nodrošināts regulārs un konstruktīvs sociālais dialogs starp arodbiedrības pirmorganizāciju un darba devēju. Sadarbība balstās uz savstarpēju uzticēšanos, atklātu komunikāciju un kopīgu mērķi – uzlabot darbinieku darba apstākļus un sociālo aizsardzību.</a:t>
            </a:r>
          </a:p>
          <a:p>
            <a:pPr marL="0" indent="0" algn="just">
              <a:lnSpc>
                <a:spcPct val="80000"/>
              </a:lnSpc>
              <a:buNone/>
            </a:pPr>
            <a:endParaRPr lang="en-US" i="1" dirty="0">
              <a:solidFill>
                <a:schemeClr val="tx1"/>
              </a:solidFill>
              <a:latin typeface="+mn-lt"/>
              <a:ea typeface="+mn-ea"/>
              <a:cs typeface="+mn-cs"/>
            </a:endParaRPr>
          </a:p>
          <a:p>
            <a:pPr marL="0" lvl="0" indent="0" algn="just">
              <a:lnSpc>
                <a:spcPct val="80000"/>
              </a:lnSpc>
              <a:buNone/>
            </a:pPr>
            <a:r>
              <a:rPr lang="lv-LV" i="1" dirty="0">
                <a:solidFill>
                  <a:schemeClr val="tx1"/>
                </a:solidFill>
                <a:latin typeface="+mn-lt"/>
                <a:ea typeface="+mn-ea"/>
                <a:cs typeface="+mn-cs"/>
              </a:rPr>
              <a:t>Koplīgums Daugavpils Valsts ģimnāzijā ir noslēgts līdz 2030. gada 20. maijam, tas tiek regulāri aktualizēts un papildināts atbilstoši normatīvo aktu prasībām un iestādes vajadzībām.</a:t>
            </a:r>
          </a:p>
          <a:p>
            <a:pPr lvl="0">
              <a:lnSpc>
                <a:spcPct val="80000"/>
              </a:lnSpc>
            </a:pPr>
            <a:endParaRPr lang="en-US" dirty="0"/>
          </a:p>
        </p:txBody>
      </p:sp>
      <p:pic>
        <p:nvPicPr>
          <p:cNvPr id="4" name="Attēls 3"/>
          <p:cNvPicPr>
            <a:picLocks noChangeAspect="1"/>
          </p:cNvPicPr>
          <p:nvPr/>
        </p:nvPicPr>
        <p:blipFill>
          <a:blip r:embed="rId3"/>
          <a:stretch>
            <a:fillRect/>
          </a:stretch>
        </p:blipFill>
        <p:spPr>
          <a:xfrm>
            <a:off x="9746056" y="0"/>
            <a:ext cx="2366207" cy="3549310"/>
          </a:xfrm>
          <a:prstGeom prst="rect">
            <a:avLst/>
          </a:prstGeom>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Virsraksts 1"/>
          <p:cNvSpPr txBox="1">
            <a:spLocks noGrp="1"/>
          </p:cNvSpPr>
          <p:nvPr>
            <p:ph type="title"/>
          </p:nvPr>
        </p:nvSpPr>
        <p:spPr>
          <a:xfrm>
            <a:off x="838203" y="365129"/>
            <a:ext cx="7952712" cy="1325559"/>
          </a:xfrm>
        </p:spPr>
        <p:txBody>
          <a:bodyPr>
            <a:normAutofit fontScale="90000"/>
          </a:bodyPr>
          <a:lstStyle/>
          <a:p>
            <a:pPr algn="ctr"/>
            <a:r>
              <a:rPr lang="lv-LV" dirty="0"/>
              <a:t>LIZDA Balvu novada arodorganizācija</a:t>
            </a:r>
            <a:br>
              <a:rPr lang="lv-LV" dirty="0"/>
            </a:br>
            <a:r>
              <a:rPr lang="lv-LV" dirty="0"/>
              <a:t>Eglaines pamatskola</a:t>
            </a:r>
            <a:br>
              <a:rPr lang="lv-LV" dirty="0"/>
            </a:br>
            <a:r>
              <a:rPr lang="lv-LV" dirty="0"/>
              <a:t> </a:t>
            </a:r>
            <a:r>
              <a:rPr lang="lv-LV" b="1" dirty="0"/>
              <a:t>Līga Ikstena</a:t>
            </a:r>
            <a:endParaRPr lang="en-US" b="1" dirty="0"/>
          </a:p>
        </p:txBody>
      </p:sp>
      <p:pic>
        <p:nvPicPr>
          <p:cNvPr id="4" name="Satura vietturis 3"/>
          <p:cNvPicPr>
            <a:picLocks noGrp="1" noChangeAspect="1"/>
          </p:cNvPicPr>
          <p:nvPr>
            <p:ph idx="1"/>
          </p:nvPr>
        </p:nvPicPr>
        <p:blipFill>
          <a:blip r:embed="rId2"/>
          <a:stretch>
            <a:fillRect/>
          </a:stretch>
        </p:blipFill>
        <p:spPr>
          <a:xfrm>
            <a:off x="9292922" y="0"/>
            <a:ext cx="2899078" cy="4351338"/>
          </a:xfrm>
          <a:prstGeom prst="rect">
            <a:avLst/>
          </a:prstGeom>
          <a:ln>
            <a:noFill/>
          </a:ln>
          <a:effectLst>
            <a:softEdge rad="112500"/>
          </a:effectLst>
        </p:spPr>
      </p:pic>
      <p:pic>
        <p:nvPicPr>
          <p:cNvPr id="3" name="Attēls 2"/>
          <p:cNvPicPr>
            <a:picLocks noChangeAspect="1"/>
          </p:cNvPicPr>
          <p:nvPr/>
        </p:nvPicPr>
        <p:blipFill>
          <a:blip r:embed="rId3"/>
          <a:stretch>
            <a:fillRect/>
          </a:stretch>
        </p:blipFill>
        <p:spPr>
          <a:xfrm>
            <a:off x="7272995" y="5407026"/>
            <a:ext cx="5011346" cy="1450974"/>
          </a:xfrm>
          <a:prstGeom prst="rect">
            <a:avLst/>
          </a:prstGeom>
        </p:spPr>
      </p:pic>
      <p:sp>
        <p:nvSpPr>
          <p:cNvPr id="5" name="TextBox 4"/>
          <p:cNvSpPr txBox="1"/>
          <p:nvPr/>
        </p:nvSpPr>
        <p:spPr>
          <a:xfrm>
            <a:off x="846039" y="1814667"/>
            <a:ext cx="8446883" cy="4678204"/>
          </a:xfrm>
          <a:prstGeom prst="rect">
            <a:avLst/>
          </a:prstGeom>
          <a:noFill/>
        </p:spPr>
        <p:txBody>
          <a:bodyPr wrap="square" rtlCol="0">
            <a:spAutoFit/>
          </a:bodyPr>
          <a:lstStyle/>
          <a:p>
            <a:pPr algn="just"/>
            <a:r>
              <a:rPr lang="lv-LV" sz="2800" i="1" dirty="0"/>
              <a:t>Pirmorganizācijā 50% no darbiniekiem ir LIZDA biedri.</a:t>
            </a:r>
          </a:p>
          <a:p>
            <a:pPr algn="just"/>
            <a:r>
              <a:rPr lang="lv-LV" sz="2800" i="1" dirty="0"/>
              <a:t>2025.gadā biedru skaits 47%, bet 2026.gadā jau 50%.</a:t>
            </a:r>
          </a:p>
          <a:p>
            <a:pPr algn="just"/>
            <a:endParaRPr lang="lv-LV" sz="2800" i="1" dirty="0"/>
          </a:p>
          <a:p>
            <a:pPr algn="just"/>
            <a:r>
              <a:rPr lang="lv-LV" sz="2800" i="1" dirty="0"/>
              <a:t>Liela nozīme Līgas darbā ir individuālajam kontaktam – viņa uzrunā jaunos darbiniekus, skaidro LIZDA nozīmi, atbild uz jautājumiem un palīdz izprast arodbiedrības sniegtās priekšrocības. Kā rezultātā viņai izdodas palielināt biedru skaitu un stiprināt pirmorganizācijas saliedētību, veidojot aktīvu, informētu un iesaistītu kolektīvu.</a:t>
            </a:r>
            <a:endParaRPr lang="en-US" sz="2800" i="1" dirty="0"/>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pic>
        <p:nvPicPr>
          <p:cNvPr id="5" name="Attēls 4"/>
          <p:cNvPicPr>
            <a:picLocks noChangeAspect="1"/>
          </p:cNvPicPr>
          <p:nvPr/>
        </p:nvPicPr>
        <p:blipFill>
          <a:blip r:embed="rId2"/>
          <a:stretch>
            <a:fillRect/>
          </a:stretch>
        </p:blipFill>
        <p:spPr>
          <a:xfrm>
            <a:off x="7180654" y="5407026"/>
            <a:ext cx="5011346" cy="1450974"/>
          </a:xfrm>
          <a:prstGeom prst="rect">
            <a:avLst/>
          </a:prstGeom>
        </p:spPr>
      </p:pic>
      <p:sp>
        <p:nvSpPr>
          <p:cNvPr id="2" name="Virsraksts 1"/>
          <p:cNvSpPr txBox="1">
            <a:spLocks noGrp="1"/>
          </p:cNvSpPr>
          <p:nvPr>
            <p:ph type="title"/>
          </p:nvPr>
        </p:nvSpPr>
        <p:spPr>
          <a:xfrm>
            <a:off x="1462891" y="405749"/>
            <a:ext cx="6929671" cy="1325559"/>
          </a:xfrm>
        </p:spPr>
        <p:txBody>
          <a:bodyPr>
            <a:noAutofit/>
          </a:bodyPr>
          <a:lstStyle/>
          <a:p>
            <a:pPr algn="ctr"/>
            <a:r>
              <a:rPr lang="lv-LV" sz="3600" dirty="0"/>
              <a:t>LIZDA </a:t>
            </a:r>
            <a:r>
              <a:rPr lang="lv-LV" sz="3600" dirty="0" err="1"/>
              <a:t>Cēsu</a:t>
            </a:r>
            <a:r>
              <a:rPr lang="lv-LV" sz="3600" dirty="0"/>
              <a:t> novada arodorganizācija</a:t>
            </a:r>
            <a:br>
              <a:rPr lang="lv-LV" sz="3600" dirty="0"/>
            </a:br>
            <a:r>
              <a:rPr lang="lv-LV" sz="3600" dirty="0"/>
              <a:t> </a:t>
            </a:r>
            <a:r>
              <a:rPr lang="en-US" sz="3600" dirty="0" err="1"/>
              <a:t>Vecpiebalgas</a:t>
            </a:r>
            <a:r>
              <a:rPr lang="en-US" sz="3600" dirty="0"/>
              <a:t> </a:t>
            </a:r>
            <a:r>
              <a:rPr lang="en-US" sz="3600" dirty="0" err="1"/>
              <a:t>vidusskola</a:t>
            </a:r>
            <a:r>
              <a:rPr lang="lv-LV" sz="3600" dirty="0"/>
              <a:t> </a:t>
            </a:r>
            <a:br>
              <a:rPr lang="lv-LV" sz="3600" dirty="0"/>
            </a:br>
            <a:r>
              <a:rPr lang="en-US" sz="3600" b="1" dirty="0"/>
              <a:t>Sandra </a:t>
            </a:r>
            <a:r>
              <a:rPr lang="en-US" sz="3600" b="1" dirty="0" err="1"/>
              <a:t>Makare</a:t>
            </a:r>
            <a:br>
              <a:rPr lang="en-US" sz="3600" b="1" dirty="0"/>
            </a:br>
            <a:endParaRPr lang="en-US" sz="3600" b="1" dirty="0"/>
          </a:p>
        </p:txBody>
      </p:sp>
      <p:pic>
        <p:nvPicPr>
          <p:cNvPr id="4" name="Satura vietturis 3"/>
          <p:cNvPicPr>
            <a:picLocks noGrp="1" noChangeAspect="1"/>
          </p:cNvPicPr>
          <p:nvPr>
            <p:ph idx="1"/>
          </p:nvPr>
        </p:nvPicPr>
        <p:blipFill>
          <a:blip r:embed="rId3"/>
          <a:stretch>
            <a:fillRect/>
          </a:stretch>
        </p:blipFill>
        <p:spPr>
          <a:xfrm>
            <a:off x="9291817" y="0"/>
            <a:ext cx="2900183" cy="4351337"/>
          </a:xfrm>
          <a:prstGeom prst="rect">
            <a:avLst/>
          </a:prstGeom>
          <a:ln>
            <a:noFill/>
          </a:ln>
          <a:effectLst>
            <a:softEdge rad="112500"/>
          </a:effectLst>
        </p:spPr>
      </p:pic>
      <p:sp>
        <p:nvSpPr>
          <p:cNvPr id="3" name="TextBox 2"/>
          <p:cNvSpPr txBox="1"/>
          <p:nvPr/>
        </p:nvSpPr>
        <p:spPr>
          <a:xfrm>
            <a:off x="798120" y="1504404"/>
            <a:ext cx="8426454" cy="5078313"/>
          </a:xfrm>
          <a:prstGeom prst="rect">
            <a:avLst/>
          </a:prstGeom>
          <a:noFill/>
        </p:spPr>
        <p:txBody>
          <a:bodyPr wrap="square" rtlCol="0">
            <a:spAutoFit/>
          </a:bodyPr>
          <a:lstStyle/>
          <a:p>
            <a:pPr algn="just"/>
            <a:r>
              <a:rPr lang="lv-LV" sz="2700" i="1" dirty="0"/>
              <a:t>Pirmorganizācijā 74% no darbiniekiem ir LIZDA biedri.</a:t>
            </a:r>
          </a:p>
          <a:p>
            <a:pPr algn="just"/>
            <a:endParaRPr lang="lv-LV" sz="2700" i="1" dirty="0"/>
          </a:p>
          <a:p>
            <a:pPr algn="just"/>
            <a:r>
              <a:rPr lang="lv-LV" sz="2700" i="1" dirty="0"/>
              <a:t>Izglītības iestādē ir nācies aizstāvēt  jaunāko pedagogu intereses un vajadzības, tāpēc arī jaunieši iestājas arodbiedrībā.</a:t>
            </a:r>
          </a:p>
          <a:p>
            <a:pPr algn="just"/>
            <a:endParaRPr lang="lv-LV" sz="2700" i="1" dirty="0"/>
          </a:p>
          <a:p>
            <a:pPr algn="just"/>
            <a:r>
              <a:rPr lang="lv-LV" sz="2700" i="1" dirty="0"/>
              <a:t>Sandra aktīvi iesaistās visu jautājumu risināšanā izglītības iestādē, piedalās vadības sanāksmēs, informējot par arodbiedrības darbību gan skolā, gan pirmskolā. </a:t>
            </a:r>
          </a:p>
          <a:p>
            <a:pPr algn="just"/>
            <a:endParaRPr lang="lv-LV" sz="2700" i="1" dirty="0"/>
          </a:p>
          <a:p>
            <a:pPr algn="just"/>
            <a:r>
              <a:rPr lang="lv-LV" sz="2700" i="1" dirty="0"/>
              <a:t>Iestājas par taisnīgu slodžu sadali un </a:t>
            </a:r>
          </a:p>
          <a:p>
            <a:pPr algn="just"/>
            <a:r>
              <a:rPr lang="lv-LV" sz="2700" i="1" dirty="0"/>
              <a:t>atvaļinājuma grafika sadalījumu.</a:t>
            </a:r>
            <a:endParaRPr lang="en-US" sz="2700" i="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pic>
        <p:nvPicPr>
          <p:cNvPr id="5" name="Attēls 4"/>
          <p:cNvPicPr>
            <a:picLocks noChangeAspect="1"/>
          </p:cNvPicPr>
          <p:nvPr/>
        </p:nvPicPr>
        <p:blipFill>
          <a:blip r:embed="rId2"/>
          <a:stretch>
            <a:fillRect/>
          </a:stretch>
        </p:blipFill>
        <p:spPr>
          <a:xfrm>
            <a:off x="7247930" y="5407026"/>
            <a:ext cx="5011346" cy="1450974"/>
          </a:xfrm>
          <a:prstGeom prst="rect">
            <a:avLst/>
          </a:prstGeom>
        </p:spPr>
      </p:pic>
      <p:sp>
        <p:nvSpPr>
          <p:cNvPr id="2" name="Virsraksts 1"/>
          <p:cNvSpPr txBox="1">
            <a:spLocks noGrp="1"/>
          </p:cNvSpPr>
          <p:nvPr>
            <p:ph type="title"/>
          </p:nvPr>
        </p:nvSpPr>
        <p:spPr>
          <a:xfrm>
            <a:off x="1028325" y="281345"/>
            <a:ext cx="8088514" cy="1325559"/>
          </a:xfrm>
        </p:spPr>
        <p:txBody>
          <a:bodyPr>
            <a:noAutofit/>
          </a:bodyPr>
          <a:lstStyle/>
          <a:p>
            <a:pPr algn="ctr"/>
            <a:r>
              <a:rPr lang="lv-LV" sz="3600" dirty="0"/>
              <a:t>LIZDA Jelgavas novada arodorganizācija</a:t>
            </a:r>
            <a:br>
              <a:rPr lang="lv-LV" sz="3600" dirty="0"/>
            </a:br>
            <a:r>
              <a:rPr lang="lv-LV" sz="3600" dirty="0"/>
              <a:t>Svētes pamatskola</a:t>
            </a:r>
            <a:br>
              <a:rPr lang="lv-LV" sz="3600" dirty="0"/>
            </a:br>
            <a:r>
              <a:rPr lang="lv-LV" sz="3600" dirty="0"/>
              <a:t> </a:t>
            </a:r>
            <a:r>
              <a:rPr lang="lv-LV" sz="3600" b="1" dirty="0"/>
              <a:t>Vita Kravale</a:t>
            </a:r>
            <a:endParaRPr lang="en-US" sz="3600" b="1" dirty="0"/>
          </a:p>
        </p:txBody>
      </p:sp>
      <p:sp>
        <p:nvSpPr>
          <p:cNvPr id="4" name="Satura vietturis 3"/>
          <p:cNvSpPr>
            <a:spLocks noGrp="1"/>
          </p:cNvSpPr>
          <p:nvPr>
            <p:ph idx="1"/>
          </p:nvPr>
        </p:nvSpPr>
        <p:spPr>
          <a:xfrm>
            <a:off x="950614" y="1825627"/>
            <a:ext cx="8356348" cy="4351336"/>
          </a:xfrm>
        </p:spPr>
        <p:txBody>
          <a:bodyPr>
            <a:normAutofit fontScale="92500" lnSpcReduction="10000"/>
          </a:bodyPr>
          <a:lstStyle/>
          <a:p>
            <a:pPr marL="0" indent="0" algn="just">
              <a:buNone/>
            </a:pPr>
            <a:r>
              <a:rPr lang="lv-LV" i="1" dirty="0"/>
              <a:t>Pirmorganizācijā ir augsts esošo biedru noturēšanas līmenis - izstāšanās gadījumi ir reti un saistīti ar objektīviem iemesliem.</a:t>
            </a:r>
          </a:p>
          <a:p>
            <a:pPr marL="0" indent="0" algn="just">
              <a:buNone/>
            </a:pPr>
            <a:endParaRPr lang="lv-LV" i="1" dirty="0"/>
          </a:p>
          <a:p>
            <a:pPr marL="0" indent="0" algn="just">
              <a:buNone/>
            </a:pPr>
            <a:r>
              <a:rPr lang="lv-LV" i="1" dirty="0"/>
              <a:t>Pirmorganizācijā tiek pievērsta pastiprināta uzmanība biedru </a:t>
            </a:r>
            <a:r>
              <a:rPr lang="lv-LV" i="1" dirty="0" err="1"/>
              <a:t>labbūtības</a:t>
            </a:r>
            <a:r>
              <a:rPr lang="lv-LV" i="1" dirty="0"/>
              <a:t> veicināšanai. 2025. gadā katrs biedrs ir saņēmis vismaz 3 dažādus arodbiedrības sniegtus ieguvumus.</a:t>
            </a:r>
          </a:p>
          <a:p>
            <a:pPr marL="0" indent="0" algn="just">
              <a:buNone/>
            </a:pPr>
            <a:endParaRPr lang="lv-LV" i="1" dirty="0"/>
          </a:p>
          <a:p>
            <a:pPr marL="0" indent="0" algn="just">
              <a:buNone/>
            </a:pPr>
            <a:r>
              <a:rPr lang="lv-LV" i="1" dirty="0"/>
              <a:t>Iestādes darbinieki iknedēļas apspriedēs tiek informēti par LIZDA aktualitātēm, nodrošinot savlaicīgu un sistemātisku informācijas apriti.</a:t>
            </a:r>
            <a:endParaRPr lang="en-US" i="1" dirty="0"/>
          </a:p>
          <a:p>
            <a:pPr marL="0" indent="0">
              <a:buNone/>
            </a:pPr>
            <a:endParaRPr lang="en-US" dirty="0"/>
          </a:p>
        </p:txBody>
      </p:sp>
      <p:pic>
        <p:nvPicPr>
          <p:cNvPr id="3" name="Attēls 2"/>
          <p:cNvPicPr>
            <a:picLocks noChangeAspect="1"/>
          </p:cNvPicPr>
          <p:nvPr/>
        </p:nvPicPr>
        <p:blipFill rotWithShape="1">
          <a:blip r:embed="rId3"/>
          <a:srcRect l="6497" r="6504"/>
          <a:stretch/>
        </p:blipFill>
        <p:spPr>
          <a:xfrm>
            <a:off x="9409301" y="0"/>
            <a:ext cx="2849975" cy="3644020"/>
          </a:xfrm>
          <a:prstGeom prst="rect">
            <a:avLst/>
          </a:prstGeom>
          <a:ln>
            <a:noFill/>
          </a:ln>
          <a:effectLst>
            <a:softEdge rad="112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ttēls 3"/>
          <p:cNvPicPr>
            <a:picLocks noChangeAspect="1"/>
          </p:cNvPicPr>
          <p:nvPr/>
        </p:nvPicPr>
        <p:blipFill>
          <a:blip r:embed="rId2"/>
          <a:stretch>
            <a:fillRect/>
          </a:stretch>
        </p:blipFill>
        <p:spPr>
          <a:xfrm>
            <a:off x="7247930" y="5407026"/>
            <a:ext cx="5011346" cy="1450974"/>
          </a:xfrm>
          <a:prstGeom prst="rect">
            <a:avLst/>
          </a:prstGeom>
        </p:spPr>
      </p:pic>
      <p:sp>
        <p:nvSpPr>
          <p:cNvPr id="2" name="Virsraksts 1"/>
          <p:cNvSpPr>
            <a:spLocks noGrp="1"/>
          </p:cNvSpPr>
          <p:nvPr>
            <p:ph type="title"/>
          </p:nvPr>
        </p:nvSpPr>
        <p:spPr>
          <a:xfrm>
            <a:off x="778598" y="229677"/>
            <a:ext cx="7514377" cy="1943505"/>
          </a:xfrm>
        </p:spPr>
        <p:txBody>
          <a:bodyPr>
            <a:normAutofit fontScale="90000"/>
          </a:bodyPr>
          <a:lstStyle/>
          <a:p>
            <a:pPr algn="ctr"/>
            <a:br>
              <a:rPr lang="lv-LV" sz="3600" dirty="0"/>
            </a:br>
            <a:br>
              <a:rPr lang="lv-LV" sz="3600" dirty="0"/>
            </a:br>
            <a:r>
              <a:rPr lang="lv-LV" sz="4000" dirty="0"/>
              <a:t>LIZDA Kuldīgas novada arodorganizācija</a:t>
            </a:r>
            <a:br>
              <a:rPr lang="lv-LV" sz="4000" dirty="0"/>
            </a:br>
            <a:r>
              <a:rPr lang="lv-LV" sz="4000" dirty="0" err="1"/>
              <a:t>I.Zeberiņa</a:t>
            </a:r>
            <a:r>
              <a:rPr lang="lv-LV" sz="4000" dirty="0"/>
              <a:t> Kuldīgas pamatskola</a:t>
            </a:r>
            <a:br>
              <a:rPr lang="lv-LV" sz="4000" dirty="0"/>
            </a:br>
            <a:r>
              <a:rPr lang="lv-LV" sz="4000" b="1" dirty="0" err="1"/>
              <a:t>Lorita</a:t>
            </a:r>
            <a:r>
              <a:rPr lang="lv-LV" sz="4000" b="1" dirty="0"/>
              <a:t> </a:t>
            </a:r>
            <a:r>
              <a:rPr lang="lv-LV" sz="4000" b="1" dirty="0" err="1"/>
              <a:t>Dermane</a:t>
            </a:r>
            <a:br>
              <a:rPr lang="lv-LV" sz="4000" b="1" dirty="0"/>
            </a:br>
            <a:br>
              <a:rPr lang="lv-LV" dirty="0"/>
            </a:br>
            <a:endParaRPr lang="en-US" dirty="0"/>
          </a:p>
        </p:txBody>
      </p:sp>
      <p:sp>
        <p:nvSpPr>
          <p:cNvPr id="3" name="Satura vietturis 2"/>
          <p:cNvSpPr>
            <a:spLocks noGrp="1"/>
          </p:cNvSpPr>
          <p:nvPr>
            <p:ph idx="1"/>
          </p:nvPr>
        </p:nvSpPr>
        <p:spPr>
          <a:xfrm>
            <a:off x="851625" y="2037419"/>
            <a:ext cx="7368321" cy="4351336"/>
          </a:xfrm>
        </p:spPr>
        <p:txBody>
          <a:bodyPr>
            <a:normAutofit fontScale="92500" lnSpcReduction="20000"/>
          </a:bodyPr>
          <a:lstStyle/>
          <a:p>
            <a:pPr marL="0" indent="0" algn="just">
              <a:buNone/>
            </a:pPr>
            <a:r>
              <a:rPr lang="lv-LV" i="1" dirty="0"/>
              <a:t>Vairāk kā 55% pedagogi ir LIZDA biedri. Lielākā, stabilākā uz izaugsmi vērsta PO novadā. 10 jauni biedri 2025./2026.m.g., katru gadu biedru skaits pieaug. </a:t>
            </a:r>
          </a:p>
          <a:p>
            <a:pPr marL="0" indent="0" algn="just">
              <a:buNone/>
            </a:pPr>
            <a:endParaRPr lang="lv-LV" i="1" dirty="0"/>
          </a:p>
          <a:p>
            <a:pPr marL="0" indent="0" algn="just">
              <a:buNone/>
            </a:pPr>
            <a:r>
              <a:rPr lang="lv-LV" i="1" dirty="0"/>
              <a:t>Aktīvs individuālais darbs, prot uzrunāt visu kolektīvu. Piedalījās novada akcijā “Pievienojies vai atgriezies!” un piesaistīja 5 jaunus biedrus.</a:t>
            </a:r>
          </a:p>
          <a:p>
            <a:pPr marL="0" indent="0" algn="just">
              <a:buNone/>
            </a:pPr>
            <a:endParaRPr lang="lv-LV" i="1" dirty="0"/>
          </a:p>
          <a:p>
            <a:pPr marL="0" indent="0" algn="just">
              <a:buNone/>
            </a:pPr>
            <a:r>
              <a:rPr lang="lv-LV" i="1" dirty="0"/>
              <a:t>Liels </a:t>
            </a:r>
            <a:r>
              <a:rPr lang="lv-LV" i="1" dirty="0" err="1"/>
              <a:t>Loritas</a:t>
            </a:r>
            <a:r>
              <a:rPr lang="lv-LV" i="1" dirty="0"/>
              <a:t> ieguldījums ir </a:t>
            </a:r>
            <a:r>
              <a:rPr lang="lv-LV" i="1" dirty="0" err="1"/>
              <a:t>Ģenerālvienošanās</a:t>
            </a:r>
            <a:r>
              <a:rPr lang="lv-LV" i="1" dirty="0"/>
              <a:t> dokumenta izstrādē. Palīdz jaunajiem PO priekšsēdētājiem. Aktīvi piedalās valdes darbā.</a:t>
            </a:r>
          </a:p>
          <a:p>
            <a:pPr marL="0" indent="0">
              <a:buNone/>
            </a:pPr>
            <a:endParaRPr lang="lv-LV" dirty="0"/>
          </a:p>
        </p:txBody>
      </p:sp>
      <p:pic>
        <p:nvPicPr>
          <p:cNvPr id="5" name="Attēls 4"/>
          <p:cNvPicPr>
            <a:picLocks noChangeAspect="1"/>
          </p:cNvPicPr>
          <p:nvPr/>
        </p:nvPicPr>
        <p:blipFill rotWithShape="1">
          <a:blip r:embed="rId3"/>
          <a:srcRect l="12562" t="5578" r="4735"/>
          <a:stretch/>
        </p:blipFill>
        <p:spPr>
          <a:xfrm>
            <a:off x="8125927" y="-117878"/>
            <a:ext cx="4110273" cy="3137026"/>
          </a:xfrm>
          <a:prstGeom prst="rect">
            <a:avLst/>
          </a:prstGeom>
          <a:ln>
            <a:noFill/>
          </a:ln>
          <a:effectLst>
            <a:softEdge rad="112500"/>
          </a:effectLst>
        </p:spPr>
      </p:pic>
    </p:spTree>
    <p:extLst>
      <p:ext uri="{BB962C8B-B14F-4D97-AF65-F5344CB8AC3E}">
        <p14:creationId xmlns:p14="http://schemas.microsoft.com/office/powerpoint/2010/main" val="783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799688" y="129739"/>
            <a:ext cx="8704979" cy="1325559"/>
          </a:xfrm>
        </p:spPr>
        <p:txBody>
          <a:bodyPr>
            <a:noAutofit/>
          </a:bodyPr>
          <a:lstStyle/>
          <a:p>
            <a:pPr algn="ctr"/>
            <a:r>
              <a:rPr lang="lv-LV" sz="3600" dirty="0"/>
              <a:t>LIZDA Ludzas novada arodorganizācija</a:t>
            </a:r>
            <a:br>
              <a:rPr lang="lv-LV" sz="3600" dirty="0"/>
            </a:br>
            <a:r>
              <a:rPr lang="lv-LV" sz="3600" dirty="0"/>
              <a:t>Kārsavas vidusskola</a:t>
            </a:r>
            <a:br>
              <a:rPr lang="lv-LV" sz="3600" dirty="0"/>
            </a:br>
            <a:r>
              <a:rPr lang="lv-LV" sz="3600" b="1" dirty="0"/>
              <a:t>Vija Zeļča</a:t>
            </a:r>
            <a:endParaRPr lang="en-US" sz="3600" b="1" dirty="0"/>
          </a:p>
        </p:txBody>
      </p:sp>
      <p:pic>
        <p:nvPicPr>
          <p:cNvPr id="4" name="Satura vietturis 3"/>
          <p:cNvPicPr>
            <a:picLocks noGrp="1" noChangeAspect="1"/>
          </p:cNvPicPr>
          <p:nvPr>
            <p:ph idx="1"/>
          </p:nvPr>
        </p:nvPicPr>
        <p:blipFill rotWithShape="1">
          <a:blip r:embed="rId2"/>
          <a:srcRect b="18648"/>
          <a:stretch/>
        </p:blipFill>
        <p:spPr>
          <a:xfrm>
            <a:off x="9615608" y="0"/>
            <a:ext cx="2576390" cy="3539905"/>
          </a:xfrm>
          <a:prstGeom prst="rect">
            <a:avLst/>
          </a:prstGeom>
          <a:ln>
            <a:noFill/>
          </a:ln>
          <a:effectLst>
            <a:softEdge rad="112500"/>
          </a:effectLst>
        </p:spPr>
      </p:pic>
      <p:pic>
        <p:nvPicPr>
          <p:cNvPr id="3" name="Attēls 2"/>
          <p:cNvPicPr>
            <a:picLocks noChangeAspect="1"/>
          </p:cNvPicPr>
          <p:nvPr/>
        </p:nvPicPr>
        <p:blipFill>
          <a:blip r:embed="rId3"/>
          <a:stretch>
            <a:fillRect/>
          </a:stretch>
        </p:blipFill>
        <p:spPr>
          <a:xfrm>
            <a:off x="7180654" y="5407026"/>
            <a:ext cx="5011346" cy="1450974"/>
          </a:xfrm>
          <a:prstGeom prst="rect">
            <a:avLst/>
          </a:prstGeom>
        </p:spPr>
      </p:pic>
      <p:sp>
        <p:nvSpPr>
          <p:cNvPr id="5" name="TextBox 4"/>
          <p:cNvSpPr txBox="1"/>
          <p:nvPr/>
        </p:nvSpPr>
        <p:spPr>
          <a:xfrm>
            <a:off x="910630" y="1638676"/>
            <a:ext cx="8483097" cy="4893647"/>
          </a:xfrm>
          <a:prstGeom prst="rect">
            <a:avLst/>
          </a:prstGeom>
          <a:noFill/>
        </p:spPr>
        <p:txBody>
          <a:bodyPr wrap="square" rtlCol="0">
            <a:spAutoFit/>
          </a:bodyPr>
          <a:lstStyle/>
          <a:p>
            <a:pPr algn="just"/>
            <a:r>
              <a:rPr lang="lv-LV" sz="2600" i="1" dirty="0"/>
              <a:t>74% no skolas kolektīva ir arodbiedrības biedri. Šogad ir iestājušies divi biedri.</a:t>
            </a:r>
          </a:p>
          <a:p>
            <a:pPr algn="just"/>
            <a:endParaRPr lang="lv-LV" sz="2600" i="1" dirty="0"/>
          </a:p>
          <a:p>
            <a:pPr algn="just"/>
            <a:r>
              <a:rPr lang="lv-LV" sz="2600" i="1" dirty="0"/>
              <a:t>Pirmorganizācijas vadītāja aktīvi iesaistās darba vides uzlabošanā, identificējot riskus un rosinot konkrētus risinājumus. Sadarbībā ar iestādes vadību panākti praktiski uzlabojumi – uzlabots darba aprīkojums un izveidota atsevišķa telpa darbinieku atpūtai pusdienu pārtraukumos. Tādējādi būtiski uzlabota darbinieku </a:t>
            </a:r>
            <a:r>
              <a:rPr lang="lv-LV" sz="2600" i="1" dirty="0" err="1"/>
              <a:t>labbūtība</a:t>
            </a:r>
            <a:r>
              <a:rPr lang="lv-LV" sz="2600" i="1" dirty="0"/>
              <a:t> un darba vide.</a:t>
            </a:r>
          </a:p>
          <a:p>
            <a:pPr algn="just"/>
            <a:r>
              <a:rPr lang="lv-LV" sz="2600" i="1" dirty="0"/>
              <a:t> </a:t>
            </a:r>
          </a:p>
          <a:p>
            <a:pPr algn="just"/>
            <a:r>
              <a:rPr lang="lv-LV" sz="2600" i="1" dirty="0"/>
              <a:t>Tiek veicināta biedru iesaiste lēmumu </a:t>
            </a:r>
          </a:p>
          <a:p>
            <a:pPr algn="just"/>
            <a:r>
              <a:rPr lang="lv-LV" sz="2600" i="1" dirty="0"/>
              <a:t>pieņemšanā, organizējot aptaujas un diskusijas.</a:t>
            </a:r>
            <a:endParaRPr lang="en-US" sz="2600" i="1" dirty="0"/>
          </a:p>
        </p:txBody>
      </p:sp>
    </p:spTree>
    <p:extLst>
      <p:ext uri="{BB962C8B-B14F-4D97-AF65-F5344CB8AC3E}">
        <p14:creationId xmlns:p14="http://schemas.microsoft.com/office/powerpoint/2010/main" val="1648157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968719" y="100336"/>
            <a:ext cx="8899557" cy="1325559"/>
          </a:xfrm>
        </p:spPr>
        <p:txBody>
          <a:bodyPr>
            <a:noAutofit/>
          </a:bodyPr>
          <a:lstStyle/>
          <a:p>
            <a:pPr algn="ctr"/>
            <a:r>
              <a:rPr lang="lv-LV" sz="3600" dirty="0"/>
              <a:t>LIZDA Ogres novada arodorganizācija </a:t>
            </a:r>
            <a:br>
              <a:rPr lang="lv-LV" sz="3600" dirty="0"/>
            </a:br>
            <a:r>
              <a:rPr lang="lv-LV" sz="3600" dirty="0"/>
              <a:t>Ogres noada PII Zelta sietiņš</a:t>
            </a:r>
            <a:br>
              <a:rPr lang="lv-LV" sz="3600" dirty="0"/>
            </a:br>
            <a:r>
              <a:rPr lang="lv-LV" sz="3600" b="1" dirty="0"/>
              <a:t>Sandra Millere</a:t>
            </a:r>
            <a:endParaRPr lang="en-US" sz="3600" b="1" dirty="0"/>
          </a:p>
        </p:txBody>
      </p:sp>
      <p:pic>
        <p:nvPicPr>
          <p:cNvPr id="4" name="Satura vietturis 3"/>
          <p:cNvPicPr>
            <a:picLocks noGrp="1" noChangeAspect="1"/>
          </p:cNvPicPr>
          <p:nvPr>
            <p:ph idx="1"/>
          </p:nvPr>
        </p:nvPicPr>
        <p:blipFill>
          <a:blip r:embed="rId2"/>
          <a:stretch>
            <a:fillRect/>
          </a:stretch>
        </p:blipFill>
        <p:spPr>
          <a:xfrm>
            <a:off x="9868276" y="0"/>
            <a:ext cx="2323723" cy="3666399"/>
          </a:xfrm>
          <a:prstGeom prst="rect">
            <a:avLst/>
          </a:prstGeom>
          <a:ln>
            <a:noFill/>
          </a:ln>
          <a:effectLst>
            <a:softEdge rad="112500"/>
          </a:effectLst>
        </p:spPr>
      </p:pic>
      <p:pic>
        <p:nvPicPr>
          <p:cNvPr id="3" name="Attēls 2"/>
          <p:cNvPicPr>
            <a:picLocks noChangeAspect="1"/>
          </p:cNvPicPr>
          <p:nvPr/>
        </p:nvPicPr>
        <p:blipFill>
          <a:blip r:embed="rId3"/>
          <a:stretch>
            <a:fillRect/>
          </a:stretch>
        </p:blipFill>
        <p:spPr>
          <a:xfrm>
            <a:off x="7235855" y="5418104"/>
            <a:ext cx="5011346" cy="1450974"/>
          </a:xfrm>
          <a:prstGeom prst="rect">
            <a:avLst/>
          </a:prstGeom>
        </p:spPr>
      </p:pic>
      <p:sp>
        <p:nvSpPr>
          <p:cNvPr id="5" name="TextBox 4"/>
          <p:cNvSpPr txBox="1"/>
          <p:nvPr/>
        </p:nvSpPr>
        <p:spPr>
          <a:xfrm>
            <a:off x="869133" y="1471910"/>
            <a:ext cx="8999143" cy="6093976"/>
          </a:xfrm>
          <a:prstGeom prst="rect">
            <a:avLst/>
          </a:prstGeom>
          <a:noFill/>
        </p:spPr>
        <p:txBody>
          <a:bodyPr wrap="square" rtlCol="0">
            <a:spAutoFit/>
          </a:bodyPr>
          <a:lstStyle/>
          <a:p>
            <a:pPr algn="just"/>
            <a:r>
              <a:rPr lang="lv-LV" sz="2600" i="1" dirty="0"/>
              <a:t>Arodbiedrības biedri ir 85%, salīdzinot ar iepriekšējo gadu - par 4% lielāks biedru skaits.</a:t>
            </a:r>
          </a:p>
          <a:p>
            <a:pPr algn="just"/>
            <a:endParaRPr lang="lv-LV" sz="2600" i="1" dirty="0"/>
          </a:p>
          <a:p>
            <a:pPr algn="just"/>
            <a:r>
              <a:rPr lang="lv-LV" sz="2600" i="1" dirty="0"/>
              <a:t>”Esam kopā gan priekos, gan bēdās, kas arī nodrošina kolēģu interesi būt LIZDA biedriem. Strādāju kolektīvā ilgi (40gadi), tāpēc zinu cilvēkus un reizēm piedāvāju palīdzību,  negaidot, kad to lūgs!</a:t>
            </a:r>
            <a:endParaRPr lang="en-US" sz="2600" i="1" dirty="0"/>
          </a:p>
          <a:p>
            <a:pPr algn="just"/>
            <a:r>
              <a:rPr lang="lv-LV" sz="2600" i="1" dirty="0"/>
              <a:t>Vienkārša saruna vai telefona zvans var atrisināt sasāpējušu jautājumu. Ne vienmēr tai jābūt materiālajai palīdzībai!</a:t>
            </a:r>
            <a:endParaRPr lang="en-US" sz="2600" i="1" dirty="0"/>
          </a:p>
          <a:p>
            <a:pPr algn="just"/>
            <a:r>
              <a:rPr lang="lv-LV" sz="2600" i="1" dirty="0"/>
              <a:t>Man patīk darbs ar cilvēkiem un patīk tas, ko daru!</a:t>
            </a:r>
            <a:endParaRPr lang="en-US" sz="2600" i="1" dirty="0"/>
          </a:p>
          <a:p>
            <a:pPr algn="just"/>
            <a:r>
              <a:rPr lang="lv-LV" sz="2600" i="1" dirty="0"/>
              <a:t>Jauniem biedriem cenšos pasniegt biedra karti </a:t>
            </a:r>
          </a:p>
          <a:p>
            <a:pPr algn="just"/>
            <a:r>
              <a:rPr lang="lv-LV" sz="2600" i="1" dirty="0"/>
              <a:t>kādā kopā sanākšanā, </a:t>
            </a:r>
          </a:p>
          <a:p>
            <a:pPr algn="just"/>
            <a:r>
              <a:rPr lang="lv-LV" sz="2600" i="1" dirty="0"/>
              <a:t>to noformējot ar kādu dāvaniņu.”</a:t>
            </a:r>
            <a:endParaRPr lang="en-US" sz="2600" i="1" dirty="0"/>
          </a:p>
          <a:p>
            <a:endParaRPr lang="en-US" sz="2600" dirty="0"/>
          </a:p>
          <a:p>
            <a:endParaRPr lang="en-US" sz="2600" dirty="0"/>
          </a:p>
        </p:txBody>
      </p:sp>
    </p:spTree>
    <p:extLst>
      <p:ext uri="{BB962C8B-B14F-4D97-AF65-F5344CB8AC3E}">
        <p14:creationId xmlns:p14="http://schemas.microsoft.com/office/powerpoint/2010/main" val="2105395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985319" y="0"/>
            <a:ext cx="8772807" cy="1325559"/>
          </a:xfrm>
        </p:spPr>
        <p:txBody>
          <a:bodyPr>
            <a:noAutofit/>
          </a:bodyPr>
          <a:lstStyle/>
          <a:p>
            <a:pPr algn="ctr"/>
            <a:r>
              <a:rPr lang="lv-LV" sz="3200" dirty="0"/>
              <a:t>LIZDA Pierīgas novadu arodorganizācija</a:t>
            </a:r>
            <a:br>
              <a:rPr lang="lv-LV" sz="3200" dirty="0"/>
            </a:br>
            <a:r>
              <a:rPr lang="lv-LV" sz="3200" dirty="0"/>
              <a:t>Krimuldas vidusskola</a:t>
            </a:r>
            <a:br>
              <a:rPr lang="lv-LV" sz="3200" dirty="0"/>
            </a:br>
            <a:r>
              <a:rPr lang="lv-LV" sz="3200" dirty="0"/>
              <a:t> </a:t>
            </a:r>
            <a:r>
              <a:rPr lang="lv-LV" sz="3200" b="1" dirty="0"/>
              <a:t>Kaija </a:t>
            </a:r>
            <a:r>
              <a:rPr lang="lv-LV" sz="3200" b="1" dirty="0" err="1"/>
              <a:t>Brisone</a:t>
            </a:r>
            <a:endParaRPr lang="en-US" sz="3200" b="1" dirty="0"/>
          </a:p>
        </p:txBody>
      </p:sp>
      <p:pic>
        <p:nvPicPr>
          <p:cNvPr id="4" name="Satura vietturis 3"/>
          <p:cNvPicPr>
            <a:picLocks noGrp="1" noChangeAspect="1"/>
          </p:cNvPicPr>
          <p:nvPr>
            <p:ph idx="1"/>
          </p:nvPr>
        </p:nvPicPr>
        <p:blipFill rotWithShape="1">
          <a:blip r:embed="rId2"/>
          <a:srcRect l="5889" r="9378"/>
          <a:stretch/>
        </p:blipFill>
        <p:spPr>
          <a:xfrm>
            <a:off x="9847153" y="0"/>
            <a:ext cx="2344847" cy="3687485"/>
          </a:xfrm>
          <a:prstGeom prst="rect">
            <a:avLst/>
          </a:prstGeom>
          <a:ln>
            <a:noFill/>
          </a:ln>
          <a:effectLst>
            <a:softEdge rad="112500"/>
          </a:effectLst>
        </p:spPr>
      </p:pic>
      <p:pic>
        <p:nvPicPr>
          <p:cNvPr id="3" name="Attēls 2"/>
          <p:cNvPicPr>
            <a:picLocks noChangeAspect="1"/>
          </p:cNvPicPr>
          <p:nvPr/>
        </p:nvPicPr>
        <p:blipFill>
          <a:blip r:embed="rId3"/>
          <a:stretch>
            <a:fillRect/>
          </a:stretch>
        </p:blipFill>
        <p:spPr>
          <a:xfrm>
            <a:off x="7256984" y="5407026"/>
            <a:ext cx="5011346" cy="1450974"/>
          </a:xfrm>
          <a:prstGeom prst="rect">
            <a:avLst/>
          </a:prstGeom>
        </p:spPr>
      </p:pic>
      <p:sp>
        <p:nvSpPr>
          <p:cNvPr id="5" name="TextBox 4"/>
          <p:cNvSpPr txBox="1"/>
          <p:nvPr/>
        </p:nvSpPr>
        <p:spPr>
          <a:xfrm>
            <a:off x="896294" y="1164134"/>
            <a:ext cx="8950859" cy="5693866"/>
          </a:xfrm>
          <a:prstGeom prst="rect">
            <a:avLst/>
          </a:prstGeom>
          <a:noFill/>
        </p:spPr>
        <p:txBody>
          <a:bodyPr wrap="square" rtlCol="0">
            <a:spAutoFit/>
          </a:bodyPr>
          <a:lstStyle/>
          <a:p>
            <a:pPr algn="just"/>
            <a:r>
              <a:rPr lang="lv-LV" sz="2600" i="1" dirty="0"/>
              <a:t>Pirmorganizācijā ir 81% no izglītības iestādē strādājošajiem.</a:t>
            </a:r>
          </a:p>
          <a:p>
            <a:pPr algn="just"/>
            <a:r>
              <a:rPr lang="lv-LV" sz="2600" i="1" dirty="0"/>
              <a:t>Kaija ļoti piestrādā pie jaunu biedru iesaistes, vairāk tas ir individuālais darbs, tāpēc mainoties pedagogu sastāvam, nav būtiska krituma. </a:t>
            </a:r>
          </a:p>
          <a:p>
            <a:pPr algn="just"/>
            <a:endParaRPr lang="lv-LV" sz="2600" i="1" dirty="0"/>
          </a:p>
          <a:p>
            <a:pPr algn="just"/>
            <a:r>
              <a:rPr lang="lv-LV" sz="2600" i="1" dirty="0"/>
              <a:t>Priekšsēdētaja iegulda lielu darbu, lai noturētu un piesaistītu vecos biedrus un iesaistītu jaunos.</a:t>
            </a:r>
          </a:p>
          <a:p>
            <a:pPr algn="just"/>
            <a:r>
              <a:rPr lang="lv-LV" sz="2600" i="1" dirty="0"/>
              <a:t>Izglītības iestādē regulāri notiek </a:t>
            </a:r>
            <a:r>
              <a:rPr lang="lv-LV" sz="2600" i="1" dirty="0" err="1"/>
              <a:t>labbūtības</a:t>
            </a:r>
            <a:r>
              <a:rPr lang="lv-LV" sz="2600" i="1" dirty="0"/>
              <a:t> pasākumi, meistarklases.</a:t>
            </a:r>
          </a:p>
          <a:p>
            <a:pPr algn="just"/>
            <a:endParaRPr lang="lv-LV" sz="2600" i="1" dirty="0"/>
          </a:p>
          <a:p>
            <a:pPr algn="just"/>
            <a:r>
              <a:rPr lang="lv-LV" sz="2600" i="1" dirty="0"/>
              <a:t>Krimuldas vidusskolā Kaija noslēdza koplīgumu, </a:t>
            </a:r>
          </a:p>
          <a:p>
            <a:pPr algn="just"/>
            <a:r>
              <a:rPr lang="lv-LV" sz="2600" i="1" dirty="0"/>
              <a:t>kurš šobrīd vēl joprojām darbojās, aktīvi </a:t>
            </a:r>
          </a:p>
          <a:p>
            <a:pPr algn="just"/>
            <a:r>
              <a:rPr lang="lv-LV" sz="2600" i="1" dirty="0"/>
              <a:t>piedalās darbā pie Siguldas novada kopīgā </a:t>
            </a:r>
          </a:p>
          <a:p>
            <a:pPr algn="just"/>
            <a:r>
              <a:rPr lang="lv-LV" sz="2600" i="1" dirty="0"/>
              <a:t>koplīguma visām novada izglītības iestādēm.</a:t>
            </a:r>
            <a:endParaRPr lang="en-US" sz="2600" i="1" dirty="0"/>
          </a:p>
        </p:txBody>
      </p:sp>
    </p:spTree>
    <p:extLst>
      <p:ext uri="{BB962C8B-B14F-4D97-AF65-F5344CB8AC3E}">
        <p14:creationId xmlns:p14="http://schemas.microsoft.com/office/powerpoint/2010/main" val="583387711"/>
      </p:ext>
    </p:extLst>
  </p:cSld>
  <p:clrMapOvr>
    <a:masterClrMapping/>
  </p:clrMapOvr>
</p:sld>
</file>

<file path=ppt/theme/theme1.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MASTERS2</Template>
  <TotalTime>9121</TotalTime>
  <Words>1532</Words>
  <Application>Microsoft Office PowerPoint</Application>
  <PresentationFormat>Platekrāna</PresentationFormat>
  <Paragraphs>129</Paragraphs>
  <Slides>19</Slides>
  <Notes>0</Notes>
  <HiddenSlides>0</HiddenSlides>
  <MMClips>0</MMClips>
  <ScaleCrop>false</ScaleCrop>
  <HeadingPairs>
    <vt:vector size="6" baseType="variant">
      <vt:variant>
        <vt:lpstr>Lietotie fonti</vt:lpstr>
      </vt:variant>
      <vt:variant>
        <vt:i4>2</vt:i4>
      </vt:variant>
      <vt:variant>
        <vt:lpstr>Dizains</vt:lpstr>
      </vt:variant>
      <vt:variant>
        <vt:i4>1</vt:i4>
      </vt:variant>
      <vt:variant>
        <vt:lpstr>Slaidu virsraksti</vt:lpstr>
      </vt:variant>
      <vt:variant>
        <vt:i4>19</vt:i4>
      </vt:variant>
    </vt:vector>
  </HeadingPairs>
  <TitlesOfParts>
    <vt:vector size="22" baseType="lpstr">
      <vt:lpstr>Arial</vt:lpstr>
      <vt:lpstr>Calibri</vt:lpstr>
      <vt:lpstr>Office dizains</vt:lpstr>
      <vt:lpstr>Konkursa  «Aktīvākais pirmorganizācijas vadītājs»  laureāti</vt:lpstr>
      <vt:lpstr>LIZDA Daugavpils arodoranizācija  Daugavpils Valsts ģimnāzija  Aiga Hudobčenoka </vt:lpstr>
      <vt:lpstr>LIZDA Balvu novada arodorganizācija Eglaines pamatskola  Līga Ikstena</vt:lpstr>
      <vt:lpstr>LIZDA Cēsu novada arodorganizācija  Vecpiebalgas vidusskola  Sandra Makare </vt:lpstr>
      <vt:lpstr>LIZDA Jelgavas novada arodorganizācija Svētes pamatskola  Vita Kravale</vt:lpstr>
      <vt:lpstr>  LIZDA Kuldīgas novada arodorganizācija I.Zeberiņa Kuldīgas pamatskola Lorita Dermane  </vt:lpstr>
      <vt:lpstr>LIZDA Ludzas novada arodorganizācija Kārsavas vidusskola Vija Zeļča</vt:lpstr>
      <vt:lpstr>LIZDA Ogres novada arodorganizācija  Ogres noada PII Zelta sietiņš Sandra Millere</vt:lpstr>
      <vt:lpstr>LIZDA Pierīgas novadu arodorganizācija Krimuldas vidusskola  Kaija Brisone</vt:lpstr>
      <vt:lpstr>LIZDA Pierīgas novadu arodorganizācija Gaismas pamatskola  Vija Lipska</vt:lpstr>
      <vt:lpstr>LIZDA Rēzeknes arodorganizācija  Rēzeknes 5. pamatskola  Anita Gudrenika </vt:lpstr>
      <vt:lpstr>LIZDA Rīgas arodorganizācija  Rīgas 173. pirmsskola  Edīte Nagļa</vt:lpstr>
      <vt:lpstr>LIZDA Rīgas arodorganizācija  Rīgas Pļavnieku pamatskola  Gita Ļuļe</vt:lpstr>
      <vt:lpstr>LIZDA Talsu novada arodorganizācija  Talsu PII Saulīte Eva Vitone</vt:lpstr>
      <vt:lpstr>LIZDA Tukuma novada arodorganizācija Tukuma E.Birznieka-Upīša 1.pamatskola  Gita Šverina</vt:lpstr>
      <vt:lpstr>LIZDA Valmieras novada arodorganizācija  PII «Kārliena»  Ieva Bīriņa</vt:lpstr>
      <vt:lpstr>LIZDA Valmieras novada arodorganizācija PII ”Buratīno”  Dace Krolle</vt:lpstr>
      <vt:lpstr>LIZDA Dobeles novada arodorganizācija  Gardenes pamatskola  Līga Miķelsone</vt:lpstr>
      <vt:lpstr>PowerPoint prezentācija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IRINA</dc:creator>
  <cp:lastModifiedBy>Inga Vanaga</cp:lastModifiedBy>
  <cp:revision>71</cp:revision>
  <dcterms:created xsi:type="dcterms:W3CDTF">2021-04-15T18:56:33Z</dcterms:created>
  <dcterms:modified xsi:type="dcterms:W3CDTF">2026-06-10T04:45:10Z</dcterms:modified>
</cp:coreProperties>
</file>