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68" r:id="rId2"/>
    <p:sldId id="105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1054" r:id="rId12"/>
    <p:sldId id="1056" r:id="rId13"/>
    <p:sldId id="266" r:id="rId14"/>
    <p:sldId id="1055" r:id="rId15"/>
    <p:sldId id="1057" r:id="rId16"/>
    <p:sldId id="1058" r:id="rId17"/>
  </p:sldIdLst>
  <p:sldSz cx="18288000" cy="10287000"/>
  <p:notesSz cx="10287000" cy="18288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Instrument Serif" panose="020B0604020202020204" charset="0"/>
      <p:regular r:id="rId25"/>
      <p:italic r:id="rId26"/>
    </p:embeddedFont>
    <p:embeddedFont>
      <p:font typeface="Inter" panose="020B0604020202020204" charset="0"/>
      <p:regular r:id="rId27"/>
      <p:bold r:id="rId28"/>
      <p:italic r:id="rId29"/>
      <p:boldItalic r:id="rId3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49" d="100"/>
          <a:sy n="49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627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DFA0A-2F88-4CFE-49D3-D8BC6E46B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8BB0D4-78FB-9CE4-B29C-B1FAF7D9B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F702A7-610B-62EC-27EC-4C37616875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83240-A3E4-F8F4-B1C4-95A2E94A8E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371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D6995-FE1E-350E-A7D1-F4EBF8A05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A61804-3110-C2F5-C702-1D0E7C2A22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4623FD-0347-2D77-13AC-507B3627D9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AC76CC-2961-3116-C74D-EBADE65830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47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D6B6A22-65A7-7E55-1328-D0D568ED8D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EF33B25D-8191-2743-8393-6566F112E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lv-LV"/>
              <a:t>Noklikšķiniet, lai rediģētu šablona apakšvirsraksta stilu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9CE39CC6-E91B-EBBB-39A8-BD7E3123A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3F7A9-A4AF-41A7-9488-090D16A6A66B}" type="datetimeFigureOut">
              <a:rPr lang="lv-LV" smtClean="0"/>
              <a:t>16.09.2026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CFB6194A-297C-3F77-4C75-32AF8B692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FC2E3192-7570-3EC8-C08E-91AE09619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D72F-8B65-467C-94F0-E30D8335982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1444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957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CC3F2BB-A3A7-AFEE-FA11-E3155568F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6880" y="4015265"/>
            <a:ext cx="13716000" cy="3581400"/>
          </a:xfrm>
        </p:spPr>
        <p:txBody>
          <a:bodyPr/>
          <a:lstStyle/>
          <a:p>
            <a:r>
              <a:rPr lang="lv-LV" dirty="0">
                <a:solidFill>
                  <a:srgbClr val="002060"/>
                </a:solidFill>
              </a:rPr>
              <a:t>Politisko partiju </a:t>
            </a:r>
            <a:br>
              <a:rPr lang="lv-LV" dirty="0">
                <a:solidFill>
                  <a:srgbClr val="002060"/>
                </a:solidFill>
              </a:rPr>
            </a:br>
            <a:r>
              <a:rPr lang="lv-LV" dirty="0">
                <a:solidFill>
                  <a:srgbClr val="002060"/>
                </a:solidFill>
              </a:rPr>
              <a:t>aptaujas rezultāti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ED83DBC0-78BC-3E06-04B1-04C27FBD73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34921" y="8991602"/>
            <a:ext cx="11650404" cy="883920"/>
          </a:xfrm>
        </p:spPr>
        <p:txBody>
          <a:bodyPr>
            <a:normAutofit/>
          </a:bodyPr>
          <a:lstStyle/>
          <a:p>
            <a:pPr algn="ctr"/>
            <a:r>
              <a:rPr lang="lv-LV" dirty="0">
                <a:solidFill>
                  <a:srgbClr val="002060"/>
                </a:solidFill>
              </a:rPr>
              <a:t>2026.gada 16.septembrī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5AF2F53-1F0C-524D-E4C5-7E8AEC30B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306" y="518160"/>
            <a:ext cx="3548673" cy="318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75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75069A49-0133-22EF-FF44-061079CAA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8925" y="3527297"/>
            <a:ext cx="4959972" cy="1795425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19DC69F8-0568-D21E-7CAE-FE013CB87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320" y="6445494"/>
            <a:ext cx="4397780" cy="1772661"/>
          </a:xfrm>
          <a:prstGeom prst="rect">
            <a:avLst/>
          </a:prstGeom>
        </p:spPr>
      </p:pic>
      <p:pic>
        <p:nvPicPr>
          <p:cNvPr id="9" name="Attēls 8">
            <a:extLst>
              <a:ext uri="{FF2B5EF4-FFF2-40B4-BE49-F238E27FC236}">
                <a16:creationId xmlns:a16="http://schemas.microsoft.com/office/drawing/2014/main" id="{20C858DE-3A63-D841-D0F8-BD7BB5DB6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1770" y="1036166"/>
            <a:ext cx="3164811" cy="2178933"/>
          </a:xfrm>
          <a:prstGeom prst="rect">
            <a:avLst/>
          </a:prstGeom>
        </p:spPr>
      </p:pic>
      <p:pic>
        <p:nvPicPr>
          <p:cNvPr id="11" name="Attēls 10">
            <a:extLst>
              <a:ext uri="{FF2B5EF4-FFF2-40B4-BE49-F238E27FC236}">
                <a16:creationId xmlns:a16="http://schemas.microsoft.com/office/drawing/2014/main" id="{43427138-ACE3-0080-9B84-13E87ED60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8926" y="1036166"/>
            <a:ext cx="3456848" cy="2060733"/>
          </a:xfrm>
          <a:prstGeom prst="rect">
            <a:avLst/>
          </a:prstGeom>
        </p:spPr>
      </p:pic>
      <p:pic>
        <p:nvPicPr>
          <p:cNvPr id="13" name="Attēls 12">
            <a:extLst>
              <a:ext uri="{FF2B5EF4-FFF2-40B4-BE49-F238E27FC236}">
                <a16:creationId xmlns:a16="http://schemas.microsoft.com/office/drawing/2014/main" id="{296873AD-10AB-C490-F650-B82DADE4CA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6268" y="6445494"/>
            <a:ext cx="2372204" cy="2401734"/>
          </a:xfrm>
          <a:prstGeom prst="rect">
            <a:avLst/>
          </a:prstGeom>
        </p:spPr>
      </p:pic>
      <p:pic>
        <p:nvPicPr>
          <p:cNvPr id="15" name="Attēls 14">
            <a:extLst>
              <a:ext uri="{FF2B5EF4-FFF2-40B4-BE49-F238E27FC236}">
                <a16:creationId xmlns:a16="http://schemas.microsoft.com/office/drawing/2014/main" id="{ADDB07DC-1F93-951F-C831-EAD427AD6F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6320" y="8452592"/>
            <a:ext cx="4715552" cy="1776672"/>
          </a:xfrm>
          <a:prstGeom prst="rect">
            <a:avLst/>
          </a:prstGeom>
        </p:spPr>
      </p:pic>
      <p:pic>
        <p:nvPicPr>
          <p:cNvPr id="17" name="Attēls 16">
            <a:extLst>
              <a:ext uri="{FF2B5EF4-FFF2-40B4-BE49-F238E27FC236}">
                <a16:creationId xmlns:a16="http://schemas.microsoft.com/office/drawing/2014/main" id="{E14AA2A8-B781-6843-886F-E3D465E7D9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0449" y="1071351"/>
            <a:ext cx="5524610" cy="1990362"/>
          </a:xfrm>
          <a:prstGeom prst="rect">
            <a:avLst/>
          </a:prstGeom>
        </p:spPr>
      </p:pic>
      <p:pic>
        <p:nvPicPr>
          <p:cNvPr id="19" name="Attēls 18">
            <a:extLst>
              <a:ext uri="{FF2B5EF4-FFF2-40B4-BE49-F238E27FC236}">
                <a16:creationId xmlns:a16="http://schemas.microsoft.com/office/drawing/2014/main" id="{488ED591-FF57-63AC-E537-230FECF90A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01634" y="6445494"/>
            <a:ext cx="4397780" cy="1851042"/>
          </a:xfrm>
          <a:prstGeom prst="rect">
            <a:avLst/>
          </a:prstGeom>
        </p:spPr>
      </p:pic>
      <p:pic>
        <p:nvPicPr>
          <p:cNvPr id="21" name="Attēls 20">
            <a:extLst>
              <a:ext uri="{FF2B5EF4-FFF2-40B4-BE49-F238E27FC236}">
                <a16:creationId xmlns:a16="http://schemas.microsoft.com/office/drawing/2014/main" id="{936D62E9-5337-6006-588A-0E92813207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9692" y="3527297"/>
            <a:ext cx="2925359" cy="2305160"/>
          </a:xfrm>
          <a:prstGeom prst="rect">
            <a:avLst/>
          </a:prstGeom>
        </p:spPr>
      </p:pic>
      <p:pic>
        <p:nvPicPr>
          <p:cNvPr id="23" name="Attēls 22">
            <a:extLst>
              <a:ext uri="{FF2B5EF4-FFF2-40B4-BE49-F238E27FC236}">
                <a16:creationId xmlns:a16="http://schemas.microsoft.com/office/drawing/2014/main" id="{42CBBBB5-CECF-24AD-9DDF-6E7A4C914D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85224" y="3527297"/>
            <a:ext cx="4959972" cy="179542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9928077-5E50-BED4-C2CD-11F6374B39E1}"/>
              </a:ext>
            </a:extLst>
          </p:cNvPr>
          <p:cNvSpPr txBox="1"/>
          <p:nvPr/>
        </p:nvSpPr>
        <p:spPr>
          <a:xfrm>
            <a:off x="4305050" y="30713"/>
            <a:ext cx="9907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4200" dirty="0"/>
              <a:t>Aptaujā piedalījās 10 no 14 partijām:</a:t>
            </a:r>
          </a:p>
        </p:txBody>
      </p:sp>
    </p:spTree>
    <p:extLst>
      <p:ext uri="{BB962C8B-B14F-4D97-AF65-F5344CB8AC3E}">
        <p14:creationId xmlns:p14="http://schemas.microsoft.com/office/powerpoint/2010/main" val="2253622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50d9be3-8271-4eb0-bae6-bbd0fecf235b-AI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7FAFF"/>
          </a:solidFill>
          <a:ln/>
        </p:spPr>
      </p:sp>
      <p:pic>
        <p:nvPicPr>
          <p:cNvPr id="3" name="design-element-type-o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62000" y="1828800"/>
            <a:ext cx="9915525" cy="8458200"/>
          </a:xfrm>
          <a:prstGeom prst="rect">
            <a:avLst/>
          </a:prstGeom>
        </p:spPr>
      </p:pic>
      <p:sp>
        <p:nvSpPr>
          <p:cNvPr id="4" name="::after"/>
          <p:cNvSpPr/>
          <p:nvPr/>
        </p:nvSpPr>
        <p:spPr>
          <a:xfrm>
            <a:off x="965002" y="792162"/>
            <a:ext cx="1333500" cy="19050"/>
          </a:xfrm>
          <a:prstGeom prst="rect">
            <a:avLst/>
          </a:prstGeom>
          <a:solidFill>
            <a:srgbClr val="04142D"/>
          </a:solidFill>
          <a:ln/>
        </p:spPr>
      </p:sp>
      <p:sp>
        <p:nvSpPr>
          <p:cNvPr id="5" name="Title 3"/>
          <p:cNvSpPr txBox="1"/>
          <p:nvPr/>
        </p:nvSpPr>
        <p:spPr>
          <a:xfrm>
            <a:off x="965002" y="915987"/>
            <a:ext cx="6738938" cy="143446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350" dirty="0">
                <a:solidFill>
                  <a:srgbClr val="04142D"/>
                </a:solidFill>
                <a:latin typeface="Instrument Serif" panose="00000500000000000000" pitchFamily="2" charset="0"/>
              </a:rPr>
              <a:t>Politiskais spektrs un</a:t>
            </a:r>
            <a:r>
              <a:rPr lang="en-US" sz="4350" dirty="0">
                <a:solidFill>
                  <a:srgbClr val="000000"/>
                </a:solidFill>
              </a:rPr>
              <a:t>
</a:t>
            </a:r>
            <a:r>
              <a:rPr lang="en-US" sz="4350" dirty="0">
                <a:solidFill>
                  <a:srgbClr val="04142D"/>
                </a:solidFill>
                <a:latin typeface="Instrument Serif" panose="00000500000000000000" pitchFamily="2" charset="0"/>
              </a:rPr>
              <a:t>aptaujas dalībnieku loks</a:t>
            </a:r>
            <a:endParaRPr lang="en-US" sz="4350" dirty="0"/>
          </a:p>
        </p:txBody>
      </p:sp>
      <p:sp>
        <p:nvSpPr>
          <p:cNvPr id="6" name="SubTitle"/>
          <p:cNvSpPr txBox="1"/>
          <p:nvPr/>
        </p:nvSpPr>
        <p:spPr>
          <a:xfrm>
            <a:off x="965002" y="2535237"/>
            <a:ext cx="6738938" cy="1322388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Aptaujā piedalījās 10 poli</a:t>
            </a:r>
            <a:r>
              <a:rPr lang="lv-LV" sz="2400" kern="1200" spc="32" dirty="0" err="1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tiskās</a:t>
            </a:r>
            <a:r>
              <a:rPr lang="lv-LV" sz="24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 partijas no 14</a:t>
            </a:r>
            <a:r>
              <a:rPr lang="en-US" sz="24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,</a:t>
            </a:r>
            <a:r>
              <a:rPr lang="en-US" sz="2400" dirty="0">
                <a:solidFill>
                  <a:srgbClr val="000000"/>
                </a:solidFill>
              </a:rPr>
              <a:t>
</a:t>
            </a:r>
            <a:r>
              <a:rPr lang="en-US" sz="24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sniedzot atbildes uz 29 svarīgiem jautājumiem.</a:t>
            </a:r>
            <a:endParaRPr lang="en-US" sz="2400" dirty="0"/>
          </a:p>
        </p:txBody>
      </p:sp>
      <p:sp>
        <p:nvSpPr>
          <p:cNvPr id="7" name="node-diagram-7dL8Gq-0"/>
          <p:cNvSpPr/>
          <p:nvPr/>
        </p:nvSpPr>
        <p:spPr>
          <a:xfrm>
            <a:off x="8229600" y="914400"/>
            <a:ext cx="4524375" cy="4111625"/>
          </a:xfrm>
          <a:prstGeom prst="rect">
            <a:avLst/>
          </a:prstGeom>
          <a:solidFill>
            <a:srgbClr val="FFFFFF"/>
          </a:solidFill>
          <a:ln w="6350">
            <a:solidFill>
              <a:srgbClr val="04142D">
                <a:alpha val="12000"/>
              </a:srgbClr>
            </a:solidFill>
            <a:prstDash val="solid"/>
          </a:ln>
        </p:spPr>
      </p:sp>
      <p:sp>
        <p:nvSpPr>
          <p:cNvPr id="8" name="headingtext-diagram-7dL8Gq-0-1"/>
          <p:cNvSpPr txBox="1"/>
          <p:nvPr/>
        </p:nvSpPr>
        <p:spPr>
          <a:xfrm>
            <a:off x="8464550" y="1149350"/>
            <a:ext cx="4100513" cy="5010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250" kern="1200" spc="7" dirty="0">
                <a:solidFill>
                  <a:srgbClr val="04142D"/>
                </a:solidFill>
                <a:latin typeface="Instrument Serif" panose="00000500000000000000" pitchFamily="2" charset="0"/>
              </a:rPr>
              <a:t>ZZS, JV, JKP, P</a:t>
            </a:r>
            <a:r>
              <a:rPr lang="lv-LV" sz="2250" kern="1200" spc="7" dirty="0">
                <a:solidFill>
                  <a:srgbClr val="04142D"/>
                </a:solidFill>
                <a:latin typeface="Instrument Serif" panose="00000500000000000000" pitchFamily="2" charset="0"/>
              </a:rPr>
              <a:t>, AS, LPV</a:t>
            </a:r>
            <a:endParaRPr lang="en-US" sz="2250" dirty="0"/>
          </a:p>
        </p:txBody>
      </p:sp>
      <p:sp>
        <p:nvSpPr>
          <p:cNvPr id="9" name="shape-diagram-7dL8Gq-0"/>
          <p:cNvSpPr/>
          <p:nvPr/>
        </p:nvSpPr>
        <p:spPr>
          <a:xfrm>
            <a:off x="8464550" y="1663700"/>
            <a:ext cx="4067175" cy="19050"/>
          </a:xfrm>
          <a:prstGeom prst="rect">
            <a:avLst/>
          </a:prstGeom>
          <a:gradFill>
            <a:gsLst>
              <a:gs pos="0">
                <a:srgbClr val="0022FF"/>
              </a:gs>
              <a:gs pos="50000">
                <a:srgbClr val="006FFC"/>
              </a:gs>
              <a:gs pos="100000">
                <a:srgbClr val="00CECB"/>
              </a:gs>
            </a:gsLst>
            <a:lin ang="0" scaled="0"/>
          </a:gradFill>
          <a:ln/>
        </p:spPr>
      </p:sp>
      <p:sp>
        <p:nvSpPr>
          <p:cNvPr id="10" name="::before"/>
          <p:cNvSpPr txBox="1"/>
          <p:nvPr/>
        </p:nvSpPr>
        <p:spPr>
          <a:xfrm>
            <a:off x="8440738" y="3341886"/>
            <a:ext cx="371872" cy="67246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3600" dirty="0">
                <a:solidFill>
                  <a:srgbClr val="0022FF"/>
                </a:solidFill>
                <a:latin typeface="Instrument Serif" panose="00000500000000000000" pitchFamily="2" charset="0"/>
              </a:rPr>
              <a:t>01</a:t>
            </a:r>
            <a:endParaRPr lang="en-US" sz="3600" dirty="0"/>
          </a:p>
        </p:txBody>
      </p:sp>
      <p:sp>
        <p:nvSpPr>
          <p:cNvPr id="11" name="bodytext-diagram-7dL8Gq-0-1"/>
          <p:cNvSpPr txBox="1"/>
          <p:nvPr/>
        </p:nvSpPr>
        <p:spPr>
          <a:xfrm>
            <a:off x="8464550" y="3833614"/>
            <a:ext cx="4100513" cy="1061799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630"/>
              </a:lnSpc>
              <a:buNone/>
            </a:pPr>
            <a:r>
              <a:rPr lang="en-US" sz="2400" kern="1200" spc="37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Demonstrē vislielāko atsaucību un</a:t>
            </a:r>
            <a:r>
              <a:rPr lang="en-US" sz="2400" dirty="0">
                <a:solidFill>
                  <a:srgbClr val="000000"/>
                </a:solidFill>
              </a:rPr>
              <a:t>
</a:t>
            </a:r>
            <a:r>
              <a:rPr lang="en-US" sz="2400" kern="1200" spc="37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konsensusu.</a:t>
            </a:r>
            <a:endParaRPr lang="en-US" sz="2400" dirty="0"/>
          </a:p>
        </p:txBody>
      </p:sp>
      <p:sp>
        <p:nvSpPr>
          <p:cNvPr id="12" name="node-diagram-7dL8Gq-1"/>
          <p:cNvSpPr/>
          <p:nvPr/>
        </p:nvSpPr>
        <p:spPr>
          <a:xfrm>
            <a:off x="12992100" y="914400"/>
            <a:ext cx="4524375" cy="4111625"/>
          </a:xfrm>
          <a:prstGeom prst="rect">
            <a:avLst/>
          </a:prstGeom>
          <a:solidFill>
            <a:srgbClr val="FFFFFF"/>
          </a:solidFill>
          <a:ln w="6350">
            <a:solidFill>
              <a:srgbClr val="04142D">
                <a:alpha val="12000"/>
              </a:srgbClr>
            </a:solidFill>
            <a:prstDash val="solid"/>
          </a:ln>
        </p:spPr>
      </p:sp>
      <p:sp>
        <p:nvSpPr>
          <p:cNvPr id="13" name="headingtext-diagram-7dL8Gq-1-2"/>
          <p:cNvSpPr txBox="1"/>
          <p:nvPr/>
        </p:nvSpPr>
        <p:spPr>
          <a:xfrm>
            <a:off x="13227051" y="1149350"/>
            <a:ext cx="4100513" cy="5010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250" kern="1200" spc="7" dirty="0">
                <a:solidFill>
                  <a:srgbClr val="04142D"/>
                </a:solidFill>
                <a:latin typeface="Instrument Serif" panose="00000500000000000000" pitchFamily="2" charset="0"/>
              </a:rPr>
              <a:t>AS un </a:t>
            </a:r>
            <a:r>
              <a:rPr lang="lv-LV" sz="2250" spc="7" dirty="0">
                <a:solidFill>
                  <a:srgbClr val="04142D"/>
                </a:solidFill>
                <a:latin typeface="Instrument Serif" panose="00000500000000000000" pitchFamily="2" charset="0"/>
              </a:rPr>
              <a:t>MMN</a:t>
            </a:r>
            <a:endParaRPr lang="en-US" sz="2250" dirty="0"/>
          </a:p>
        </p:txBody>
      </p:sp>
      <p:sp>
        <p:nvSpPr>
          <p:cNvPr id="14" name="shape-diagram-7dL8Gq-1"/>
          <p:cNvSpPr/>
          <p:nvPr/>
        </p:nvSpPr>
        <p:spPr>
          <a:xfrm>
            <a:off x="13227051" y="1663700"/>
            <a:ext cx="4067175" cy="19050"/>
          </a:xfrm>
          <a:prstGeom prst="rect">
            <a:avLst/>
          </a:prstGeom>
          <a:gradFill>
            <a:gsLst>
              <a:gs pos="0">
                <a:srgbClr val="0022FF"/>
              </a:gs>
              <a:gs pos="50000">
                <a:srgbClr val="006FFC"/>
              </a:gs>
              <a:gs pos="100000">
                <a:srgbClr val="00CECB"/>
              </a:gs>
            </a:gsLst>
            <a:lin ang="0" scaled="0"/>
          </a:gradFill>
          <a:ln/>
        </p:spPr>
      </p:sp>
      <p:sp>
        <p:nvSpPr>
          <p:cNvPr id="15" name="::before"/>
          <p:cNvSpPr txBox="1"/>
          <p:nvPr/>
        </p:nvSpPr>
        <p:spPr>
          <a:xfrm>
            <a:off x="13203238" y="3341886"/>
            <a:ext cx="439936" cy="67246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3600" dirty="0">
                <a:solidFill>
                  <a:srgbClr val="0022FF"/>
                </a:solidFill>
                <a:latin typeface="Instrument Serif" panose="00000500000000000000" pitchFamily="2" charset="0"/>
              </a:rPr>
              <a:t>02</a:t>
            </a:r>
            <a:endParaRPr lang="en-US" sz="3600" dirty="0"/>
          </a:p>
        </p:txBody>
      </p:sp>
      <p:sp>
        <p:nvSpPr>
          <p:cNvPr id="16" name="bodytext-diagram-7dL8Gq-1-2"/>
          <p:cNvSpPr txBox="1"/>
          <p:nvPr/>
        </p:nvSpPr>
        <p:spPr>
          <a:xfrm>
            <a:off x="13227051" y="3895428"/>
            <a:ext cx="4100513" cy="999986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630"/>
              </a:lnSpc>
              <a:buNone/>
            </a:pPr>
            <a:r>
              <a:rPr lang="en-US" sz="2400" kern="1200" spc="37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Snieguši visplašākos komentārus un</a:t>
            </a:r>
            <a:r>
              <a:rPr lang="en-US" sz="2400" dirty="0">
                <a:solidFill>
                  <a:srgbClr val="000000"/>
                </a:solidFill>
              </a:rPr>
              <a:t>
</a:t>
            </a:r>
            <a:r>
              <a:rPr lang="en-US" sz="2400" kern="1200" spc="37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specifiskas atrunas.</a:t>
            </a:r>
            <a:endParaRPr lang="en-US" sz="2400" dirty="0"/>
          </a:p>
        </p:txBody>
      </p:sp>
      <p:sp>
        <p:nvSpPr>
          <p:cNvPr id="17" name="node-diagram-7dL8Gq-2"/>
          <p:cNvSpPr/>
          <p:nvPr/>
        </p:nvSpPr>
        <p:spPr>
          <a:xfrm>
            <a:off x="8229600" y="5257800"/>
            <a:ext cx="4524375" cy="4111625"/>
          </a:xfrm>
          <a:prstGeom prst="rect">
            <a:avLst/>
          </a:prstGeom>
          <a:solidFill>
            <a:srgbClr val="FFFFFF"/>
          </a:solidFill>
          <a:ln w="6350">
            <a:solidFill>
              <a:srgbClr val="04142D">
                <a:alpha val="12000"/>
              </a:srgbClr>
            </a:solidFill>
            <a:prstDash val="solid"/>
          </a:ln>
        </p:spPr>
      </p:sp>
      <p:sp>
        <p:nvSpPr>
          <p:cNvPr id="18" name="headingtext-diagram-7dL8Gq-2-3"/>
          <p:cNvSpPr txBox="1"/>
          <p:nvPr/>
        </p:nvSpPr>
        <p:spPr>
          <a:xfrm>
            <a:off x="8464550" y="5492750"/>
            <a:ext cx="4100513" cy="5010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250" kern="1200" spc="7" dirty="0">
                <a:solidFill>
                  <a:srgbClr val="04142D"/>
                </a:solidFill>
                <a:latin typeface="Instrument Serif" panose="00000500000000000000" pitchFamily="2" charset="0"/>
              </a:rPr>
              <a:t>S</a:t>
            </a:r>
            <a:r>
              <a:rPr lang="lv-LV" sz="2250" kern="1200" spc="7" dirty="0">
                <a:solidFill>
                  <a:srgbClr val="04142D"/>
                </a:solidFill>
                <a:latin typeface="Instrument Serif" panose="00000500000000000000" pitchFamily="2" charset="0"/>
              </a:rPr>
              <a:t>V</a:t>
            </a:r>
            <a:r>
              <a:rPr lang="en-US" sz="2250" kern="1200" spc="7" dirty="0">
                <a:solidFill>
                  <a:srgbClr val="04142D"/>
                </a:solidFill>
                <a:latin typeface="Instrument Serif" panose="00000500000000000000" pitchFamily="2" charset="0"/>
              </a:rPr>
              <a:t> un NA</a:t>
            </a:r>
            <a:endParaRPr lang="en-US" sz="2250" dirty="0"/>
          </a:p>
        </p:txBody>
      </p:sp>
      <p:sp>
        <p:nvSpPr>
          <p:cNvPr id="19" name="shape-diagram-7dL8Gq-2"/>
          <p:cNvSpPr/>
          <p:nvPr/>
        </p:nvSpPr>
        <p:spPr>
          <a:xfrm>
            <a:off x="8464550" y="6007100"/>
            <a:ext cx="4067175" cy="19050"/>
          </a:xfrm>
          <a:prstGeom prst="rect">
            <a:avLst/>
          </a:prstGeom>
          <a:gradFill>
            <a:gsLst>
              <a:gs pos="0">
                <a:srgbClr val="0022FF"/>
              </a:gs>
              <a:gs pos="50000">
                <a:srgbClr val="006FFC"/>
              </a:gs>
              <a:gs pos="100000">
                <a:srgbClr val="00CECB"/>
              </a:gs>
            </a:gsLst>
            <a:lin ang="0" scaled="0"/>
          </a:gradFill>
          <a:ln/>
        </p:spPr>
      </p:sp>
      <p:sp>
        <p:nvSpPr>
          <p:cNvPr id="20" name="::before"/>
          <p:cNvSpPr txBox="1"/>
          <p:nvPr/>
        </p:nvSpPr>
        <p:spPr>
          <a:xfrm>
            <a:off x="8464550" y="7322046"/>
            <a:ext cx="427632" cy="67246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3600" dirty="0">
                <a:solidFill>
                  <a:srgbClr val="0022FF"/>
                </a:solidFill>
                <a:latin typeface="Instrument Serif" panose="00000500000000000000" pitchFamily="2" charset="0"/>
              </a:rPr>
              <a:t>03</a:t>
            </a:r>
            <a:endParaRPr lang="en-US" sz="3600" dirty="0"/>
          </a:p>
        </p:txBody>
      </p:sp>
      <p:sp>
        <p:nvSpPr>
          <p:cNvPr id="21" name="bodytext-diagram-7dL8Gq-2-3"/>
          <p:cNvSpPr txBox="1"/>
          <p:nvPr/>
        </p:nvSpPr>
        <p:spPr>
          <a:xfrm>
            <a:off x="8464550" y="7874000"/>
            <a:ext cx="4100513" cy="1364813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630"/>
              </a:lnSpc>
              <a:buNone/>
            </a:pPr>
            <a:r>
              <a:rPr lang="en-US" sz="2400" kern="1200" spc="37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Atsevišķos jautājumos ieņēmušas</a:t>
            </a:r>
            <a:r>
              <a:rPr lang="en-US" sz="2400" dirty="0">
                <a:solidFill>
                  <a:srgbClr val="000000"/>
                </a:solidFill>
              </a:rPr>
              <a:t>
</a:t>
            </a:r>
            <a:r>
              <a:rPr lang="en-US" sz="2400" kern="1200" spc="37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pretēju vai atturīgu pozīciju.</a:t>
            </a:r>
            <a:endParaRPr lang="en-US" sz="2400" dirty="0"/>
          </a:p>
        </p:txBody>
      </p:sp>
      <p:sp>
        <p:nvSpPr>
          <p:cNvPr id="22" name="node-diagram-7dL8Gq-3"/>
          <p:cNvSpPr/>
          <p:nvPr/>
        </p:nvSpPr>
        <p:spPr>
          <a:xfrm>
            <a:off x="13114339" y="5257799"/>
            <a:ext cx="4524375" cy="4111625"/>
          </a:xfrm>
          <a:prstGeom prst="rect">
            <a:avLst/>
          </a:prstGeom>
          <a:solidFill>
            <a:srgbClr val="FFFFFF"/>
          </a:solidFill>
          <a:ln w="6350">
            <a:solidFill>
              <a:srgbClr val="04142D">
                <a:alpha val="12000"/>
              </a:srgbClr>
            </a:solidFill>
            <a:prstDash val="solid"/>
          </a:ln>
        </p:spPr>
      </p:sp>
      <p:sp>
        <p:nvSpPr>
          <p:cNvPr id="23" name="headingtext-diagram-7dL8Gq-3-4"/>
          <p:cNvSpPr txBox="1"/>
          <p:nvPr/>
        </p:nvSpPr>
        <p:spPr>
          <a:xfrm>
            <a:off x="13227051" y="5492750"/>
            <a:ext cx="4100513" cy="5010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250" kern="1200" spc="7" dirty="0">
                <a:solidFill>
                  <a:srgbClr val="04142D"/>
                </a:solidFill>
                <a:latin typeface="Instrument Serif" panose="00000500000000000000" pitchFamily="2" charset="0"/>
              </a:rPr>
              <a:t>Nepilnīga atbilde</a:t>
            </a:r>
            <a:endParaRPr lang="en-US" sz="2250" dirty="0"/>
          </a:p>
        </p:txBody>
      </p:sp>
      <p:sp>
        <p:nvSpPr>
          <p:cNvPr id="24" name="shape-diagram-7dL8Gq-3"/>
          <p:cNvSpPr/>
          <p:nvPr/>
        </p:nvSpPr>
        <p:spPr>
          <a:xfrm>
            <a:off x="13227051" y="6007100"/>
            <a:ext cx="4067175" cy="19050"/>
          </a:xfrm>
          <a:prstGeom prst="rect">
            <a:avLst/>
          </a:prstGeom>
          <a:gradFill>
            <a:gsLst>
              <a:gs pos="0">
                <a:srgbClr val="0022FF"/>
              </a:gs>
              <a:gs pos="50000">
                <a:srgbClr val="006FFC"/>
              </a:gs>
              <a:gs pos="100000">
                <a:srgbClr val="00CECB"/>
              </a:gs>
            </a:gsLst>
            <a:lin ang="0" scaled="0"/>
          </a:gradFill>
          <a:ln/>
        </p:spPr>
      </p:sp>
      <p:sp>
        <p:nvSpPr>
          <p:cNvPr id="25" name="::before"/>
          <p:cNvSpPr txBox="1"/>
          <p:nvPr/>
        </p:nvSpPr>
        <p:spPr>
          <a:xfrm>
            <a:off x="13277157" y="7238703"/>
            <a:ext cx="437654" cy="67246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3600" dirty="0">
                <a:solidFill>
                  <a:srgbClr val="0022FF"/>
                </a:solidFill>
                <a:latin typeface="Instrument Serif" panose="00000500000000000000" pitchFamily="2" charset="0"/>
              </a:rPr>
              <a:t>04</a:t>
            </a:r>
            <a:endParaRPr lang="en-US" sz="3600" dirty="0"/>
          </a:p>
        </p:txBody>
      </p:sp>
      <p:sp>
        <p:nvSpPr>
          <p:cNvPr id="26" name="bodytext-diagram-7dL8Gq-3-4"/>
          <p:cNvSpPr txBox="1"/>
          <p:nvPr/>
        </p:nvSpPr>
        <p:spPr>
          <a:xfrm>
            <a:off x="13227051" y="8080414"/>
            <a:ext cx="4100513" cy="1165199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630"/>
              </a:lnSpc>
              <a:buNone/>
            </a:pPr>
            <a:r>
              <a:rPr lang="en-US" sz="2400" kern="1200" spc="37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Partijas, kas neatbildēja uz visiem</a:t>
            </a:r>
            <a:r>
              <a:rPr lang="en-US" sz="2400" dirty="0">
                <a:solidFill>
                  <a:srgbClr val="000000"/>
                </a:solidFill>
              </a:rPr>
              <a:t>
</a:t>
            </a:r>
            <a:r>
              <a:rPr lang="en-US" sz="2400" kern="1200" spc="37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jautājumiem: J</a:t>
            </a:r>
            <a:r>
              <a:rPr lang="lv-LV" sz="2400" kern="1200" spc="37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V, SV</a:t>
            </a:r>
            <a:r>
              <a:rPr lang="en-US" sz="2400" kern="1200" spc="37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.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bb8d74a-a4de-4e37-9a64-fd1e5dd7dbc5-AI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7FAFF"/>
          </a:solidFill>
          <a:ln/>
        </p:spPr>
      </p:sp>
      <p:sp>
        <p:nvSpPr>
          <p:cNvPr id="3" name="Title 3"/>
          <p:cNvSpPr txBox="1"/>
          <p:nvPr/>
        </p:nvSpPr>
        <p:spPr>
          <a:xfrm>
            <a:off x="762000" y="914400"/>
            <a:ext cx="8110537" cy="30156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7650"/>
              </a:lnSpc>
              <a:buNone/>
            </a:pPr>
            <a:r>
              <a:rPr lang="en-US" sz="6900" dirty="0">
                <a:solidFill>
                  <a:srgbClr val="04142D"/>
                </a:solidFill>
                <a:latin typeface="Instrument Serif" panose="00000500000000000000" pitchFamily="2" charset="0"/>
              </a:rPr>
              <a:t>Vienprātība par</a:t>
            </a:r>
            <a:r>
              <a:rPr lang="en-US" sz="6900" dirty="0">
                <a:solidFill>
                  <a:srgbClr val="000000"/>
                </a:solidFill>
              </a:rPr>
              <a:t>
</a:t>
            </a:r>
            <a:r>
              <a:rPr lang="en-US" sz="6900" dirty="0">
                <a:solidFill>
                  <a:srgbClr val="04142D"/>
                </a:solidFill>
                <a:latin typeface="Instrument Serif" panose="00000500000000000000" pitchFamily="2" charset="0"/>
              </a:rPr>
              <a:t>stratēģisko prioritāti</a:t>
            </a:r>
            <a:r>
              <a:rPr lang="en-US" sz="6900" dirty="0">
                <a:solidFill>
                  <a:srgbClr val="000000"/>
                </a:solidFill>
              </a:rPr>
              <a:t>
</a:t>
            </a:r>
            <a:endParaRPr lang="en-US" sz="6900" dirty="0"/>
          </a:p>
        </p:txBody>
      </p:sp>
      <p:sp>
        <p:nvSpPr>
          <p:cNvPr id="4" name="SubTitle"/>
          <p:cNvSpPr txBox="1"/>
          <p:nvPr/>
        </p:nvSpPr>
        <p:spPr>
          <a:xfrm>
            <a:off x="9448800" y="914400"/>
            <a:ext cx="8110537" cy="149542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lv-LV" sz="2800" spc="38" dirty="0">
                <a:latin typeface="Inter" panose="02000503000000020004" pitchFamily="2" charset="0"/>
              </a:rPr>
              <a:t>V</a:t>
            </a:r>
            <a:r>
              <a:rPr lang="en-US" sz="2800" kern="1200" spc="38" dirty="0">
                <a:latin typeface="Inter" panose="02000503000000020004" pitchFamily="2" charset="0"/>
              </a:rPr>
              <a:t>isas partijas atzīst </a:t>
            </a:r>
            <a:r>
              <a:rPr lang="en-US" sz="2800" kern="1200" spc="38" dirty="0" err="1">
                <a:latin typeface="Inter" panose="02000503000000020004" pitchFamily="2" charset="0"/>
              </a:rPr>
              <a:t>izglītību</a:t>
            </a:r>
            <a:r>
              <a:rPr lang="en-US" sz="2800" kern="1200" spc="38" dirty="0">
                <a:latin typeface="Inter" panose="02000503000000020004" pitchFamily="2" charset="0"/>
              </a:rPr>
              <a:t> </a:t>
            </a:r>
            <a:r>
              <a:rPr lang="lv-LV" sz="2800" kern="1200" spc="38" dirty="0">
                <a:latin typeface="Inter" panose="02000503000000020004" pitchFamily="2" charset="0"/>
              </a:rPr>
              <a:t>un zinātni </a:t>
            </a:r>
            <a:r>
              <a:rPr lang="en-US" sz="2800" kern="1200" spc="38" dirty="0">
                <a:latin typeface="Inter" panose="02000503000000020004" pitchFamily="2" charset="0"/>
              </a:rPr>
              <a:t>par </a:t>
            </a:r>
            <a:r>
              <a:rPr lang="en-US" sz="2800" kern="1200" spc="38" dirty="0" err="1">
                <a:latin typeface="Inter" panose="02000503000000020004" pitchFamily="2" charset="0"/>
              </a:rPr>
              <a:t>valsts</a:t>
            </a:r>
            <a:r>
              <a:rPr lang="lv-LV" sz="2800" kern="1200" spc="38" dirty="0">
                <a:latin typeface="Inter" panose="02000503000000020004" pitchFamily="2" charset="0"/>
              </a:rPr>
              <a:t> </a:t>
            </a:r>
            <a:r>
              <a:rPr lang="en-US" sz="2800" kern="1200" spc="38" dirty="0" err="1">
                <a:latin typeface="Inter" panose="02000503000000020004" pitchFamily="2" charset="0"/>
              </a:rPr>
              <a:t>prioritāti</a:t>
            </a:r>
            <a:endParaRPr lang="en-US" sz="2800" dirty="0"/>
          </a:p>
        </p:txBody>
      </p:sp>
      <p:graphicFrame>
        <p:nvGraphicFramePr>
          <p:cNvPr id="5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217712"/>
              </p:ext>
            </p:extLst>
          </p:nvPr>
        </p:nvGraphicFramePr>
        <p:xfrm>
          <a:off x="762000" y="5676900"/>
          <a:ext cx="16764002" cy="4602480"/>
        </p:xfrm>
        <a:graphic>
          <a:graphicData uri="http://schemas.openxmlformats.org/drawingml/2006/table">
            <a:tbl>
              <a:tblPr/>
              <a:tblGrid>
                <a:gridCol w="2701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4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5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323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708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850" dirty="0" err="1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Partija</a:t>
                      </a:r>
                      <a:r>
                        <a:rPr lang="lv-LV" sz="285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s</a:t>
                      </a:r>
                      <a:endParaRPr lang="en-US" sz="2850" dirty="0">
                        <a:latin typeface="Instrument Serif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85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Izglītība, zinātne =p</a:t>
                      </a:r>
                      <a:r>
                        <a:rPr lang="en-US" sz="2850" dirty="0" err="1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rioritāte</a:t>
                      </a:r>
                      <a:endParaRPr lang="en-US" sz="2850" dirty="0">
                        <a:latin typeface="Instrument Serif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85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I</a:t>
                      </a:r>
                      <a:r>
                        <a:rPr lang="lv-LV" sz="2850" dirty="0" err="1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zmaiņas</a:t>
                      </a:r>
                      <a:r>
                        <a:rPr lang="lv-LV" sz="285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 nozarē ar </a:t>
                      </a:r>
                      <a:r>
                        <a:rPr lang="lv-LV" sz="2850" dirty="0" err="1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izvērtējumu</a:t>
                      </a:r>
                      <a:r>
                        <a:rPr lang="lv-LV" sz="285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, finansējumu</a:t>
                      </a:r>
                      <a:endParaRPr lang="en-US" sz="2850" dirty="0">
                        <a:latin typeface="Instrument Serif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85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Izmaiņas līdz mācību gada beigām</a:t>
                      </a:r>
                      <a:endParaRPr lang="en-US" sz="2850" dirty="0">
                        <a:latin typeface="Instrument Serif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ZZS, AS, JV, NA, P, LPV, LA, JKP, MMN, SV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1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Jā</a:t>
                      </a:r>
                      <a:r>
                        <a:rPr lang="lv-LV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 10 partijas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1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Jā</a:t>
                      </a:r>
                      <a:r>
                        <a:rPr lang="lv-LV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 9 partijas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1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Jā</a:t>
                      </a:r>
                      <a:r>
                        <a:rPr lang="lv-LV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 9 partijas, AS – līdz 15.jūnijam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100" dirty="0">
                          <a:latin typeface="Inter" charset="0"/>
                        </a:rPr>
                        <a:t>Cits viedoklis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100" dirty="0">
                          <a:latin typeface="Inter" charset="0"/>
                        </a:rPr>
                        <a:t>MMN – ar atrunām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100" dirty="0">
                          <a:latin typeface="Inter" charset="0"/>
                        </a:rPr>
                        <a:t>SV - neatbildēja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able gradient rule 1"/>
          <p:cNvSpPr/>
          <p:nvPr/>
        </p:nvSpPr>
        <p:spPr>
          <a:xfrm>
            <a:off x="762000" y="6981825"/>
            <a:ext cx="16764000" cy="19050"/>
          </a:xfrm>
          <a:prstGeom prst="rect">
            <a:avLst/>
          </a:prstGeom>
          <a:gradFill>
            <a:gsLst>
              <a:gs pos="0">
                <a:srgbClr val="0022FF"/>
              </a:gs>
              <a:gs pos="50000">
                <a:srgbClr val="006FFC"/>
              </a:gs>
              <a:gs pos="100000">
                <a:srgbClr val="00CECB"/>
              </a:gs>
            </a:gsLst>
            <a:lin ang="0" scaled="0"/>
          </a:gra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072c148-5659-4a5c-b29e-4ec9c73e0bcc-AI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7FAFF"/>
          </a:solidFill>
          <a:ln/>
        </p:spPr>
      </p:sp>
      <p:pic>
        <p:nvPicPr>
          <p:cNvPr id="3" name="design-element-type-13-a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6975" y="8949630"/>
            <a:ext cx="9915525" cy="8458200"/>
          </a:xfrm>
          <a:prstGeom prst="rect">
            <a:avLst/>
          </a:prstGeom>
        </p:spPr>
      </p:pic>
      <p:sp>
        <p:nvSpPr>
          <p:cNvPr id="4" name="Title 3"/>
          <p:cNvSpPr txBox="1"/>
          <p:nvPr/>
        </p:nvSpPr>
        <p:spPr>
          <a:xfrm>
            <a:off x="1281112" y="914400"/>
            <a:ext cx="9615488" cy="143446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350" dirty="0">
                <a:solidFill>
                  <a:srgbClr val="04142D"/>
                </a:solidFill>
                <a:latin typeface="Instrument Serif" panose="00000500000000000000" pitchFamily="2" charset="0"/>
              </a:rPr>
              <a:t>Pedagogu darba samaksas </a:t>
            </a:r>
            <a:r>
              <a:rPr lang="en-US" sz="4350" i="1" u="sng" dirty="0">
                <a:solidFill>
                  <a:srgbClr val="0022FF"/>
                </a:solidFill>
                <a:latin typeface="Instrument Serif" panose="00000500000000000000" pitchFamily="2" charset="0"/>
              </a:rPr>
              <a:t>120%</a:t>
            </a:r>
            <a:r>
              <a:rPr lang="lv-LV" sz="4350" i="1" u="sng" dirty="0">
                <a:solidFill>
                  <a:srgbClr val="000000"/>
                </a:solidFill>
                <a:latin typeface="Instrument Serif" panose="00000500000000000000" pitchFamily="2" charset="0"/>
              </a:rPr>
              <a:t> </a:t>
            </a:r>
            <a:r>
              <a:rPr lang="en-US" sz="4350" i="1" u="sng" dirty="0" err="1">
                <a:solidFill>
                  <a:srgbClr val="0022FF"/>
                </a:solidFill>
                <a:latin typeface="Instrument Serif" panose="00000500000000000000" pitchFamily="2" charset="0"/>
              </a:rPr>
              <a:t>mērķis</a:t>
            </a:r>
            <a:endParaRPr lang="en-US" sz="4350" dirty="0"/>
          </a:p>
        </p:txBody>
      </p:sp>
      <p:sp>
        <p:nvSpPr>
          <p:cNvPr id="5" name="SubTitle"/>
          <p:cNvSpPr txBox="1"/>
          <p:nvPr/>
        </p:nvSpPr>
        <p:spPr>
          <a:xfrm>
            <a:off x="859631" y="1964946"/>
            <a:ext cx="9615488" cy="3707192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kern="1200" spc="32" dirty="0">
                <a:latin typeface="Inter" panose="02000503000000020004" pitchFamily="2" charset="0"/>
              </a:rPr>
              <a:t>Vairums partiju atbalsta mērķi par </a:t>
            </a:r>
            <a:r>
              <a:rPr lang="lv-LV" sz="2800" kern="1200" spc="32" dirty="0">
                <a:latin typeface="Inter" panose="02000503000000020004" pitchFamily="2" charset="0"/>
              </a:rPr>
              <a:t>pedagogu </a:t>
            </a:r>
            <a:r>
              <a:rPr lang="en-US" sz="2800" kern="1200" spc="32" dirty="0" err="1">
                <a:latin typeface="Inter" panose="02000503000000020004" pitchFamily="2" charset="0"/>
              </a:rPr>
              <a:t>vidējo</a:t>
            </a:r>
            <a:r>
              <a:rPr lang="en-US" sz="2800" kern="1200" spc="32" dirty="0">
                <a:latin typeface="Inter" panose="02000503000000020004" pitchFamily="2" charset="0"/>
              </a:rPr>
              <a:t> algu 120% apmērā no </a:t>
            </a:r>
            <a:r>
              <a:rPr lang="en-US" sz="2800" kern="1200" spc="32" dirty="0" err="1">
                <a:latin typeface="Inter" panose="02000503000000020004" pitchFamily="2" charset="0"/>
              </a:rPr>
              <a:t>vidējās</a:t>
            </a:r>
            <a:r>
              <a:rPr lang="lv-LV" sz="2800" kern="1200" spc="32" dirty="0">
                <a:latin typeface="Inter" panose="02000503000000020004" pitchFamily="2" charset="0"/>
              </a:rPr>
              <a:t> algas </a:t>
            </a:r>
            <a:r>
              <a:rPr lang="en-US" sz="2800" kern="1200" spc="32" dirty="0" err="1">
                <a:latin typeface="Inter" panose="02000503000000020004" pitchFamily="2" charset="0"/>
              </a:rPr>
              <a:t>valstī</a:t>
            </a:r>
            <a:r>
              <a:rPr lang="lv-LV" sz="2800" kern="1200" spc="32" dirty="0">
                <a:latin typeface="Inter" panose="02000503000000020004" pitchFamily="2" charset="0"/>
              </a:rPr>
              <a:t>.</a:t>
            </a:r>
          </a:p>
          <a:p>
            <a:pPr marL="0" indent="0" algn="l">
              <a:lnSpc>
                <a:spcPts val="2850"/>
              </a:lnSpc>
              <a:buNone/>
            </a:pPr>
            <a:endParaRPr lang="lv-LV" sz="2800" spc="32" dirty="0">
              <a:latin typeface="Inter" panose="02000503000000020004" pitchFamily="2" charset="0"/>
            </a:endParaRPr>
          </a:p>
          <a:p>
            <a:pPr marL="0" indent="0" algn="l">
              <a:lnSpc>
                <a:spcPts val="2850"/>
              </a:lnSpc>
              <a:buNone/>
            </a:pPr>
            <a:endParaRPr lang="lv-LV" sz="2800" spc="32" dirty="0">
              <a:latin typeface="Inter" panose="02000503000000020004" pitchFamily="2" charset="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lv-LV" sz="2800" spc="32" dirty="0">
                <a:latin typeface="Inter" panose="02000503000000020004" pitchFamily="2" charset="0"/>
              </a:rPr>
              <a:t>Visas partijas atbalsta algas grafika ievērošanu.</a:t>
            </a:r>
          </a:p>
          <a:p>
            <a:pPr marL="0" indent="0" algn="l">
              <a:lnSpc>
                <a:spcPts val="2850"/>
              </a:lnSpc>
              <a:buNone/>
            </a:pPr>
            <a:endParaRPr lang="lv-LV" sz="2800" spc="32" dirty="0">
              <a:latin typeface="Inter" panose="02000503000000020004" pitchFamily="2" charset="0"/>
            </a:endParaRPr>
          </a:p>
          <a:p>
            <a:pPr>
              <a:lnSpc>
                <a:spcPts val="2850"/>
              </a:lnSpc>
            </a:pPr>
            <a:endParaRPr lang="lv-LV" sz="2800" spc="32" dirty="0">
              <a:latin typeface="Inter" panose="02000503000000020004" pitchFamily="2" charset="0"/>
            </a:endParaRPr>
          </a:p>
          <a:p>
            <a:pPr>
              <a:lnSpc>
                <a:spcPts val="2850"/>
              </a:lnSpc>
            </a:pPr>
            <a:r>
              <a:rPr lang="lv-LV" sz="2800" spc="32" dirty="0">
                <a:latin typeface="Inter" panose="02000503000000020004" pitchFamily="2" charset="0"/>
              </a:rPr>
              <a:t>Visas partijas atbalsta darba samaksas pieauguma pamatprincipu nostiprināšanu likumā.</a:t>
            </a:r>
            <a:endParaRPr lang="en-US" sz="2800" dirty="0"/>
          </a:p>
        </p:txBody>
      </p:sp>
      <p:pic>
        <p:nvPicPr>
          <p:cNvPr id="6" name="8072c148-5659-4a5c-b29e-4ec9c73e0bcc-AI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6734175"/>
            <a:ext cx="609600" cy="609600"/>
          </a:xfrm>
          <a:prstGeom prst="rect">
            <a:avLst/>
          </a:prstGeom>
        </p:spPr>
      </p:pic>
      <p:sp>
        <p:nvSpPr>
          <p:cNvPr id="7" name="headingtext-diagram-IfW0vb-0-1"/>
          <p:cNvSpPr txBox="1"/>
          <p:nvPr/>
        </p:nvSpPr>
        <p:spPr>
          <a:xfrm>
            <a:off x="762000" y="7686675"/>
            <a:ext cx="4710113" cy="5772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2850" kern="1200" spc="8" dirty="0">
                <a:solidFill>
                  <a:srgbClr val="04142D"/>
                </a:solidFill>
                <a:latin typeface="Instrument Serif" panose="00000500000000000000" pitchFamily="2" charset="0"/>
              </a:rPr>
              <a:t>AS pozīcija</a:t>
            </a:r>
            <a:endParaRPr lang="en-US" sz="2850" dirty="0"/>
          </a:p>
        </p:txBody>
      </p:sp>
      <p:sp>
        <p:nvSpPr>
          <p:cNvPr id="8" name="bodytext-diagram-IfW0vb-0-1"/>
          <p:cNvSpPr txBox="1"/>
          <p:nvPr/>
        </p:nvSpPr>
        <p:spPr>
          <a:xfrm>
            <a:off x="762000" y="8277225"/>
            <a:ext cx="4710113" cy="11868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Jā, bet ar nosacījumu, ka pie algas</a:t>
            </a:r>
            <a:r>
              <a:rPr lang="en-US" sz="2100" dirty="0">
                <a:solidFill>
                  <a:srgbClr val="000000"/>
                </a:solidFill>
              </a:rPr>
              <a:t>
</a:t>
            </a: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iesaldēšanas </a:t>
            </a:r>
            <a:r>
              <a:rPr lang="en-US" sz="2100" kern="1200" spc="32" dirty="0" err="1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valsts</a:t>
            </a: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 </a:t>
            </a:r>
            <a:r>
              <a:rPr lang="en-US" sz="2100" kern="1200" spc="32" dirty="0" err="1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pārvaldē</a:t>
            </a:r>
            <a:r>
              <a:rPr lang="lv-LV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,</a:t>
            </a:r>
            <a:r>
              <a:rPr lang="en-US" sz="2100" dirty="0">
                <a:solidFill>
                  <a:srgbClr val="000000"/>
                </a:solidFill>
              </a:rPr>
              <a:t>
</a:t>
            </a: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pedagogiem jārod citas iespējas.</a:t>
            </a:r>
            <a:endParaRPr lang="en-US" sz="2100" dirty="0"/>
          </a:p>
        </p:txBody>
      </p:sp>
      <p:pic>
        <p:nvPicPr>
          <p:cNvPr id="9" name="8072c148-5659-4a5c-b29e-4ec9c73e0bcc-AI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7375" y="6734175"/>
            <a:ext cx="609600" cy="609600"/>
          </a:xfrm>
          <a:prstGeom prst="rect">
            <a:avLst/>
          </a:prstGeom>
        </p:spPr>
      </p:pic>
      <p:sp>
        <p:nvSpPr>
          <p:cNvPr id="10" name="headingtext-diagram-IfW0vb-1-2"/>
          <p:cNvSpPr txBox="1"/>
          <p:nvPr/>
        </p:nvSpPr>
        <p:spPr>
          <a:xfrm>
            <a:off x="5667375" y="7686675"/>
            <a:ext cx="4710113" cy="5772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2850" kern="1200" spc="8" dirty="0">
                <a:solidFill>
                  <a:srgbClr val="04142D"/>
                </a:solidFill>
                <a:latin typeface="Instrument Serif" panose="00000500000000000000" pitchFamily="2" charset="0"/>
              </a:rPr>
              <a:t>MMN pozīcija</a:t>
            </a:r>
            <a:endParaRPr lang="en-US" sz="2850" dirty="0"/>
          </a:p>
        </p:txBody>
      </p:sp>
      <p:sp>
        <p:nvSpPr>
          <p:cNvPr id="11" name="bodytext-diagram-IfW0vb-1-2"/>
          <p:cNvSpPr txBox="1"/>
          <p:nvPr/>
        </p:nvSpPr>
        <p:spPr>
          <a:xfrm>
            <a:off x="5667375" y="8277225"/>
            <a:ext cx="5229225" cy="168205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Neatbalsta piesaisti vidējai algai, jo</a:t>
            </a:r>
            <a:r>
              <a:rPr lang="en-US" sz="2100" dirty="0">
                <a:solidFill>
                  <a:srgbClr val="000000"/>
                </a:solidFill>
              </a:rPr>
              <a:t>
</a:t>
            </a: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pedagogu algas pašas būtiski</a:t>
            </a:r>
            <a:r>
              <a:rPr lang="en-US" sz="2100" dirty="0">
                <a:solidFill>
                  <a:srgbClr val="000000"/>
                </a:solidFill>
              </a:rPr>
              <a:t>
</a:t>
            </a: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ietekmē šo </a:t>
            </a:r>
            <a:r>
              <a:rPr lang="en-US" sz="2100" kern="1200" spc="32" dirty="0" err="1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rādītāju</a:t>
            </a: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.</a:t>
            </a:r>
            <a:r>
              <a:rPr lang="lv-LV" sz="21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 Tas nav ekonomiski loģiski.</a:t>
            </a:r>
            <a:endParaRPr lang="en-US" sz="2100" dirty="0"/>
          </a:p>
        </p:txBody>
      </p:sp>
      <p:sp>
        <p:nvSpPr>
          <p:cNvPr id="12" name="anchorElementA"/>
          <p:cNvSpPr/>
          <p:nvPr/>
        </p:nvSpPr>
        <p:spPr>
          <a:xfrm>
            <a:off x="11106150" y="0"/>
            <a:ext cx="19050" cy="10287000"/>
          </a:xfrm>
          <a:prstGeom prst="rect">
            <a:avLst/>
          </a:prstGeom>
          <a:gradFill>
            <a:gsLst>
              <a:gs pos="0">
                <a:srgbClr val="0022FF"/>
              </a:gs>
              <a:gs pos="45000">
                <a:srgbClr val="006FFC"/>
              </a:gs>
              <a:gs pos="100000">
                <a:srgbClr val="00CECB"/>
              </a:gs>
            </a:gsLst>
            <a:lin ang="16200000" scaled="0"/>
          </a:gradFill>
          <a:ln/>
        </p:spPr>
      </p:sp>
      <p:pic>
        <p:nvPicPr>
          <p:cNvPr id="13" name="img-image-diagram-UvyBSw-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87200" y="914400"/>
            <a:ext cx="5638800" cy="8458200"/>
          </a:xfrm>
          <a:prstGeom prst="rect">
            <a:avLst/>
          </a:prstGeom>
        </p:spPr>
      </p:pic>
      <p:pic>
        <p:nvPicPr>
          <p:cNvPr id="15" name="8072c148-5659-4a5c-b29e-4ec9c73e0bcc-AI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68200" y="1295400"/>
            <a:ext cx="609600" cy="609600"/>
          </a:xfrm>
          <a:prstGeom prst="rect">
            <a:avLst/>
          </a:prstGeom>
        </p:spPr>
      </p:pic>
      <p:sp>
        <p:nvSpPr>
          <p:cNvPr id="16" name="headingtext-diagram-UvyBSw-0-1"/>
          <p:cNvSpPr txBox="1"/>
          <p:nvPr/>
        </p:nvSpPr>
        <p:spPr>
          <a:xfrm>
            <a:off x="12268200" y="8039100"/>
            <a:ext cx="1843088" cy="5772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285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Atbalsta mērķi</a:t>
            </a:r>
            <a:endParaRPr lang="en-US" sz="2850" dirty="0"/>
          </a:p>
        </p:txBody>
      </p:sp>
      <p:sp>
        <p:nvSpPr>
          <p:cNvPr id="17" name="bodytext-diagram-UvyBSw-0-1"/>
          <p:cNvSpPr txBox="1"/>
          <p:nvPr/>
        </p:nvSpPr>
        <p:spPr>
          <a:xfrm>
            <a:off x="12268200" y="8629650"/>
            <a:ext cx="4648200" cy="982980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kern="1200" spc="32" dirty="0">
                <a:solidFill>
                  <a:schemeClr val="bg1"/>
                </a:solidFill>
                <a:latin typeface="Inter" panose="02000503000000020004" pitchFamily="2" charset="0"/>
              </a:rPr>
              <a:t>ZZS, </a:t>
            </a:r>
            <a:r>
              <a:rPr lang="lv-LV" sz="2400" kern="1200" spc="32" dirty="0">
                <a:solidFill>
                  <a:schemeClr val="bg1"/>
                </a:solidFill>
                <a:latin typeface="Inter" panose="02000503000000020004" pitchFamily="2" charset="0"/>
              </a:rPr>
              <a:t>AS, </a:t>
            </a:r>
            <a:r>
              <a:rPr lang="en-US" sz="2400" kern="1200" spc="32" dirty="0">
                <a:solidFill>
                  <a:schemeClr val="bg1"/>
                </a:solidFill>
                <a:latin typeface="Inter" panose="02000503000000020004" pitchFamily="2" charset="0"/>
              </a:rPr>
              <a:t>JV, </a:t>
            </a:r>
            <a:r>
              <a:rPr lang="lv-LV" sz="2400" kern="1200" spc="32" dirty="0">
                <a:solidFill>
                  <a:schemeClr val="bg1"/>
                </a:solidFill>
                <a:latin typeface="Inter" panose="02000503000000020004" pitchFamily="2" charset="0"/>
              </a:rPr>
              <a:t>NA, P, LPV, LA, </a:t>
            </a:r>
            <a:r>
              <a:rPr lang="en-US" sz="2400" kern="1200" spc="32" dirty="0">
                <a:solidFill>
                  <a:schemeClr val="bg1"/>
                </a:solidFill>
                <a:latin typeface="Inter" panose="02000503000000020004" pitchFamily="2" charset="0"/>
              </a:rPr>
              <a:t>JKP, </a:t>
            </a:r>
            <a:r>
              <a:rPr lang="lv-LV" sz="2400" spc="32" dirty="0">
                <a:solidFill>
                  <a:schemeClr val="bg1"/>
                </a:solidFill>
                <a:latin typeface="Inter" panose="02000503000000020004" pitchFamily="2" charset="0"/>
              </a:rPr>
              <a:t>SV</a:t>
            </a:r>
            <a:r>
              <a:rPr lang="en-US" sz="2400" dirty="0">
                <a:solidFill>
                  <a:schemeClr val="bg1"/>
                </a:solidFill>
              </a:rPr>
              <a:t>
</a:t>
            </a:r>
            <a:r>
              <a:rPr lang="en-US" sz="2400" kern="1200" spc="32" dirty="0">
                <a:solidFill>
                  <a:schemeClr val="bg1"/>
                </a:solidFill>
                <a:latin typeface="Inter" panose="02000503000000020004" pitchFamily="2" charset="0"/>
              </a:rPr>
              <a:t>NA.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9" name="Attēls 18" descr="📊 Mazo un vidējo uzņēmumu kreditēšana Latvijā pērn būtiski pieaugusi – izsniegto kredītu apjoms audzis par 63 %, liecina Kredītinformācijas biroja dati. Kā uzsver Finanšu nozares… | Latvijas Finanšu nozares asociācija | Finance Latvia Association">
            <a:extLst>
              <a:ext uri="{FF2B5EF4-FFF2-40B4-BE49-F238E27FC236}">
                <a16:creationId xmlns:a16="http://schemas.microsoft.com/office/drawing/2014/main" id="{0285D457-BF2F-CAA5-56A3-5D25382A6C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82437" y="2145030"/>
            <a:ext cx="5643563" cy="56540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0d53c8b-50ce-488e-a4a1-d6d1fda224ec-AI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7FAFF"/>
          </a:solidFill>
          <a:ln/>
        </p:spPr>
      </p:sp>
      <p:pic>
        <p:nvPicPr>
          <p:cNvPr id="3" name="design-element-type-17-a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5225" y="-7120830"/>
            <a:ext cx="9915525" cy="8458200"/>
          </a:xfrm>
          <a:prstGeom prst="rect">
            <a:avLst/>
          </a:prstGeom>
        </p:spPr>
      </p:pic>
      <p:sp>
        <p:nvSpPr>
          <p:cNvPr id="4" name="Title 3"/>
          <p:cNvSpPr txBox="1"/>
          <p:nvPr/>
        </p:nvSpPr>
        <p:spPr>
          <a:xfrm>
            <a:off x="3048000" y="914400"/>
            <a:ext cx="12225338" cy="17583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6530"/>
              </a:lnSpc>
              <a:buNone/>
            </a:pPr>
            <a:r>
              <a:rPr lang="en-US" sz="5700" dirty="0">
                <a:solidFill>
                  <a:srgbClr val="04142D"/>
                </a:solidFill>
                <a:latin typeface="Instrument Serif" panose="00000500000000000000" pitchFamily="2" charset="0"/>
              </a:rPr>
              <a:t>Slodzes balansēšana un</a:t>
            </a:r>
            <a:r>
              <a:rPr lang="en-US" sz="5700" dirty="0">
                <a:solidFill>
                  <a:srgbClr val="000000"/>
                </a:solidFill>
              </a:rPr>
              <a:t>
</a:t>
            </a:r>
            <a:r>
              <a:rPr lang="en-US" sz="5700" i="1" u="sng" dirty="0">
                <a:solidFill>
                  <a:srgbClr val="0022FF"/>
                </a:solidFill>
                <a:latin typeface="Instrument Serif" panose="00000500000000000000" pitchFamily="2" charset="0"/>
              </a:rPr>
              <a:t>birokrātiskā sloga</a:t>
            </a:r>
            <a:r>
              <a:rPr lang="en-US" sz="5700" dirty="0">
                <a:solidFill>
                  <a:srgbClr val="04142D"/>
                </a:solidFill>
                <a:latin typeface="Instrument Serif" panose="00000500000000000000" pitchFamily="2" charset="0"/>
              </a:rPr>
              <a:t> mazināšana</a:t>
            </a:r>
            <a:endParaRPr lang="en-US" sz="5700" dirty="0"/>
          </a:p>
        </p:txBody>
      </p:sp>
      <p:sp>
        <p:nvSpPr>
          <p:cNvPr id="5" name="SubTitle"/>
          <p:cNvSpPr txBox="1"/>
          <p:nvPr/>
        </p:nvSpPr>
        <p:spPr>
          <a:xfrm>
            <a:off x="3048000" y="2857500"/>
            <a:ext cx="12225338" cy="134054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Partijas sola cīnīties ar administratīvo slogu, taču atsakās uzņemties pilnu atbildību par </a:t>
            </a:r>
            <a:r>
              <a:rPr lang="en-US" sz="2100" kern="1200" spc="32" dirty="0" err="1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lokāliem</a:t>
            </a:r>
            <a:r>
              <a:rPr lang="lv-LV" sz="2100" kern="1200" spc="32" dirty="0">
                <a:solidFill>
                  <a:srgbClr val="000000"/>
                </a:solidFill>
                <a:latin typeface="Inter" panose="02000503000000020004" pitchFamily="2" charset="0"/>
              </a:rPr>
              <a:t> </a:t>
            </a:r>
            <a:r>
              <a:rPr lang="en-US" sz="2100" kern="1200" spc="32" dirty="0" err="1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skolu</a:t>
            </a: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 lēmumiem.</a:t>
            </a:r>
            <a:endParaRPr lang="en-US" sz="2100" dirty="0"/>
          </a:p>
        </p:txBody>
      </p:sp>
      <p:pic>
        <p:nvPicPr>
          <p:cNvPr id="6" name="sinuousflow3node-layer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4894" y="3757613"/>
            <a:ext cx="8780407" cy="5614987"/>
          </a:xfrm>
          <a:prstGeom prst="rect">
            <a:avLst/>
          </a:prstGeom>
        </p:spPr>
      </p:pic>
      <p:pic>
        <p:nvPicPr>
          <p:cNvPr id="7" name="e0d53c8b-50ce-488e-a4a1-d6d1fda224ec-AI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7154" y="6571258"/>
            <a:ext cx="428129" cy="428129"/>
          </a:xfrm>
          <a:prstGeom prst="rect">
            <a:avLst/>
          </a:prstGeom>
        </p:spPr>
      </p:pic>
      <p:pic>
        <p:nvPicPr>
          <p:cNvPr id="8" name="e0d53c8b-50ce-488e-a4a1-d6d1fda224ec-AI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0184" y="6564114"/>
            <a:ext cx="428129" cy="428129"/>
          </a:xfrm>
          <a:prstGeom prst="rect">
            <a:avLst/>
          </a:prstGeom>
        </p:spPr>
      </p:pic>
      <p:pic>
        <p:nvPicPr>
          <p:cNvPr id="9" name="e0d53c8b-50ce-488e-a4a1-d6d1fda224ec-AI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62618" y="6571258"/>
            <a:ext cx="428129" cy="428129"/>
          </a:xfrm>
          <a:prstGeom prst="rect">
            <a:avLst/>
          </a:prstGeom>
        </p:spPr>
      </p:pic>
      <p:sp>
        <p:nvSpPr>
          <p:cNvPr id="10" name="headingtext-diagram-Lussei-0-1"/>
          <p:cNvSpPr txBox="1"/>
          <p:nvPr/>
        </p:nvSpPr>
        <p:spPr>
          <a:xfrm>
            <a:off x="2984202" y="3728720"/>
            <a:ext cx="3756919" cy="739140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1780"/>
              </a:lnSpc>
              <a:buNone/>
            </a:pPr>
            <a:endParaRPr lang="lv-LV" sz="2400" kern="1200" spc="8" dirty="0">
              <a:solidFill>
                <a:srgbClr val="04142D"/>
              </a:solidFill>
              <a:latin typeface="Instrument Serif" panose="00000500000000000000" pitchFamily="2" charset="0"/>
            </a:endParaRPr>
          </a:p>
          <a:p>
            <a:pPr marL="0" indent="0" algn="ctr">
              <a:lnSpc>
                <a:spcPts val="1780"/>
              </a:lnSpc>
              <a:buNone/>
            </a:pPr>
            <a:r>
              <a:rPr lang="en-US" sz="2800" b="1" kern="1200" spc="8" dirty="0" err="1">
                <a:solidFill>
                  <a:srgbClr val="04142D"/>
                </a:solidFill>
                <a:latin typeface="Instrument Serif" panose="00000500000000000000" pitchFamily="2" charset="0"/>
              </a:rPr>
              <a:t>Slodzes</a:t>
            </a:r>
            <a:r>
              <a:rPr lang="en-US" sz="2800" b="1" kern="1200" spc="8" dirty="0">
                <a:solidFill>
                  <a:srgbClr val="04142D"/>
                </a:solidFill>
                <a:latin typeface="Instrument Serif" panose="00000500000000000000" pitchFamily="2" charset="0"/>
              </a:rPr>
              <a:t> balansēšana</a:t>
            </a:r>
            <a:endParaRPr lang="en-US" sz="2800" b="1" dirty="0"/>
          </a:p>
        </p:txBody>
      </p:sp>
      <p:sp>
        <p:nvSpPr>
          <p:cNvPr id="11" name="bodytext-diagram-Lussei-0-1"/>
          <p:cNvSpPr txBox="1"/>
          <p:nvPr/>
        </p:nvSpPr>
        <p:spPr>
          <a:xfrm>
            <a:off x="1034015" y="4259690"/>
            <a:ext cx="7896169" cy="1420374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1680"/>
              </a:lnSpc>
              <a:buNone/>
            </a:pPr>
            <a:endParaRPr lang="lv-LV" sz="2400" kern="1200" spc="37" dirty="0">
              <a:latin typeface="Inter" panose="02000503000000020004" pitchFamily="2" charset="0"/>
            </a:endParaRPr>
          </a:p>
          <a:p>
            <a:pPr marL="0" indent="0" algn="ctr">
              <a:lnSpc>
                <a:spcPts val="1680"/>
              </a:lnSpc>
              <a:buNone/>
            </a:pPr>
            <a:r>
              <a:rPr lang="en-US" sz="2400" kern="1200" spc="37" dirty="0" err="1">
                <a:latin typeface="Inter" panose="02000503000000020004" pitchFamily="2" charset="0"/>
              </a:rPr>
              <a:t>Plašs</a:t>
            </a:r>
            <a:r>
              <a:rPr lang="en-US" sz="2400" kern="1200" spc="37" dirty="0">
                <a:latin typeface="Inter" panose="02000503000000020004" pitchFamily="2" charset="0"/>
              </a:rPr>
              <a:t> atbalsts kontaktstundu samazināšanai</a:t>
            </a:r>
            <a:r>
              <a:rPr lang="en-US" sz="2400" dirty="0"/>
              <a:t>
</a:t>
            </a:r>
            <a:r>
              <a:rPr lang="lv-LV" sz="2400" dirty="0"/>
              <a:t> </a:t>
            </a:r>
          </a:p>
          <a:p>
            <a:pPr marL="0" indent="0" algn="ctr">
              <a:lnSpc>
                <a:spcPts val="1680"/>
              </a:lnSpc>
              <a:buNone/>
            </a:pPr>
            <a:r>
              <a:rPr lang="en-US" sz="2400" kern="1200" spc="37" dirty="0">
                <a:latin typeface="Inter" panose="02000503000000020004" pitchFamily="2" charset="0"/>
              </a:rPr>
              <a:t>(ZZS,JKP, LA, NA</a:t>
            </a:r>
            <a:r>
              <a:rPr lang="lv-LV" sz="2400" kern="1200" spc="37" dirty="0">
                <a:latin typeface="Inter" panose="02000503000000020004" pitchFamily="2" charset="0"/>
              </a:rPr>
              <a:t>, LPV, MMN, JKP</a:t>
            </a:r>
            <a:r>
              <a:rPr lang="en-US" sz="2400" kern="1200" spc="37" dirty="0">
                <a:latin typeface="Inter" panose="02000503000000020004" pitchFamily="2" charset="0"/>
              </a:rPr>
              <a:t>); AS </a:t>
            </a:r>
            <a:r>
              <a:rPr lang="lv-LV" sz="2400" kern="1200" spc="37" dirty="0">
                <a:latin typeface="Inter" panose="02000503000000020004" pitchFamily="2" charset="0"/>
              </a:rPr>
              <a:t>un P </a:t>
            </a:r>
            <a:r>
              <a:rPr lang="en-US" sz="2400" kern="1200" spc="37" dirty="0" err="1">
                <a:latin typeface="Inter" panose="02000503000000020004" pitchFamily="2" charset="0"/>
              </a:rPr>
              <a:t>uzsver</a:t>
            </a:r>
            <a:r>
              <a:rPr lang="en-US" sz="2400" dirty="0"/>
              <a:t>
</a:t>
            </a:r>
            <a:endParaRPr lang="lv-LV" sz="2400" dirty="0"/>
          </a:p>
          <a:p>
            <a:pPr marL="0" indent="0" algn="ctr">
              <a:lnSpc>
                <a:spcPts val="1680"/>
              </a:lnSpc>
              <a:buNone/>
            </a:pPr>
            <a:r>
              <a:rPr lang="en-US" sz="2400" kern="1200" spc="37" dirty="0" err="1">
                <a:latin typeface="Inter" panose="02000503000000020004" pitchFamily="2" charset="0"/>
              </a:rPr>
              <a:t>nepieciešamību</a:t>
            </a:r>
            <a:r>
              <a:rPr lang="en-US" sz="2400" kern="1200" spc="37" dirty="0">
                <a:latin typeface="Inter" panose="02000503000000020004" pitchFamily="2" charset="0"/>
              </a:rPr>
              <a:t> pēc 60/40 </a:t>
            </a:r>
            <a:r>
              <a:rPr lang="en-US" sz="2400" kern="1200" spc="37" dirty="0" err="1">
                <a:latin typeface="Inter" panose="02000503000000020004" pitchFamily="2" charset="0"/>
              </a:rPr>
              <a:t>proporcijas</a:t>
            </a:r>
            <a:r>
              <a:rPr lang="en-US" sz="2400" kern="1200" spc="37" dirty="0">
                <a:latin typeface="Inter" panose="02000503000000020004" pitchFamily="2" charset="0"/>
              </a:rPr>
              <a:t>.</a:t>
            </a:r>
            <a:endParaRPr lang="lv-LV" sz="2400" kern="1200" spc="37" dirty="0">
              <a:latin typeface="Inter" panose="02000503000000020004" pitchFamily="2" charset="0"/>
            </a:endParaRPr>
          </a:p>
          <a:p>
            <a:pPr marL="0" indent="0" algn="ctr">
              <a:lnSpc>
                <a:spcPts val="1680"/>
              </a:lnSpc>
              <a:buNone/>
            </a:pPr>
            <a:endParaRPr lang="en-US" sz="2400" dirty="0"/>
          </a:p>
        </p:txBody>
      </p:sp>
      <p:sp>
        <p:nvSpPr>
          <p:cNvPr id="12" name="headingtext-diagram-Lussei-1-2"/>
          <p:cNvSpPr txBox="1"/>
          <p:nvPr/>
        </p:nvSpPr>
        <p:spPr>
          <a:xfrm>
            <a:off x="7428210" y="7679004"/>
            <a:ext cx="3462338" cy="690753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1780"/>
              </a:lnSpc>
              <a:buNone/>
            </a:pPr>
            <a:endParaRPr lang="lv-LV" sz="2400" kern="1200" spc="8" dirty="0">
              <a:solidFill>
                <a:srgbClr val="04142D"/>
              </a:solidFill>
              <a:latin typeface="Instrument Serif" panose="00000500000000000000" pitchFamily="2" charset="0"/>
            </a:endParaRPr>
          </a:p>
          <a:p>
            <a:pPr marL="0" indent="0" algn="ctr">
              <a:lnSpc>
                <a:spcPts val="1780"/>
              </a:lnSpc>
              <a:buNone/>
            </a:pPr>
            <a:r>
              <a:rPr lang="en-US" sz="2800" b="1" kern="1200" spc="8" dirty="0" err="1">
                <a:solidFill>
                  <a:srgbClr val="04142D"/>
                </a:solidFill>
                <a:latin typeface="Instrument Serif" panose="00000500000000000000" pitchFamily="2" charset="0"/>
              </a:rPr>
              <a:t>Birokrātijas</a:t>
            </a:r>
            <a:r>
              <a:rPr lang="en-US" sz="2800" b="1" kern="1200" spc="8" dirty="0">
                <a:solidFill>
                  <a:srgbClr val="04142D"/>
                </a:solidFill>
                <a:latin typeface="Instrument Serif" panose="00000500000000000000" pitchFamily="2" charset="0"/>
              </a:rPr>
              <a:t> mazināšana</a:t>
            </a:r>
            <a:endParaRPr lang="en-US" sz="2800" b="1" dirty="0"/>
          </a:p>
        </p:txBody>
      </p:sp>
      <p:sp>
        <p:nvSpPr>
          <p:cNvPr id="13" name="bodytext-diagram-Lussei-1-2"/>
          <p:cNvSpPr txBox="1"/>
          <p:nvPr/>
        </p:nvSpPr>
        <p:spPr>
          <a:xfrm>
            <a:off x="7259786" y="8278058"/>
            <a:ext cx="9513738" cy="1661696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1680"/>
              </a:lnSpc>
              <a:buNone/>
            </a:pPr>
            <a:endParaRPr lang="lv-LV" sz="2400" kern="1200" spc="37" dirty="0">
              <a:latin typeface="Inter" panose="02000503000000020004" pitchFamily="2" charset="0"/>
            </a:endParaRPr>
          </a:p>
          <a:p>
            <a:pPr marL="0" indent="0" algn="ctr">
              <a:lnSpc>
                <a:spcPts val="1680"/>
              </a:lnSpc>
              <a:buNone/>
            </a:pPr>
            <a:endParaRPr lang="lv-LV" sz="2400" kern="1200" spc="37" dirty="0">
              <a:latin typeface="Inter" panose="02000503000000020004" pitchFamily="2" charset="0"/>
            </a:endParaRPr>
          </a:p>
          <a:p>
            <a:pPr marL="0" indent="0" algn="ctr">
              <a:lnSpc>
                <a:spcPts val="1680"/>
              </a:lnSpc>
              <a:buNone/>
            </a:pPr>
            <a:r>
              <a:rPr lang="en-US" sz="2400" kern="1200" spc="37" dirty="0">
                <a:latin typeface="Inter" panose="02000503000000020004" pitchFamily="2" charset="0"/>
              </a:rPr>
              <a:t>Visas </a:t>
            </a:r>
            <a:r>
              <a:rPr lang="lv-LV" sz="2400" kern="1200" spc="37" dirty="0">
                <a:latin typeface="Inter" panose="02000503000000020004" pitchFamily="2" charset="0"/>
              </a:rPr>
              <a:t>10 </a:t>
            </a:r>
            <a:r>
              <a:rPr lang="en-US" sz="2400" kern="1200" spc="37" dirty="0" err="1">
                <a:latin typeface="Inter" panose="02000503000000020004" pitchFamily="2" charset="0"/>
              </a:rPr>
              <a:t>partijas</a:t>
            </a:r>
            <a:r>
              <a:rPr lang="en-US" sz="2400" kern="1200" spc="37" dirty="0">
                <a:latin typeface="Inter" panose="02000503000000020004" pitchFamily="2" charset="0"/>
              </a:rPr>
              <a:t> sola rīkoties, taču AS </a:t>
            </a:r>
            <a:r>
              <a:rPr lang="lv-LV" sz="2400" spc="37" dirty="0">
                <a:latin typeface="Inter" panose="02000503000000020004" pitchFamily="2" charset="0"/>
              </a:rPr>
              <a:t>vērš uzmanību</a:t>
            </a:r>
            <a:r>
              <a:rPr lang="en-US" sz="2400" kern="1200" spc="37" dirty="0">
                <a:latin typeface="Inter" panose="02000503000000020004" pitchFamily="2" charset="0"/>
              </a:rPr>
              <a:t>, ka </a:t>
            </a:r>
            <a:r>
              <a:rPr lang="en-US" sz="2400" kern="1200" spc="37" dirty="0" err="1">
                <a:latin typeface="Inter" panose="02000503000000020004" pitchFamily="2" charset="0"/>
              </a:rPr>
              <a:t>tas</a:t>
            </a:r>
            <a:r>
              <a:rPr lang="en-US" sz="2400" kern="1200" spc="37" dirty="0">
                <a:latin typeface="Inter" panose="02000503000000020004" pitchFamily="2" charset="0"/>
              </a:rPr>
              <a:t> </a:t>
            </a:r>
            <a:r>
              <a:rPr lang="en-US" sz="2400" kern="1200" spc="37" dirty="0" err="1">
                <a:latin typeface="Inter" panose="02000503000000020004" pitchFamily="2" charset="0"/>
              </a:rPr>
              <a:t>ir</a:t>
            </a:r>
            <a:r>
              <a:rPr lang="lv-LV" sz="2400" kern="1200" spc="37" dirty="0">
                <a:latin typeface="Inter" panose="02000503000000020004" pitchFamily="2" charset="0"/>
              </a:rPr>
              <a:t> </a:t>
            </a:r>
          </a:p>
          <a:p>
            <a:pPr marL="0" indent="0" algn="ctr">
              <a:lnSpc>
                <a:spcPts val="1680"/>
              </a:lnSpc>
              <a:buNone/>
            </a:pPr>
            <a:endParaRPr lang="lv-LV" sz="2400" spc="37" dirty="0">
              <a:latin typeface="Inter" panose="02000503000000020004" pitchFamily="2" charset="0"/>
            </a:endParaRPr>
          </a:p>
          <a:p>
            <a:pPr marL="0" indent="0" algn="ctr">
              <a:lnSpc>
                <a:spcPts val="1680"/>
              </a:lnSpc>
              <a:buNone/>
            </a:pPr>
            <a:r>
              <a:rPr lang="lv-LV" sz="2400" kern="1200" spc="37" dirty="0">
                <a:latin typeface="Inter" panose="02000503000000020004" pitchFamily="2" charset="0"/>
              </a:rPr>
              <a:t>vairāk </a:t>
            </a:r>
            <a:r>
              <a:rPr lang="en-US" sz="2400" kern="1200" spc="37" dirty="0" err="1">
                <a:latin typeface="Inter" panose="02000503000000020004" pitchFamily="2" charset="0"/>
              </a:rPr>
              <a:t>skolu</a:t>
            </a:r>
            <a:r>
              <a:rPr lang="en-US" sz="2400" kern="1200" spc="37" dirty="0">
                <a:latin typeface="Inter" panose="02000503000000020004" pitchFamily="2" charset="0"/>
              </a:rPr>
              <a:t> vadības, </a:t>
            </a:r>
            <a:r>
              <a:rPr lang="en-US" sz="2400" kern="1200" spc="37" dirty="0" err="1">
                <a:latin typeface="Inter" panose="02000503000000020004" pitchFamily="2" charset="0"/>
              </a:rPr>
              <a:t>nevis</a:t>
            </a:r>
            <a:r>
              <a:rPr lang="en-US" sz="2400" kern="1200" spc="37" dirty="0">
                <a:latin typeface="Inter" panose="02000503000000020004" pitchFamily="2" charset="0"/>
              </a:rPr>
              <a:t> </a:t>
            </a:r>
            <a:r>
              <a:rPr lang="en-US" sz="2400" kern="1200" spc="37" dirty="0" err="1">
                <a:latin typeface="Inter" panose="02000503000000020004" pitchFamily="2" charset="0"/>
              </a:rPr>
              <a:t>valsts</a:t>
            </a:r>
            <a:r>
              <a:rPr lang="lv-LV" sz="2400" kern="1200" spc="37" dirty="0">
                <a:latin typeface="Inter" panose="02000503000000020004" pitchFamily="2" charset="0"/>
              </a:rPr>
              <a:t> </a:t>
            </a:r>
            <a:r>
              <a:rPr lang="en-US" sz="2400" kern="1200" spc="37" dirty="0" err="1">
                <a:latin typeface="Inter" panose="02000503000000020004" pitchFamily="2" charset="0"/>
              </a:rPr>
              <a:t>politikas</a:t>
            </a:r>
            <a:r>
              <a:rPr lang="en-US" sz="2400" kern="1200" spc="37" dirty="0">
                <a:latin typeface="Inter" panose="02000503000000020004" pitchFamily="2" charset="0"/>
              </a:rPr>
              <a:t> līmeņa jautājums.</a:t>
            </a:r>
            <a:endParaRPr lang="en-US" sz="2400" dirty="0"/>
          </a:p>
        </p:txBody>
      </p:sp>
      <p:sp>
        <p:nvSpPr>
          <p:cNvPr id="14" name="headingtext-diagram-Lussei-2-3"/>
          <p:cNvSpPr txBox="1"/>
          <p:nvPr/>
        </p:nvSpPr>
        <p:spPr>
          <a:xfrm>
            <a:off x="9959578" y="3809375"/>
            <a:ext cx="3462338" cy="739139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1780"/>
              </a:lnSpc>
              <a:buNone/>
            </a:pPr>
            <a:endParaRPr lang="lv-LV" sz="2400" kern="1200" spc="8" dirty="0">
              <a:solidFill>
                <a:srgbClr val="04142D"/>
              </a:solidFill>
              <a:latin typeface="Instrument Serif" panose="00000500000000000000" pitchFamily="2" charset="0"/>
            </a:endParaRPr>
          </a:p>
          <a:p>
            <a:pPr marL="0" indent="0" algn="ctr">
              <a:lnSpc>
                <a:spcPts val="1780"/>
              </a:lnSpc>
              <a:buNone/>
            </a:pPr>
            <a:r>
              <a:rPr lang="en-US" sz="2800" b="1" kern="1200" spc="8" dirty="0" err="1">
                <a:latin typeface="Instrument Serif" panose="00000500000000000000" pitchFamily="2" charset="0"/>
              </a:rPr>
              <a:t>Karjeras</a:t>
            </a:r>
            <a:r>
              <a:rPr lang="en-US" sz="2800" b="1" kern="1200" spc="8" dirty="0">
                <a:latin typeface="Instrument Serif" panose="00000500000000000000" pitchFamily="2" charset="0"/>
              </a:rPr>
              <a:t> </a:t>
            </a:r>
            <a:r>
              <a:rPr lang="en-US" sz="2800" b="1" kern="1200" spc="8" dirty="0" err="1">
                <a:latin typeface="Instrument Serif" panose="00000500000000000000" pitchFamily="2" charset="0"/>
              </a:rPr>
              <a:t>izaugsme</a:t>
            </a:r>
            <a:r>
              <a:rPr lang="lv-LV" sz="2800" b="1" kern="1200" spc="8" dirty="0">
                <a:latin typeface="Instrument Serif" panose="00000500000000000000" pitchFamily="2" charset="0"/>
              </a:rPr>
              <a:t>s modelis</a:t>
            </a:r>
            <a:endParaRPr lang="en-US" sz="2800" b="1" dirty="0"/>
          </a:p>
        </p:txBody>
      </p:sp>
      <p:sp>
        <p:nvSpPr>
          <p:cNvPr id="15" name="bodytext-diagram-Lussei-2-3"/>
          <p:cNvSpPr txBox="1"/>
          <p:nvPr/>
        </p:nvSpPr>
        <p:spPr>
          <a:xfrm>
            <a:off x="9801821" y="4333107"/>
            <a:ext cx="7657504" cy="1887682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1680"/>
              </a:lnSpc>
              <a:buNone/>
            </a:pPr>
            <a:endParaRPr lang="lv-LV" sz="2400" kern="1200" spc="37" dirty="0">
              <a:latin typeface="Inter" panose="02000503000000020004" pitchFamily="2" charset="0"/>
            </a:endParaRPr>
          </a:p>
          <a:p>
            <a:pPr marL="0" indent="0" algn="ctr">
              <a:lnSpc>
                <a:spcPts val="1680"/>
              </a:lnSpc>
              <a:buNone/>
            </a:pPr>
            <a:r>
              <a:rPr lang="lv-LV" sz="2400" kern="1200" spc="37" dirty="0">
                <a:latin typeface="Inter" panose="02000503000000020004" pitchFamily="2" charset="0"/>
              </a:rPr>
              <a:t>ZZS, LPV, JKP, P, LA, NA – </a:t>
            </a:r>
            <a:r>
              <a:rPr lang="en-US" sz="2400" kern="1200" spc="37" dirty="0" err="1">
                <a:latin typeface="Inter" panose="02000503000000020004" pitchFamily="2" charset="0"/>
              </a:rPr>
              <a:t>atbalsta</a:t>
            </a:r>
            <a:r>
              <a:rPr lang="lv-LV" sz="2400" spc="37" dirty="0">
                <a:latin typeface="Inter" panose="02000503000000020004" pitchFamily="2" charset="0"/>
              </a:rPr>
              <a:t>.</a:t>
            </a:r>
          </a:p>
          <a:p>
            <a:pPr marL="0" indent="0" algn="ctr">
              <a:lnSpc>
                <a:spcPts val="1680"/>
              </a:lnSpc>
              <a:buNone/>
            </a:pPr>
            <a:endParaRPr lang="lv-LV" sz="2400" spc="37" dirty="0">
              <a:latin typeface="Inter" panose="02000503000000020004" pitchFamily="2" charset="0"/>
            </a:endParaRPr>
          </a:p>
          <a:p>
            <a:pPr marL="0" indent="0" algn="ctr">
              <a:lnSpc>
                <a:spcPts val="1680"/>
              </a:lnSpc>
              <a:buNone/>
            </a:pPr>
            <a:r>
              <a:rPr lang="lv-LV" sz="2400" spc="37" dirty="0">
                <a:latin typeface="Inter" panose="02000503000000020004" pitchFamily="2" charset="0"/>
              </a:rPr>
              <a:t>AS – vēlas iedziļināties, izprast mērķi.</a:t>
            </a:r>
          </a:p>
          <a:p>
            <a:pPr algn="ctr">
              <a:lnSpc>
                <a:spcPts val="1680"/>
              </a:lnSpc>
            </a:pPr>
            <a:endParaRPr lang="lv-LV" sz="2400" spc="37" dirty="0">
              <a:latin typeface="Inter" panose="02000503000000020004" pitchFamily="2" charset="0"/>
            </a:endParaRPr>
          </a:p>
          <a:p>
            <a:pPr algn="ctr">
              <a:lnSpc>
                <a:spcPts val="1680"/>
              </a:lnSpc>
            </a:pPr>
            <a:r>
              <a:rPr lang="lv-LV" sz="2400" spc="37" dirty="0">
                <a:latin typeface="Inter" panose="02000503000000020004" pitchFamily="2" charset="0"/>
              </a:rPr>
              <a:t>MMN – «Tas nav valsts politikas līmeņa jautājums».</a:t>
            </a:r>
            <a:endParaRPr lang="lv-LV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102AA5-4ABE-091C-753B-DEBD768D8760}"/>
              </a:ext>
            </a:extLst>
          </p:cNvPr>
          <p:cNvSpPr txBox="1"/>
          <p:nvPr/>
        </p:nvSpPr>
        <p:spPr>
          <a:xfrm>
            <a:off x="950310" y="5719346"/>
            <a:ext cx="3814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b="1" dirty="0">
                <a:solidFill>
                  <a:srgbClr val="C00000"/>
                </a:solidFill>
              </a:rPr>
              <a:t>Nesniedza atbildi JV, SV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F64B0F-E827-5D13-09FB-8557D3FCB823}"/>
              </a:ext>
            </a:extLst>
          </p:cNvPr>
          <p:cNvSpPr txBox="1"/>
          <p:nvPr/>
        </p:nvSpPr>
        <p:spPr>
          <a:xfrm>
            <a:off x="12718583" y="5827185"/>
            <a:ext cx="3814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b="1" dirty="0">
                <a:solidFill>
                  <a:srgbClr val="C00000"/>
                </a:solidFill>
              </a:rPr>
              <a:t>Nesniedza atbildi JV, SV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985038-1004-4e35-b9d0-3a7f023d1003-AI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7FAFF"/>
          </a:solidFill>
          <a:ln/>
        </p:spPr>
      </p:sp>
      <p:sp>
        <p:nvSpPr>
          <p:cNvPr id="3" name="Title 3"/>
          <p:cNvSpPr txBox="1"/>
          <p:nvPr/>
        </p:nvSpPr>
        <p:spPr>
          <a:xfrm>
            <a:off x="804862" y="59006"/>
            <a:ext cx="16797338" cy="929640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6530"/>
              </a:lnSpc>
              <a:buNone/>
            </a:pPr>
            <a:r>
              <a:rPr lang="en-US" sz="5700" dirty="0">
                <a:solidFill>
                  <a:srgbClr val="04142D"/>
                </a:solidFill>
                <a:latin typeface="Instrument Serif" panose="00000500000000000000" pitchFamily="2" charset="0"/>
              </a:rPr>
              <a:t>Pirmsskolas pedagogu atalgojuma pāreja valsts pārziņā</a:t>
            </a:r>
            <a:endParaRPr lang="en-US" sz="5700" dirty="0"/>
          </a:p>
        </p:txBody>
      </p:sp>
      <p:sp>
        <p:nvSpPr>
          <p:cNvPr id="4" name="SubTitle"/>
          <p:cNvSpPr txBox="1"/>
          <p:nvPr/>
        </p:nvSpPr>
        <p:spPr>
          <a:xfrm>
            <a:off x="722710" y="1071562"/>
            <a:ext cx="16797338" cy="180909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400" kern="1200" spc="32" dirty="0" err="1">
                <a:latin typeface="Inter" panose="02000503000000020004" pitchFamily="2" charset="0"/>
              </a:rPr>
              <a:t>Jautājum</a:t>
            </a:r>
            <a:r>
              <a:rPr lang="lv-LV" sz="2400" spc="32" dirty="0">
                <a:latin typeface="Inter" panose="02000503000000020004" pitchFamily="2" charset="0"/>
              </a:rPr>
              <a:t>s</a:t>
            </a:r>
            <a:r>
              <a:rPr lang="en-US" sz="2400" kern="1200" spc="32" dirty="0">
                <a:latin typeface="Inter" panose="02000503000000020004" pitchFamily="2" charset="0"/>
              </a:rPr>
              <a:t> par algas finansēšanas pārņemšanu no pašvaldībām kopš 2028. gada</a:t>
            </a:r>
            <a:r>
              <a:rPr lang="lv-LV" sz="2400" kern="1200" spc="32" dirty="0">
                <a:latin typeface="Inter" panose="02000503000000020004" pitchFamily="2" charset="0"/>
              </a:rPr>
              <a:t> </a:t>
            </a:r>
            <a:r>
              <a:rPr lang="en-US" sz="2400" kern="1200" spc="32" dirty="0" err="1">
                <a:latin typeface="Inter" panose="02000503000000020004" pitchFamily="2" charset="0"/>
              </a:rPr>
              <a:t>ir</a:t>
            </a:r>
            <a:r>
              <a:rPr lang="en-US" sz="2400" kern="1200" spc="32" dirty="0">
                <a:latin typeface="Inter" panose="02000503000000020004" pitchFamily="2" charset="0"/>
              </a:rPr>
              <a:t> </a:t>
            </a:r>
            <a:r>
              <a:rPr lang="en-US" sz="2400" kern="1200" spc="32" dirty="0" err="1">
                <a:latin typeface="Inter" panose="02000503000000020004" pitchFamily="2" charset="0"/>
              </a:rPr>
              <a:t>vien</a:t>
            </a:r>
            <a:r>
              <a:rPr lang="lv-LV" sz="2400" spc="32" dirty="0">
                <a:latin typeface="Inter" panose="02000503000000020004" pitchFamily="2" charset="0"/>
              </a:rPr>
              <a:t>s</a:t>
            </a:r>
            <a:r>
              <a:rPr lang="en-US" sz="2400" kern="1200" spc="32" dirty="0">
                <a:latin typeface="Inter" panose="02000503000000020004" pitchFamily="2" charset="0"/>
              </a:rPr>
              <a:t> no </a:t>
            </a:r>
            <a:r>
              <a:rPr lang="en-US" sz="2400" kern="1200" spc="32" dirty="0" err="1">
                <a:latin typeface="Inter" panose="02000503000000020004" pitchFamily="2" charset="0"/>
              </a:rPr>
              <a:t>pretrunīgākajiem</a:t>
            </a:r>
            <a:r>
              <a:rPr lang="en-US" sz="2400" kern="1200" spc="32" dirty="0">
                <a:latin typeface="Inter" panose="02000503000000020004" pitchFamily="2" charset="0"/>
              </a:rPr>
              <a:t>.</a:t>
            </a:r>
            <a:endParaRPr lang="lv-LV" sz="2400" kern="1200" spc="32" dirty="0">
              <a:latin typeface="Inter" panose="02000503000000020004" pitchFamily="2" charset="0"/>
            </a:endParaRPr>
          </a:p>
          <a:p>
            <a:pPr marL="0" indent="0" algn="ctr">
              <a:lnSpc>
                <a:spcPts val="2850"/>
              </a:lnSpc>
              <a:buNone/>
            </a:pPr>
            <a:endParaRPr lang="lv-LV" sz="2400" spc="32" dirty="0">
              <a:latin typeface="Inter" panose="02000503000000020004" pitchFamily="2" charset="0"/>
            </a:endParaRPr>
          </a:p>
          <a:p>
            <a:pPr>
              <a:lnSpc>
                <a:spcPts val="2850"/>
              </a:lnSpc>
            </a:pPr>
            <a:r>
              <a:rPr lang="lv-LV" sz="2400" spc="32" dirty="0">
                <a:latin typeface="Inter" panose="02000503000000020004" pitchFamily="2" charset="0"/>
              </a:rPr>
              <a:t>8 partijas atbalsta noteikt valstī vienotus kritērijus pedagogu likmju minimumam attiecībā pret bērnu skaitu, MMN – neatbalsta, JV – neatbildēja.</a:t>
            </a:r>
            <a:endParaRPr lang="en-US" sz="2400" dirty="0"/>
          </a:p>
        </p:txBody>
      </p:sp>
      <p:sp>
        <p:nvSpPr>
          <p:cNvPr id="5" name="Rect"/>
          <p:cNvSpPr/>
          <p:nvPr/>
        </p:nvSpPr>
        <p:spPr>
          <a:xfrm>
            <a:off x="0" y="3000375"/>
            <a:ext cx="9144000" cy="7286625"/>
          </a:xfrm>
          <a:prstGeom prst="rect">
            <a:avLst/>
          </a:prstGeom>
          <a:solidFill>
            <a:srgbClr val="0022FF"/>
          </a:solidFill>
          <a:ln/>
        </p:spPr>
      </p:sp>
      <p:sp>
        <p:nvSpPr>
          <p:cNvPr id="6" name="headertext-diagram-gKKa3u-h-0-1"/>
          <p:cNvSpPr txBox="1"/>
          <p:nvPr/>
        </p:nvSpPr>
        <p:spPr>
          <a:xfrm>
            <a:off x="1145381" y="4566285"/>
            <a:ext cx="6891338" cy="5772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440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Atbalsta</a:t>
            </a:r>
            <a:endParaRPr lang="en-US" sz="4400" dirty="0"/>
          </a:p>
        </p:txBody>
      </p:sp>
      <p:pic>
        <p:nvPicPr>
          <p:cNvPr id="7" name="fa985038-1004-4e35-b9d0-3a7f023d1003-AI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10" y="5922744"/>
            <a:ext cx="381000" cy="381000"/>
          </a:xfrm>
          <a:prstGeom prst="rect">
            <a:avLst/>
          </a:prstGeom>
        </p:spPr>
      </p:pic>
      <p:sp>
        <p:nvSpPr>
          <p:cNvPr id="8" name="headingtext-diagram-gKKa3u-0-0-1"/>
          <p:cNvSpPr txBox="1"/>
          <p:nvPr/>
        </p:nvSpPr>
        <p:spPr>
          <a:xfrm>
            <a:off x="1485899" y="5824636"/>
            <a:ext cx="6746081" cy="2199521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lv-LV" sz="285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ZZS, JKP - JĀ</a:t>
            </a:r>
          </a:p>
          <a:p>
            <a:pPr marL="0" indent="0" algn="l">
              <a:lnSpc>
                <a:spcPts val="3750"/>
              </a:lnSpc>
              <a:buNone/>
            </a:pPr>
            <a:endParaRPr lang="lv-LV" sz="2850" kern="1200" spc="8" dirty="0">
              <a:solidFill>
                <a:srgbClr val="FFFFFF"/>
              </a:solidFill>
              <a:latin typeface="Instrument Serif" panose="00000500000000000000" pitchFamily="2" charset="0"/>
            </a:endParaRPr>
          </a:p>
          <a:p>
            <a:pPr marL="0" indent="0" algn="l">
              <a:lnSpc>
                <a:spcPts val="3750"/>
              </a:lnSpc>
              <a:buNone/>
            </a:pPr>
            <a:r>
              <a:rPr lang="lv-LV" sz="285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AS, P , MMN - JĀ, ar atrunu par detalizētā</a:t>
            </a:r>
            <a:r>
              <a:rPr lang="lv-LV" sz="285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ku </a:t>
            </a:r>
            <a:r>
              <a:rPr lang="lv-LV" sz="2850" spc="8" dirty="0" err="1">
                <a:solidFill>
                  <a:srgbClr val="FFFFFF"/>
                </a:solidFill>
                <a:latin typeface="Instrument Serif" panose="00000500000000000000" pitchFamily="2" charset="0"/>
              </a:rPr>
              <a:t>izvērtējumu</a:t>
            </a:r>
            <a:endParaRPr lang="en-US" sz="2850" dirty="0"/>
          </a:p>
        </p:txBody>
      </p:sp>
      <p:sp>
        <p:nvSpPr>
          <p:cNvPr id="9" name="Rect"/>
          <p:cNvSpPr/>
          <p:nvPr/>
        </p:nvSpPr>
        <p:spPr>
          <a:xfrm>
            <a:off x="9182099" y="3000374"/>
            <a:ext cx="9144000" cy="7286625"/>
          </a:xfrm>
          <a:prstGeom prst="rect">
            <a:avLst/>
          </a:prstGeom>
          <a:solidFill>
            <a:srgbClr val="006FFC"/>
          </a:solidFill>
          <a:ln/>
        </p:spPr>
      </p:sp>
      <p:sp>
        <p:nvSpPr>
          <p:cNvPr id="10" name="headertext-diagram-gKKa3u-h-1-1"/>
          <p:cNvSpPr txBox="1"/>
          <p:nvPr/>
        </p:nvSpPr>
        <p:spPr>
          <a:xfrm>
            <a:off x="10668000" y="4542823"/>
            <a:ext cx="6891338" cy="849380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lv-LV" sz="440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 </a:t>
            </a:r>
            <a:r>
              <a:rPr lang="en-US" sz="4400" kern="1200" spc="8" dirty="0" err="1">
                <a:solidFill>
                  <a:srgbClr val="FFFFFF"/>
                </a:solidFill>
                <a:latin typeface="Instrument Serif" panose="00000500000000000000" pitchFamily="2" charset="0"/>
              </a:rPr>
              <a:t>Neatbalsta</a:t>
            </a:r>
            <a:endParaRPr lang="en-US" sz="4400" dirty="0"/>
          </a:p>
        </p:txBody>
      </p:sp>
      <p:pic>
        <p:nvPicPr>
          <p:cNvPr id="11" name="fa985038-1004-4e35-b9d0-3a7f023d1003-AI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0" y="5634137"/>
            <a:ext cx="381000" cy="381000"/>
          </a:xfrm>
          <a:prstGeom prst="rect">
            <a:avLst/>
          </a:prstGeom>
        </p:spPr>
      </p:pic>
      <p:sp>
        <p:nvSpPr>
          <p:cNvPr id="12" name="headingtext-diagram-gKKa3u-1-0-2"/>
          <p:cNvSpPr txBox="1"/>
          <p:nvPr/>
        </p:nvSpPr>
        <p:spPr>
          <a:xfrm>
            <a:off x="11391900" y="5634137"/>
            <a:ext cx="1643063" cy="5772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285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NA</a:t>
            </a:r>
            <a:endParaRPr lang="en-US" sz="2850" dirty="0"/>
          </a:p>
        </p:txBody>
      </p:sp>
      <p:pic>
        <p:nvPicPr>
          <p:cNvPr id="15" name="fa985038-1004-4e35-b9d0-3a7f023d1003-AI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06100" y="6605032"/>
            <a:ext cx="381000" cy="381000"/>
          </a:xfrm>
          <a:prstGeom prst="rect">
            <a:avLst/>
          </a:prstGeom>
        </p:spPr>
      </p:pic>
      <p:sp>
        <p:nvSpPr>
          <p:cNvPr id="16" name="headingtext-diagram-gKKa3u-1-2-2"/>
          <p:cNvSpPr txBox="1"/>
          <p:nvPr/>
        </p:nvSpPr>
        <p:spPr>
          <a:xfrm>
            <a:off x="11391900" y="7520087"/>
            <a:ext cx="6167438" cy="105346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endParaRPr lang="en-US" sz="2850" dirty="0"/>
          </a:p>
        </p:txBody>
      </p:sp>
      <p:sp>
        <p:nvSpPr>
          <p:cNvPr id="17" name="Shape 11"/>
          <p:cNvSpPr/>
          <p:nvPr/>
        </p:nvSpPr>
        <p:spPr>
          <a:xfrm>
            <a:off x="10668000" y="6338987"/>
            <a:ext cx="6858000" cy="9525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8" name="diagram-gKKa3u-separator-row-1-1"/>
          <p:cNvSpPr/>
          <p:nvPr/>
        </p:nvSpPr>
        <p:spPr>
          <a:xfrm>
            <a:off x="10668000" y="6338987"/>
            <a:ext cx="6858000" cy="9525"/>
          </a:xfrm>
          <a:prstGeom prst="rect">
            <a:avLst/>
          </a:prstGeom>
          <a:gradFill>
            <a:gsLst>
              <a:gs pos="0">
                <a:srgbClr val="0022FF"/>
              </a:gs>
              <a:gs pos="45000">
                <a:srgbClr val="006FFC"/>
              </a:gs>
              <a:gs pos="100000">
                <a:srgbClr val="00CECB"/>
              </a:gs>
            </a:gsLst>
            <a:lin ang="0" scaled="0"/>
          </a:gradFill>
          <a:ln/>
        </p:spPr>
      </p:sp>
      <p:sp>
        <p:nvSpPr>
          <p:cNvPr id="19" name="Shape 13"/>
          <p:cNvSpPr/>
          <p:nvPr/>
        </p:nvSpPr>
        <p:spPr>
          <a:xfrm>
            <a:off x="10668000" y="7281962"/>
            <a:ext cx="6858000" cy="9525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20" name="diagram-gKKa3u-separator-row-1-2"/>
          <p:cNvSpPr/>
          <p:nvPr/>
        </p:nvSpPr>
        <p:spPr>
          <a:xfrm>
            <a:off x="10668000" y="7281962"/>
            <a:ext cx="6858000" cy="9525"/>
          </a:xfrm>
          <a:prstGeom prst="rect">
            <a:avLst/>
          </a:prstGeom>
          <a:gradFill>
            <a:gsLst>
              <a:gs pos="0">
                <a:srgbClr val="0022FF"/>
              </a:gs>
              <a:gs pos="45000">
                <a:srgbClr val="006FFC"/>
              </a:gs>
              <a:gs pos="100000">
                <a:srgbClr val="00CECB"/>
              </a:gs>
            </a:gsLst>
            <a:lin ang="0" scaled="0"/>
          </a:gradFill>
          <a:ln/>
        </p:spPr>
      </p:sp>
      <p:sp>
        <p:nvSpPr>
          <p:cNvPr id="21" name="Rect"/>
          <p:cNvSpPr/>
          <p:nvPr/>
        </p:nvSpPr>
        <p:spPr>
          <a:xfrm>
            <a:off x="8458200" y="5957888"/>
            <a:ext cx="1371600" cy="1371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24" name="headingtext-diagram-gKKa3u-1-1-2">
            <a:extLst>
              <a:ext uri="{FF2B5EF4-FFF2-40B4-BE49-F238E27FC236}">
                <a16:creationId xmlns:a16="http://schemas.microsoft.com/office/drawing/2014/main" id="{247D4A13-A025-BFD3-3819-3BB53C3484F5}"/>
              </a:ext>
            </a:extLst>
          </p:cNvPr>
          <p:cNvSpPr txBox="1"/>
          <p:nvPr/>
        </p:nvSpPr>
        <p:spPr>
          <a:xfrm>
            <a:off x="1447800" y="8024158"/>
            <a:ext cx="6210300" cy="5772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285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LPV</a:t>
            </a:r>
            <a:r>
              <a:rPr lang="lv-LV" sz="285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 - j</a:t>
            </a:r>
            <a:r>
              <a:rPr lang="en-US" sz="2850" kern="1200" spc="8" dirty="0" err="1">
                <a:solidFill>
                  <a:srgbClr val="FFFFFF"/>
                </a:solidFill>
                <a:latin typeface="Instrument Serif" panose="00000500000000000000" pitchFamily="2" charset="0"/>
              </a:rPr>
              <a:t>ābūt</a:t>
            </a:r>
            <a:r>
              <a:rPr lang="en-US" sz="285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 dalītai atbildībai ar dibinātāju</a:t>
            </a:r>
            <a:endParaRPr lang="en-US" sz="2850" dirty="0"/>
          </a:p>
        </p:txBody>
      </p:sp>
      <p:sp>
        <p:nvSpPr>
          <p:cNvPr id="26" name="headingtext-diagram-gKKa3u-1-1-2">
            <a:extLst>
              <a:ext uri="{FF2B5EF4-FFF2-40B4-BE49-F238E27FC236}">
                <a16:creationId xmlns:a16="http://schemas.microsoft.com/office/drawing/2014/main" id="{0A06D64D-2F54-691F-AB73-517738ABD720}"/>
              </a:ext>
            </a:extLst>
          </p:cNvPr>
          <p:cNvSpPr txBox="1"/>
          <p:nvPr/>
        </p:nvSpPr>
        <p:spPr>
          <a:xfrm>
            <a:off x="11315700" y="7901087"/>
            <a:ext cx="6210300" cy="640378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lv-LV" sz="285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Nesniedza atbildi – JV, SV</a:t>
            </a:r>
            <a:endParaRPr lang="en-US" sz="2850" dirty="0"/>
          </a:p>
        </p:txBody>
      </p:sp>
      <p:sp>
        <p:nvSpPr>
          <p:cNvPr id="28" name="headingtext-diagram-gKKa3u-1-1-2">
            <a:extLst>
              <a:ext uri="{FF2B5EF4-FFF2-40B4-BE49-F238E27FC236}">
                <a16:creationId xmlns:a16="http://schemas.microsoft.com/office/drawing/2014/main" id="{58D05C21-E8D6-A134-9F18-48AF3C2356BD}"/>
              </a:ext>
            </a:extLst>
          </p:cNvPr>
          <p:cNvSpPr txBox="1"/>
          <p:nvPr/>
        </p:nvSpPr>
        <p:spPr>
          <a:xfrm>
            <a:off x="11391900" y="6554550"/>
            <a:ext cx="6210300" cy="105346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lv-LV" sz="285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LA – nepieciešama padziļinātāka diskusija, skaidra atbalsta nav</a:t>
            </a:r>
            <a:endParaRPr lang="en-US" sz="2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9b18ee1-7a70-4c1c-9ecd-a05ba855ee1f-AI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7FAFF"/>
          </a:solidFill>
          <a:ln/>
        </p:spPr>
      </p:sp>
      <p:sp>
        <p:nvSpPr>
          <p:cNvPr id="3" name="Title 3"/>
          <p:cNvSpPr txBox="1"/>
          <p:nvPr/>
        </p:nvSpPr>
        <p:spPr>
          <a:xfrm>
            <a:off x="761999" y="914400"/>
            <a:ext cx="16525875" cy="7677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350" dirty="0">
                <a:solidFill>
                  <a:srgbClr val="04142D"/>
                </a:solidFill>
                <a:latin typeface="Instrument Serif" panose="00000500000000000000" pitchFamily="2" charset="0"/>
              </a:rPr>
              <a:t>Finansējums speciālajai, </a:t>
            </a:r>
            <a:r>
              <a:rPr lang="en-US" sz="4350" dirty="0" err="1">
                <a:solidFill>
                  <a:srgbClr val="04142D"/>
                </a:solidFill>
                <a:latin typeface="Instrument Serif" panose="00000500000000000000" pitchFamily="2" charset="0"/>
              </a:rPr>
              <a:t>profesionālajai</a:t>
            </a:r>
            <a:r>
              <a:rPr lang="lv-LV" sz="4350" dirty="0">
                <a:solidFill>
                  <a:srgbClr val="04142D"/>
                </a:solidFill>
                <a:latin typeface="Instrument Serif" panose="00000500000000000000" pitchFamily="2" charset="0"/>
              </a:rPr>
              <a:t>, profesionālās ievirzes</a:t>
            </a:r>
            <a:r>
              <a:rPr lang="en-US" sz="4350" dirty="0">
                <a:solidFill>
                  <a:srgbClr val="04142D"/>
                </a:solidFill>
                <a:latin typeface="Instrument Serif" panose="00000500000000000000" pitchFamily="2" charset="0"/>
              </a:rPr>
              <a:t> izglītībai</a:t>
            </a:r>
            <a:endParaRPr lang="en-US" sz="4350" dirty="0"/>
          </a:p>
        </p:txBody>
      </p:sp>
      <p:sp>
        <p:nvSpPr>
          <p:cNvPr id="4" name="SubTitle"/>
          <p:cNvSpPr txBox="1"/>
          <p:nvPr/>
        </p:nvSpPr>
        <p:spPr>
          <a:xfrm>
            <a:off x="762000" y="1866900"/>
            <a:ext cx="14097000" cy="1490663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Gandrīz simtprocentīgs solījums pārskatīt modeļus, lai nodrošinātu finansējumu atbilstoši</a:t>
            </a:r>
            <a:r>
              <a:rPr lang="en-US" sz="2400" dirty="0">
                <a:solidFill>
                  <a:srgbClr val="000000"/>
                </a:solidFill>
              </a:rPr>
              <a:t>
</a:t>
            </a:r>
            <a:r>
              <a:rPr lang="en-US" sz="24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faktiskajām izmaksām.</a:t>
            </a:r>
            <a:endParaRPr lang="en-US" sz="2400" dirty="0"/>
          </a:p>
        </p:txBody>
      </p:sp>
      <p:graphicFrame>
        <p:nvGraphicFramePr>
          <p:cNvPr id="8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960199"/>
              </p:ext>
            </p:extLst>
          </p:nvPr>
        </p:nvGraphicFramePr>
        <p:xfrm>
          <a:off x="762000" y="3468756"/>
          <a:ext cx="16764001" cy="4610199"/>
        </p:xfrm>
        <a:graphic>
          <a:graphicData uri="http://schemas.openxmlformats.org/drawingml/2006/table">
            <a:tbl>
              <a:tblPr/>
              <a:tblGrid>
                <a:gridCol w="45477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1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84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5948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85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Joma</a:t>
                      </a:r>
                      <a:endParaRPr lang="en-US" sz="2850" dirty="0">
                        <a:latin typeface="Instrument Serif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85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Galvenais konsensuss</a:t>
                      </a:r>
                      <a:endParaRPr lang="en-US" sz="2850" dirty="0">
                        <a:latin typeface="Instrument Serif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85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Specifiskās piezīmes</a:t>
                      </a:r>
                      <a:endParaRPr lang="en-US" sz="2850" dirty="0">
                        <a:latin typeface="Instrument Serif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Profesionālā izglītība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Visas partijas saka "Jā"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AS </a:t>
                      </a:r>
                      <a:r>
                        <a:rPr lang="en-US" sz="21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ir</a:t>
                      </a:r>
                      <a:r>
                        <a:rPr lang="en-US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savs</a:t>
                      </a:r>
                      <a:r>
                        <a:rPr lang="en-US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 piedāvājums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Speciālā izglītība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Visas </a:t>
                      </a:r>
                      <a:r>
                        <a:rPr lang="en-US" sz="21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partijas</a:t>
                      </a:r>
                      <a:r>
                        <a:rPr lang="en-US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saka</a:t>
                      </a:r>
                      <a:r>
                        <a:rPr lang="en-US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 "</a:t>
                      </a:r>
                      <a:r>
                        <a:rPr lang="en-US" sz="21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Jā</a:t>
                      </a:r>
                      <a:r>
                        <a:rPr lang="en-US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"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100" dirty="0">
                          <a:latin typeface="Inter" charset="0"/>
                        </a:rPr>
                        <a:t>-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6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Profesionālā ievirze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Visas </a:t>
                      </a:r>
                      <a:r>
                        <a:rPr lang="en-US" sz="21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partijas</a:t>
                      </a:r>
                      <a:r>
                        <a:rPr lang="en-US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 </a:t>
                      </a:r>
                      <a:r>
                        <a:rPr lang="en-US" sz="21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saka</a:t>
                      </a:r>
                      <a:r>
                        <a:rPr lang="en-US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 "</a:t>
                      </a:r>
                      <a:r>
                        <a:rPr lang="en-US" sz="21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Jā</a:t>
                      </a:r>
                      <a:r>
                        <a:rPr lang="en-US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"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1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AS norāda 2-4 gadu laikā</a:t>
                      </a:r>
                      <a:endParaRPr lang="en-US" sz="21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able gradient rule 1"/>
          <p:cNvSpPr/>
          <p:nvPr/>
        </p:nvSpPr>
        <p:spPr>
          <a:xfrm>
            <a:off x="762000" y="6667401"/>
            <a:ext cx="16764000" cy="19050"/>
          </a:xfrm>
          <a:prstGeom prst="rect">
            <a:avLst/>
          </a:prstGeom>
          <a:gradFill>
            <a:gsLst>
              <a:gs pos="0">
                <a:srgbClr val="0022FF"/>
              </a:gs>
              <a:gs pos="50000">
                <a:srgbClr val="006FFC"/>
              </a:gs>
              <a:gs pos="100000">
                <a:srgbClr val="00CECB"/>
              </a:gs>
            </a:gsLst>
            <a:lin ang="0" scaled="0"/>
          </a:gradFill>
          <a:ln/>
        </p:spPr>
      </p:sp>
      <p:cxnSp>
        <p:nvCxnSpPr>
          <p:cNvPr id="7" name="Taisns savienotājs 6">
            <a:extLst>
              <a:ext uri="{FF2B5EF4-FFF2-40B4-BE49-F238E27FC236}">
                <a16:creationId xmlns:a16="http://schemas.microsoft.com/office/drawing/2014/main" id="{FB20220B-F474-29D7-190F-1E58D4FFD7B4}"/>
              </a:ext>
            </a:extLst>
          </p:cNvPr>
          <p:cNvCxnSpPr/>
          <p:nvPr/>
        </p:nvCxnSpPr>
        <p:spPr>
          <a:xfrm>
            <a:off x="762000" y="5815013"/>
            <a:ext cx="16764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bcdcc2e-126f-4372-a808-19a1787e64ad-AI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7FAFF"/>
          </a:solidFill>
          <a:ln/>
        </p:spPr>
      </p:sp>
      <p:pic>
        <p:nvPicPr>
          <p:cNvPr id="3" name="design-element-type-17-a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5225" y="-7120830"/>
            <a:ext cx="9915525" cy="8458200"/>
          </a:xfrm>
          <a:prstGeom prst="rect">
            <a:avLst/>
          </a:prstGeom>
        </p:spPr>
      </p:pic>
      <p:sp>
        <p:nvSpPr>
          <p:cNvPr id="4" name="Title 3"/>
          <p:cNvSpPr txBox="1"/>
          <p:nvPr/>
        </p:nvSpPr>
        <p:spPr>
          <a:xfrm>
            <a:off x="3031281" y="245279"/>
            <a:ext cx="12225338" cy="17583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6530"/>
              </a:lnSpc>
              <a:buNone/>
            </a:pPr>
            <a:r>
              <a:rPr lang="en-US" sz="5700" dirty="0">
                <a:solidFill>
                  <a:srgbClr val="04142D"/>
                </a:solidFill>
                <a:latin typeface="Instrument Serif" panose="00000500000000000000" pitchFamily="2" charset="0"/>
              </a:rPr>
              <a:t>Zinātnes un augstākās izglītības</a:t>
            </a:r>
            <a:r>
              <a:rPr lang="en-US" sz="5700" dirty="0">
                <a:solidFill>
                  <a:srgbClr val="000000"/>
                </a:solidFill>
              </a:rPr>
              <a:t>
</a:t>
            </a:r>
            <a:r>
              <a:rPr lang="en-US" sz="5700" dirty="0">
                <a:solidFill>
                  <a:srgbClr val="04142D"/>
                </a:solidFill>
                <a:latin typeface="Instrument Serif" panose="00000500000000000000" pitchFamily="2" charset="0"/>
              </a:rPr>
              <a:t>finansēšanas </a:t>
            </a:r>
            <a:r>
              <a:rPr lang="en-US" sz="5700" i="1" u="sng" dirty="0">
                <a:solidFill>
                  <a:srgbClr val="0022FF"/>
                </a:solidFill>
                <a:latin typeface="Instrument Serif" panose="00000500000000000000" pitchFamily="2" charset="0"/>
              </a:rPr>
              <a:t>ambīcijas</a:t>
            </a:r>
            <a:endParaRPr lang="en-US" sz="5700" dirty="0"/>
          </a:p>
        </p:txBody>
      </p:sp>
      <p:sp>
        <p:nvSpPr>
          <p:cNvPr id="5" name="SubTitle"/>
          <p:cNvSpPr txBox="1"/>
          <p:nvPr/>
        </p:nvSpPr>
        <p:spPr>
          <a:xfrm>
            <a:off x="1966862" y="2072382"/>
            <a:ext cx="14582775" cy="1881702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400" kern="1200" spc="32" dirty="0">
                <a:latin typeface="Inter" panose="02000503000000020004" pitchFamily="2" charset="0"/>
              </a:rPr>
              <a:t>Mērķi sasniegt 1% </a:t>
            </a:r>
            <a:r>
              <a:rPr lang="lv-LV" sz="2400" kern="1200" spc="32" dirty="0">
                <a:latin typeface="Inter" panose="02000503000000020004" pitchFamily="2" charset="0"/>
              </a:rPr>
              <a:t>no </a:t>
            </a:r>
            <a:r>
              <a:rPr lang="en-US" sz="2400" kern="1200" spc="32" dirty="0">
                <a:latin typeface="Inter" panose="02000503000000020004" pitchFamily="2" charset="0"/>
              </a:rPr>
              <a:t>IKP zinātnei un 2% </a:t>
            </a:r>
            <a:r>
              <a:rPr lang="lv-LV" sz="2400" kern="1200" spc="32" dirty="0">
                <a:latin typeface="Inter" panose="02000503000000020004" pitchFamily="2" charset="0"/>
              </a:rPr>
              <a:t>no IKP </a:t>
            </a:r>
            <a:r>
              <a:rPr lang="en-US" sz="2400" kern="1200" spc="32" dirty="0" err="1">
                <a:latin typeface="Inter" panose="02000503000000020004" pitchFamily="2" charset="0"/>
              </a:rPr>
              <a:t>augstākajai</a:t>
            </a:r>
            <a:r>
              <a:rPr lang="en-US" sz="2400" kern="1200" spc="32" dirty="0">
                <a:latin typeface="Inter" panose="02000503000000020004" pitchFamily="2" charset="0"/>
              </a:rPr>
              <a:t> izglītībai tiek atbalstīti ar piesardzību</a:t>
            </a:r>
            <a:r>
              <a:rPr lang="en-US" sz="2400" dirty="0"/>
              <a:t>
</a:t>
            </a:r>
            <a:r>
              <a:rPr lang="en-US" sz="2400" kern="1200" spc="32" dirty="0">
                <a:latin typeface="Inter" panose="02000503000000020004" pitchFamily="2" charset="0"/>
              </a:rPr>
              <a:t>attiecībā uz izpildes </a:t>
            </a:r>
            <a:r>
              <a:rPr lang="en-US" sz="2400" kern="1200" spc="32" dirty="0" err="1">
                <a:latin typeface="Inter" panose="02000503000000020004" pitchFamily="2" charset="0"/>
              </a:rPr>
              <a:t>laiku</a:t>
            </a:r>
            <a:r>
              <a:rPr lang="en-US" sz="2400" kern="1200" spc="32" dirty="0">
                <a:latin typeface="Inter" panose="02000503000000020004" pitchFamily="2" charset="0"/>
              </a:rPr>
              <a:t>.</a:t>
            </a:r>
            <a:endParaRPr lang="lv-LV" sz="2400" kern="1200" spc="32" dirty="0">
              <a:latin typeface="Inter" panose="02000503000000020004" pitchFamily="2" charset="0"/>
            </a:endParaRPr>
          </a:p>
          <a:p>
            <a:pPr marL="0" indent="0" algn="ctr">
              <a:lnSpc>
                <a:spcPts val="2850"/>
              </a:lnSpc>
              <a:buNone/>
            </a:pPr>
            <a:endParaRPr lang="lv-LV" sz="2400" spc="32" dirty="0">
              <a:latin typeface="Inter" panose="02000503000000020004" pitchFamily="2" charset="0"/>
            </a:endParaRPr>
          </a:p>
          <a:p>
            <a:pPr algn="ctr">
              <a:lnSpc>
                <a:spcPts val="2850"/>
              </a:lnSpc>
            </a:pPr>
            <a:r>
              <a:rPr lang="lv-LV" sz="2400" b="1" spc="32" dirty="0">
                <a:solidFill>
                  <a:srgbClr val="C00000"/>
                </a:solidFill>
                <a:latin typeface="Inter" panose="02000503000000020004" pitchFamily="2" charset="0"/>
              </a:rPr>
              <a:t>Visas partijas apņemas nodrošināt stabilu un savlaicīgu zinātnes bāzes finansējumu.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6" name="simpletamsamsom3node-Layer_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005" y="4446290"/>
            <a:ext cx="9627890" cy="3108920"/>
          </a:xfrm>
          <a:prstGeom prst="rect">
            <a:avLst/>
          </a:prstGeom>
        </p:spPr>
      </p:pic>
      <p:sp>
        <p:nvSpPr>
          <p:cNvPr id="7" name="spanMainText-493"/>
          <p:cNvSpPr txBox="1"/>
          <p:nvPr/>
        </p:nvSpPr>
        <p:spPr>
          <a:xfrm>
            <a:off x="5132487" y="5680531"/>
            <a:ext cx="195263" cy="575072"/>
          </a:xfrm>
          <a:prstGeom prst="rect">
            <a:avLst/>
          </a:prstGeom>
          <a:noFill/>
          <a:ln/>
        </p:spPr>
        <p:txBody>
          <a:bodyPr vertOverflow="clip" wrap="square" lIns="0" tIns="55007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150" dirty="0">
                <a:solidFill>
                  <a:srgbClr val="FFFFFF"/>
                </a:solidFill>
                <a:latin typeface="Instrument Serif" panose="00000500000000000000" pitchFamily="2" charset="0"/>
              </a:rPr>
              <a:t>2</a:t>
            </a:r>
            <a:endParaRPr lang="en-US" sz="3150" dirty="0"/>
          </a:p>
        </p:txBody>
      </p:sp>
      <p:sp>
        <p:nvSpPr>
          <p:cNvPr id="8" name="spanSuffix-446"/>
          <p:cNvSpPr txBox="1"/>
          <p:nvPr/>
        </p:nvSpPr>
        <p:spPr>
          <a:xfrm>
            <a:off x="5351264" y="5680531"/>
            <a:ext cx="1300163" cy="575072"/>
          </a:xfrm>
          <a:prstGeom prst="rect">
            <a:avLst/>
          </a:prstGeom>
          <a:noFill/>
          <a:ln/>
        </p:spPr>
        <p:txBody>
          <a:bodyPr vertOverflow="clip" wrap="square" lIns="0" tIns="55007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150" dirty="0">
                <a:solidFill>
                  <a:srgbClr val="FFFFFF"/>
                </a:solidFill>
                <a:latin typeface="Instrument Serif" panose="00000500000000000000" pitchFamily="2" charset="0"/>
              </a:rPr>
              <a:t> % no IKP</a:t>
            </a:r>
            <a:endParaRPr lang="en-US" sz="3150" dirty="0"/>
          </a:p>
        </p:txBody>
      </p:sp>
      <p:sp>
        <p:nvSpPr>
          <p:cNvPr id="9" name="spanMainText-484"/>
          <p:cNvSpPr txBox="1"/>
          <p:nvPr/>
        </p:nvSpPr>
        <p:spPr>
          <a:xfrm>
            <a:off x="8590756" y="6129000"/>
            <a:ext cx="128588" cy="575072"/>
          </a:xfrm>
          <a:prstGeom prst="rect">
            <a:avLst/>
          </a:prstGeom>
          <a:noFill/>
          <a:ln/>
        </p:spPr>
        <p:txBody>
          <a:bodyPr vertOverflow="clip" wrap="square" lIns="0" tIns="55007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150" dirty="0">
                <a:solidFill>
                  <a:srgbClr val="FFFFFF"/>
                </a:solidFill>
                <a:latin typeface="Instrument Serif" panose="00000500000000000000" pitchFamily="2" charset="0"/>
              </a:rPr>
              <a:t>1</a:t>
            </a:r>
            <a:endParaRPr lang="en-US" sz="3150" dirty="0"/>
          </a:p>
        </p:txBody>
      </p:sp>
      <p:sp>
        <p:nvSpPr>
          <p:cNvPr id="10" name="spanSuffix-432"/>
          <p:cNvSpPr txBox="1"/>
          <p:nvPr/>
        </p:nvSpPr>
        <p:spPr>
          <a:xfrm>
            <a:off x="8747522" y="6129000"/>
            <a:ext cx="1300163" cy="575072"/>
          </a:xfrm>
          <a:prstGeom prst="rect">
            <a:avLst/>
          </a:prstGeom>
          <a:noFill/>
          <a:ln/>
        </p:spPr>
        <p:txBody>
          <a:bodyPr vertOverflow="clip" wrap="square" lIns="0" tIns="55007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150" dirty="0">
                <a:solidFill>
                  <a:srgbClr val="FFFFFF"/>
                </a:solidFill>
                <a:latin typeface="Instrument Serif" panose="00000500000000000000" pitchFamily="2" charset="0"/>
              </a:rPr>
              <a:t> % no IKP</a:t>
            </a:r>
            <a:endParaRPr lang="en-US" sz="3150" dirty="0"/>
          </a:p>
        </p:txBody>
      </p:sp>
      <p:sp>
        <p:nvSpPr>
          <p:cNvPr id="11" name="headingtext-diagram-OB8LTF-0-1"/>
          <p:cNvSpPr txBox="1"/>
          <p:nvPr/>
        </p:nvSpPr>
        <p:spPr>
          <a:xfrm>
            <a:off x="4330005" y="7561857"/>
            <a:ext cx="3090863" cy="5772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2850" kern="1200" spc="8" dirty="0">
                <a:solidFill>
                  <a:srgbClr val="04142D"/>
                </a:solidFill>
                <a:latin typeface="Instrument Serif" panose="00000500000000000000" pitchFamily="2" charset="0"/>
              </a:rPr>
              <a:t>Augstākā izglītība</a:t>
            </a:r>
            <a:endParaRPr lang="en-US" sz="2850" dirty="0"/>
          </a:p>
        </p:txBody>
      </p:sp>
      <p:sp>
        <p:nvSpPr>
          <p:cNvPr id="12" name="bodytext-diagram-OB8LTF-0-1"/>
          <p:cNvSpPr txBox="1"/>
          <p:nvPr/>
        </p:nvSpPr>
        <p:spPr>
          <a:xfrm>
            <a:off x="1377255" y="8339989"/>
            <a:ext cx="5192018" cy="1469728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2480"/>
              </a:lnSpc>
              <a:buNone/>
            </a:pPr>
            <a:endParaRPr lang="lv-LV" sz="2400" kern="1200" spc="37" dirty="0">
              <a:latin typeface="Inter" panose="02000503000000020004" pitchFamily="2" charset="0"/>
            </a:endParaRPr>
          </a:p>
          <a:p>
            <a:pPr marL="0" indent="0" algn="ctr">
              <a:lnSpc>
                <a:spcPts val="2480"/>
              </a:lnSpc>
              <a:buNone/>
            </a:pPr>
            <a:r>
              <a:rPr lang="lv-LV" sz="2400" kern="1200" spc="37" dirty="0">
                <a:latin typeface="Inter" panose="02000503000000020004" pitchFamily="2" charset="0"/>
              </a:rPr>
              <a:t>Visas partijas atbild – JĀ, bet ir atrunas LPV, AS, MMN, P, NA</a:t>
            </a:r>
          </a:p>
        </p:txBody>
      </p:sp>
      <p:sp>
        <p:nvSpPr>
          <p:cNvPr id="13" name="headingtext-diagram-OB8LTF-1-2"/>
          <p:cNvSpPr txBox="1"/>
          <p:nvPr/>
        </p:nvSpPr>
        <p:spPr>
          <a:xfrm>
            <a:off x="7615535" y="7561857"/>
            <a:ext cx="3090863" cy="5772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2850" kern="1200" spc="8" dirty="0">
                <a:solidFill>
                  <a:srgbClr val="04142D"/>
                </a:solidFill>
                <a:latin typeface="Instrument Serif" panose="00000500000000000000" pitchFamily="2" charset="0"/>
              </a:rPr>
              <a:t>Zinātne</a:t>
            </a:r>
            <a:endParaRPr lang="en-US" sz="2850" dirty="0"/>
          </a:p>
        </p:txBody>
      </p:sp>
      <p:sp>
        <p:nvSpPr>
          <p:cNvPr id="14" name="bodytext-diagram-OB8LTF-1-2"/>
          <p:cNvSpPr txBox="1"/>
          <p:nvPr/>
        </p:nvSpPr>
        <p:spPr>
          <a:xfrm>
            <a:off x="7615535" y="8558172"/>
            <a:ext cx="3285431" cy="1469728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algn="ctr">
              <a:lnSpc>
                <a:spcPts val="2480"/>
              </a:lnSpc>
            </a:pPr>
            <a:r>
              <a:rPr lang="lv-LV" sz="2400" spc="37" dirty="0">
                <a:latin typeface="Inter" panose="02000503000000020004" pitchFamily="2" charset="0"/>
              </a:rPr>
              <a:t>Visas partijas atbild – JĀ, bet ir atrunas LPV, AS, P norāda 2%</a:t>
            </a:r>
          </a:p>
        </p:txBody>
      </p:sp>
      <p:sp>
        <p:nvSpPr>
          <p:cNvPr id="15" name="headingtext-diagram-OB8LTF-2-3"/>
          <p:cNvSpPr txBox="1"/>
          <p:nvPr/>
        </p:nvSpPr>
        <p:spPr>
          <a:xfrm>
            <a:off x="10900966" y="7561857"/>
            <a:ext cx="5929709" cy="5772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lv-LV" sz="2850" kern="1200" spc="8" dirty="0">
                <a:solidFill>
                  <a:srgbClr val="04142D"/>
                </a:solidFill>
                <a:latin typeface="Instrument Serif" panose="00000500000000000000" pitchFamily="2" charset="0"/>
              </a:rPr>
              <a:t>Zemākās likmes noteikšana zinātniekiem</a:t>
            </a:r>
            <a:endParaRPr lang="en-US" sz="2850" dirty="0"/>
          </a:p>
        </p:txBody>
      </p:sp>
      <p:sp>
        <p:nvSpPr>
          <p:cNvPr id="16" name="bodytext-diagram-OB8LTF-2-3"/>
          <p:cNvSpPr txBox="1"/>
          <p:nvPr/>
        </p:nvSpPr>
        <p:spPr>
          <a:xfrm>
            <a:off x="11750873" y="8470562"/>
            <a:ext cx="6321723" cy="130488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algn="ctr">
              <a:lnSpc>
                <a:spcPts val="2480"/>
              </a:lnSpc>
            </a:pPr>
            <a:r>
              <a:rPr lang="lv-LV" sz="2400" spc="37" dirty="0">
                <a:latin typeface="Inter" panose="02000503000000020004" pitchFamily="2" charset="0"/>
              </a:rPr>
              <a:t>Visas partijas atbild – JĀ,</a:t>
            </a:r>
          </a:p>
          <a:p>
            <a:pPr algn="ctr">
              <a:lnSpc>
                <a:spcPts val="2480"/>
              </a:lnSpc>
            </a:pPr>
            <a:r>
              <a:rPr lang="lv-LV" sz="2400" spc="37" dirty="0">
                <a:latin typeface="Inter" panose="02000503000000020004" pitchFamily="2" charset="0"/>
              </a:rPr>
              <a:t>izņemot NA, kas norāda, ka citi risinājumi jāmeklē, </a:t>
            </a:r>
          </a:p>
          <a:p>
            <a:pPr algn="ctr">
              <a:lnSpc>
                <a:spcPts val="2480"/>
              </a:lnSpc>
            </a:pPr>
            <a:r>
              <a:rPr lang="lv-LV" sz="2400" spc="37" dirty="0">
                <a:latin typeface="Inter" panose="02000503000000020004" pitchFamily="2" charset="0"/>
              </a:rPr>
              <a:t>MMN – atbild NĒ</a:t>
            </a:r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AB1BD8-EBC0-3BBB-6ECC-896CCF3AFF92}"/>
              </a:ext>
            </a:extLst>
          </p:cNvPr>
          <p:cNvSpPr txBox="1"/>
          <p:nvPr/>
        </p:nvSpPr>
        <p:spPr>
          <a:xfrm>
            <a:off x="11989396" y="6579829"/>
            <a:ext cx="990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>
                <a:solidFill>
                  <a:schemeClr val="bg1"/>
                </a:solidFill>
              </a:rPr>
              <a:t>EUR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dd55d42-25b2-4a92-b921-90dd70bd907c-AI"/>
          <p:cNvSpPr/>
          <p:nvPr/>
        </p:nvSpPr>
        <p:spPr>
          <a:xfrm>
            <a:off x="16668" y="0"/>
            <a:ext cx="18288000" cy="10287000"/>
          </a:xfrm>
          <a:prstGeom prst="rect">
            <a:avLst/>
          </a:prstGeom>
          <a:solidFill>
            <a:srgbClr val="F7FAFF"/>
          </a:solidFill>
          <a:ln/>
        </p:spPr>
      </p:sp>
      <p:pic>
        <p:nvPicPr>
          <p:cNvPr id="3" name="design-element-type-o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6669" y="1901060"/>
            <a:ext cx="9915525" cy="8458200"/>
          </a:xfrm>
          <a:prstGeom prst="rect">
            <a:avLst/>
          </a:prstGeom>
        </p:spPr>
      </p:pic>
      <p:sp>
        <p:nvSpPr>
          <p:cNvPr id="4" name="SubTitle"/>
          <p:cNvSpPr txBox="1"/>
          <p:nvPr/>
        </p:nvSpPr>
        <p:spPr>
          <a:xfrm>
            <a:off x="482203" y="3295154"/>
            <a:ext cx="6698456" cy="600551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lv-LV" sz="2400" b="1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DL 110.panta saglabāšana.</a:t>
            </a:r>
            <a:endParaRPr lang="en-US" sz="2400" b="1" dirty="0"/>
          </a:p>
        </p:txBody>
      </p:sp>
      <p:sp>
        <p:nvSpPr>
          <p:cNvPr id="5" name="Title 3"/>
          <p:cNvSpPr txBox="1"/>
          <p:nvPr/>
        </p:nvSpPr>
        <p:spPr>
          <a:xfrm>
            <a:off x="745331" y="130190"/>
            <a:ext cx="5824538" cy="2586990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6530"/>
              </a:lnSpc>
              <a:buNone/>
            </a:pPr>
            <a:r>
              <a:rPr lang="en-US" sz="5700" dirty="0">
                <a:solidFill>
                  <a:srgbClr val="04142D"/>
                </a:solidFill>
                <a:latin typeface="Instrument Serif" panose="00000500000000000000" pitchFamily="2" charset="0"/>
              </a:rPr>
              <a:t>Sociālo partneru</a:t>
            </a:r>
            <a:r>
              <a:rPr lang="en-US" sz="5700" dirty="0">
                <a:solidFill>
                  <a:srgbClr val="000000"/>
                </a:solidFill>
              </a:rPr>
              <a:t>
</a:t>
            </a:r>
            <a:r>
              <a:rPr lang="lv-LV" sz="5700" dirty="0">
                <a:solidFill>
                  <a:srgbClr val="04142D"/>
                </a:solidFill>
                <a:latin typeface="Instrument Serif" panose="00000500000000000000" pitchFamily="2" charset="0"/>
              </a:rPr>
              <a:t>intereses</a:t>
            </a:r>
            <a:r>
              <a:rPr lang="en-US" sz="5700" dirty="0">
                <a:solidFill>
                  <a:srgbClr val="04142D"/>
                </a:solidFill>
                <a:latin typeface="Instrument Serif" panose="00000500000000000000" pitchFamily="2" charset="0"/>
              </a:rPr>
              <a:t> un </a:t>
            </a:r>
            <a:r>
              <a:rPr lang="en-US" sz="5700" i="1" u="sng" dirty="0">
                <a:solidFill>
                  <a:srgbClr val="0022FF"/>
                </a:solidFill>
                <a:latin typeface="Instrument Serif" panose="00000500000000000000" pitchFamily="2" charset="0"/>
              </a:rPr>
              <a:t>Darba</a:t>
            </a:r>
            <a:r>
              <a:rPr lang="en-US" sz="5700" dirty="0">
                <a:solidFill>
                  <a:srgbClr val="000000"/>
                </a:solidFill>
              </a:rPr>
              <a:t>
</a:t>
            </a:r>
            <a:r>
              <a:rPr lang="en-US" sz="5700" i="1" u="sng" dirty="0">
                <a:solidFill>
                  <a:srgbClr val="0022FF"/>
                </a:solidFill>
                <a:latin typeface="Instrument Serif" panose="00000500000000000000" pitchFamily="2" charset="0"/>
              </a:rPr>
              <a:t>likuma</a:t>
            </a:r>
            <a:r>
              <a:rPr lang="en-US" sz="5700" dirty="0">
                <a:solidFill>
                  <a:srgbClr val="04142D"/>
                </a:solidFill>
                <a:latin typeface="Instrument Serif" panose="00000500000000000000" pitchFamily="2" charset="0"/>
              </a:rPr>
              <a:t> aizsardzība</a:t>
            </a:r>
            <a:endParaRPr lang="en-US" sz="5700" dirty="0"/>
          </a:p>
        </p:txBody>
      </p:sp>
      <p:sp>
        <p:nvSpPr>
          <p:cNvPr id="6" name="Rect"/>
          <p:cNvSpPr/>
          <p:nvPr/>
        </p:nvSpPr>
        <p:spPr>
          <a:xfrm>
            <a:off x="7315200" y="0"/>
            <a:ext cx="5486400" cy="10287000"/>
          </a:xfrm>
          <a:prstGeom prst="rect">
            <a:avLst/>
          </a:prstGeom>
          <a:solidFill>
            <a:srgbClr val="0022FF"/>
          </a:solidFill>
          <a:ln/>
        </p:spPr>
      </p:sp>
      <p:pic>
        <p:nvPicPr>
          <p:cNvPr id="7" name="5dd55d42-25b2-4a92-b921-90dd70bd907c-AI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525" y="188055"/>
            <a:ext cx="914400" cy="914400"/>
          </a:xfrm>
          <a:prstGeom prst="rect">
            <a:avLst/>
          </a:prstGeom>
        </p:spPr>
      </p:pic>
      <p:sp>
        <p:nvSpPr>
          <p:cNvPr id="8" name="headertext-diagram-ypnbBi-h-0-1"/>
          <p:cNvSpPr txBox="1"/>
          <p:nvPr/>
        </p:nvSpPr>
        <p:spPr>
          <a:xfrm>
            <a:off x="7546181" y="1219200"/>
            <a:ext cx="4857750" cy="128206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dirty="0">
                <a:solidFill>
                  <a:srgbClr val="FFFFFF"/>
                </a:solidFill>
                <a:latin typeface="Instrument Serif" panose="00000500000000000000" pitchFamily="2" charset="0"/>
              </a:rPr>
              <a:t>Atbalstītāji (LIZDA</a:t>
            </a:r>
            <a:r>
              <a:rPr lang="en-US" sz="3750" dirty="0">
                <a:solidFill>
                  <a:srgbClr val="000000"/>
                </a:solidFill>
              </a:rPr>
              <a:t>
</a:t>
            </a:r>
            <a:r>
              <a:rPr lang="en-US" sz="3750" dirty="0">
                <a:solidFill>
                  <a:srgbClr val="FFFFFF"/>
                </a:solidFill>
                <a:latin typeface="Instrument Serif" panose="00000500000000000000" pitchFamily="2" charset="0"/>
              </a:rPr>
              <a:t>sabiedrotie)</a:t>
            </a:r>
            <a:endParaRPr lang="en-US" sz="3750" dirty="0"/>
          </a:p>
        </p:txBody>
      </p:sp>
      <p:sp>
        <p:nvSpPr>
          <p:cNvPr id="9" name="headingtext-diagram-ypnbBi-0-0-1"/>
          <p:cNvSpPr txBox="1"/>
          <p:nvPr/>
        </p:nvSpPr>
        <p:spPr>
          <a:xfrm>
            <a:off x="7758112" y="3194794"/>
            <a:ext cx="4605338" cy="657781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lv-LV" sz="285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ZZS, P, JV, LA, JKP, SV, MMN,  </a:t>
            </a:r>
          </a:p>
        </p:txBody>
      </p:sp>
      <p:sp>
        <p:nvSpPr>
          <p:cNvPr id="10" name="Rect"/>
          <p:cNvSpPr/>
          <p:nvPr/>
        </p:nvSpPr>
        <p:spPr>
          <a:xfrm>
            <a:off x="12801600" y="0"/>
            <a:ext cx="5486400" cy="10287000"/>
          </a:xfrm>
          <a:prstGeom prst="rect">
            <a:avLst/>
          </a:prstGeom>
          <a:solidFill>
            <a:srgbClr val="006FFC"/>
          </a:solidFill>
          <a:ln/>
        </p:spPr>
      </p:sp>
      <p:pic>
        <p:nvPicPr>
          <p:cNvPr id="11" name="5dd55d42-25b2-4a92-b921-90dd70bd907c-AI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73060" y="178530"/>
            <a:ext cx="914400" cy="914400"/>
          </a:xfrm>
          <a:prstGeom prst="rect">
            <a:avLst/>
          </a:prstGeom>
        </p:spPr>
      </p:pic>
      <p:sp>
        <p:nvSpPr>
          <p:cNvPr id="12" name="headertext-diagram-ypnbBi-h-1-1"/>
          <p:cNvSpPr txBox="1"/>
          <p:nvPr/>
        </p:nvSpPr>
        <p:spPr>
          <a:xfrm>
            <a:off x="12889703" y="1266825"/>
            <a:ext cx="5062538" cy="6915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dirty="0">
                <a:solidFill>
                  <a:srgbClr val="FFFFFF"/>
                </a:solidFill>
                <a:latin typeface="Instrument Serif" panose="00000500000000000000" pitchFamily="2" charset="0"/>
              </a:rPr>
              <a:t>Oponenti/</a:t>
            </a:r>
            <a:r>
              <a:rPr lang="en-US" sz="3750" dirty="0" err="1">
                <a:solidFill>
                  <a:srgbClr val="FFFFFF"/>
                </a:solidFill>
                <a:latin typeface="Instrument Serif" panose="00000500000000000000" pitchFamily="2" charset="0"/>
              </a:rPr>
              <a:t>Skeptiķi</a:t>
            </a:r>
            <a:r>
              <a:rPr lang="lv-LV" sz="3750" dirty="0">
                <a:solidFill>
                  <a:srgbClr val="FFFFFF"/>
                </a:solidFill>
                <a:latin typeface="Instrument Serif" panose="00000500000000000000" pitchFamily="2" charset="0"/>
              </a:rPr>
              <a:t>/Neizlēmušie</a:t>
            </a:r>
            <a:endParaRPr lang="en-US" sz="3750" dirty="0"/>
          </a:p>
        </p:txBody>
      </p:sp>
      <p:sp>
        <p:nvSpPr>
          <p:cNvPr id="13" name="headingtext-diagram-ypnbBi-1-0-2"/>
          <p:cNvSpPr txBox="1"/>
          <p:nvPr/>
        </p:nvSpPr>
        <p:spPr>
          <a:xfrm>
            <a:off x="13101632" y="4416281"/>
            <a:ext cx="4605338" cy="6915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lv-LV" sz="285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NA – neatbalsta, SV - neatbildēja</a:t>
            </a:r>
            <a:endParaRPr lang="en-US" sz="2850" dirty="0"/>
          </a:p>
        </p:txBody>
      </p:sp>
      <p:sp>
        <p:nvSpPr>
          <p:cNvPr id="19" name="headingtext-diagram-ypnbBi-1-0-2">
            <a:extLst>
              <a:ext uri="{FF2B5EF4-FFF2-40B4-BE49-F238E27FC236}">
                <a16:creationId xmlns:a16="http://schemas.microsoft.com/office/drawing/2014/main" id="{6B8C8B6F-984E-8781-9D3E-09958A9CAD8B}"/>
              </a:ext>
            </a:extLst>
          </p:cNvPr>
          <p:cNvSpPr txBox="1"/>
          <p:nvPr/>
        </p:nvSpPr>
        <p:spPr>
          <a:xfrm>
            <a:off x="13073060" y="3097465"/>
            <a:ext cx="5062538" cy="1202971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lv-LV" sz="285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AS, LPV – nepieciešama diskusija</a:t>
            </a:r>
          </a:p>
          <a:p>
            <a:pPr marL="0" indent="0" algn="l">
              <a:lnSpc>
                <a:spcPts val="3750"/>
              </a:lnSpc>
              <a:buNone/>
            </a:pPr>
            <a:r>
              <a:rPr lang="lv-LV" sz="285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NA – neatbalsta</a:t>
            </a:r>
            <a:endParaRPr lang="en-US" sz="2850" dirty="0"/>
          </a:p>
        </p:txBody>
      </p:sp>
      <p:sp>
        <p:nvSpPr>
          <p:cNvPr id="21" name="SubTitle">
            <a:extLst>
              <a:ext uri="{FF2B5EF4-FFF2-40B4-BE49-F238E27FC236}">
                <a16:creationId xmlns:a16="http://schemas.microsoft.com/office/drawing/2014/main" id="{7164F260-7E63-793A-D358-56A2AF81B5DC}"/>
              </a:ext>
            </a:extLst>
          </p:cNvPr>
          <p:cNvSpPr txBox="1"/>
          <p:nvPr/>
        </p:nvSpPr>
        <p:spPr>
          <a:xfrm>
            <a:off x="425051" y="4416281"/>
            <a:ext cx="6367463" cy="1201101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lv-LV" sz="2400" b="1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Biedru nauda attaisnotajos izdevumos</a:t>
            </a:r>
            <a:endParaRPr lang="en-US" sz="2400" b="1" dirty="0"/>
          </a:p>
        </p:txBody>
      </p:sp>
      <p:sp>
        <p:nvSpPr>
          <p:cNvPr id="23" name="headingtext-diagram-ypnbBi-0-0-1">
            <a:extLst>
              <a:ext uri="{FF2B5EF4-FFF2-40B4-BE49-F238E27FC236}">
                <a16:creationId xmlns:a16="http://schemas.microsoft.com/office/drawing/2014/main" id="{C1A04F3B-5199-4CC0-2E66-2DF1F5201A5A}"/>
              </a:ext>
            </a:extLst>
          </p:cNvPr>
          <p:cNvSpPr txBox="1"/>
          <p:nvPr/>
        </p:nvSpPr>
        <p:spPr>
          <a:xfrm>
            <a:off x="7772399" y="4337541"/>
            <a:ext cx="4605338" cy="657781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lv-LV" sz="285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8  partijas - JĀ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C39CA31D-1461-D54A-6DDD-C56E3E9FC5BA}"/>
              </a:ext>
            </a:extLst>
          </p:cNvPr>
          <p:cNvSpPr txBox="1"/>
          <p:nvPr/>
        </p:nvSpPr>
        <p:spPr>
          <a:xfrm>
            <a:off x="435769" y="5629962"/>
            <a:ext cx="6367463" cy="600551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lv-LV" sz="2400" b="1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Atbalsts nozares </a:t>
            </a:r>
            <a:r>
              <a:rPr lang="lv-LV" sz="2400" b="1" kern="1200" spc="32" dirty="0" err="1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ģenerālvienošanās</a:t>
            </a:r>
            <a:endParaRPr lang="en-US" sz="2400" b="1" dirty="0"/>
          </a:p>
        </p:txBody>
      </p:sp>
      <p:sp>
        <p:nvSpPr>
          <p:cNvPr id="27" name="headingtext-diagram-ypnbBi-0-0-1">
            <a:extLst>
              <a:ext uri="{FF2B5EF4-FFF2-40B4-BE49-F238E27FC236}">
                <a16:creationId xmlns:a16="http://schemas.microsoft.com/office/drawing/2014/main" id="{3DEF8CC8-B247-163D-7535-5E45D7F11F6E}"/>
              </a:ext>
            </a:extLst>
          </p:cNvPr>
          <p:cNvSpPr txBox="1"/>
          <p:nvPr/>
        </p:nvSpPr>
        <p:spPr>
          <a:xfrm>
            <a:off x="7739062" y="5497187"/>
            <a:ext cx="4605338" cy="657781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lv-LV" sz="285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8  partijas - JĀ</a:t>
            </a:r>
          </a:p>
        </p:txBody>
      </p:sp>
      <p:sp>
        <p:nvSpPr>
          <p:cNvPr id="29" name="headingtext-diagram-ypnbBi-1-0-2">
            <a:extLst>
              <a:ext uri="{FF2B5EF4-FFF2-40B4-BE49-F238E27FC236}">
                <a16:creationId xmlns:a16="http://schemas.microsoft.com/office/drawing/2014/main" id="{CF6A5D22-A466-6E4F-F18F-D0AFEC49270F}"/>
              </a:ext>
            </a:extLst>
          </p:cNvPr>
          <p:cNvSpPr txBox="1"/>
          <p:nvPr/>
        </p:nvSpPr>
        <p:spPr>
          <a:xfrm>
            <a:off x="13094491" y="5439561"/>
            <a:ext cx="4605338" cy="164808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lv-LV" sz="285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AS – nav vienots viedoklis</a:t>
            </a:r>
          </a:p>
          <a:p>
            <a:pPr marL="0" indent="0" algn="l">
              <a:lnSpc>
                <a:spcPts val="3750"/>
              </a:lnSpc>
              <a:buNone/>
            </a:pPr>
            <a:r>
              <a:rPr lang="lv-LV" sz="285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MMN – attiecināt tikai uz tiem, kuri brīvprātīgi piekrituši tai.</a:t>
            </a:r>
            <a:endParaRPr lang="en-US" sz="2850" dirty="0"/>
          </a:p>
        </p:txBody>
      </p:sp>
      <p:sp>
        <p:nvSpPr>
          <p:cNvPr id="31" name="SubTitle">
            <a:extLst>
              <a:ext uri="{FF2B5EF4-FFF2-40B4-BE49-F238E27FC236}">
                <a16:creationId xmlns:a16="http://schemas.microsoft.com/office/drawing/2014/main" id="{50D08063-B1BF-609B-F6AB-652344CB33B6}"/>
              </a:ext>
            </a:extLst>
          </p:cNvPr>
          <p:cNvSpPr txBox="1"/>
          <p:nvPr/>
        </p:nvSpPr>
        <p:spPr>
          <a:xfrm>
            <a:off x="495300" y="7540436"/>
            <a:ext cx="6367463" cy="600551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lv-LV" sz="2400" b="1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Koplīgumi arodbiedrību biedriem</a:t>
            </a:r>
            <a:endParaRPr lang="en-US" sz="2400" b="1" dirty="0"/>
          </a:p>
        </p:txBody>
      </p:sp>
      <p:sp>
        <p:nvSpPr>
          <p:cNvPr id="33" name="headingtext-diagram-ypnbBi-0-0-1">
            <a:extLst>
              <a:ext uri="{FF2B5EF4-FFF2-40B4-BE49-F238E27FC236}">
                <a16:creationId xmlns:a16="http://schemas.microsoft.com/office/drawing/2014/main" id="{E9513F2D-9446-87C7-E1DC-3AE2C10E7228}"/>
              </a:ext>
            </a:extLst>
          </p:cNvPr>
          <p:cNvSpPr txBox="1"/>
          <p:nvPr/>
        </p:nvSpPr>
        <p:spPr>
          <a:xfrm>
            <a:off x="7546181" y="7540436"/>
            <a:ext cx="4605338" cy="657781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lv-LV" sz="285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4 partijas (ZZS, JV, JKP, P)</a:t>
            </a:r>
            <a:r>
              <a:rPr lang="lv-LV" sz="285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 - JĀ</a:t>
            </a:r>
          </a:p>
        </p:txBody>
      </p:sp>
      <p:sp>
        <p:nvSpPr>
          <p:cNvPr id="35" name="headingtext-diagram-ypnbBi-1-0-2">
            <a:extLst>
              <a:ext uri="{FF2B5EF4-FFF2-40B4-BE49-F238E27FC236}">
                <a16:creationId xmlns:a16="http://schemas.microsoft.com/office/drawing/2014/main" id="{625C967E-3288-9DBD-42A2-0CD0DE678CC7}"/>
              </a:ext>
            </a:extLst>
          </p:cNvPr>
          <p:cNvSpPr txBox="1"/>
          <p:nvPr/>
        </p:nvSpPr>
        <p:spPr>
          <a:xfrm>
            <a:off x="13060262" y="7370204"/>
            <a:ext cx="4605338" cy="1342147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lv-LV" sz="285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NA, LPV, MMN, SV -  NĒ</a:t>
            </a:r>
          </a:p>
          <a:p>
            <a:pPr marL="0" indent="0" algn="l">
              <a:lnSpc>
                <a:spcPts val="3750"/>
              </a:lnSpc>
              <a:buNone/>
            </a:pPr>
            <a:r>
              <a:rPr lang="lv-LV" sz="285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AS, LA – nepieciešamas diskusijas</a:t>
            </a:r>
            <a:endParaRPr lang="en-US" sz="2850" dirty="0"/>
          </a:p>
        </p:txBody>
      </p:sp>
      <p:cxnSp>
        <p:nvCxnSpPr>
          <p:cNvPr id="37" name="Taisns savienotājs 36">
            <a:extLst>
              <a:ext uri="{FF2B5EF4-FFF2-40B4-BE49-F238E27FC236}">
                <a16:creationId xmlns:a16="http://schemas.microsoft.com/office/drawing/2014/main" id="{37AA3A08-AC31-6A79-498B-75089F3E1222}"/>
              </a:ext>
            </a:extLst>
          </p:cNvPr>
          <p:cNvCxnSpPr/>
          <p:nvPr/>
        </p:nvCxnSpPr>
        <p:spPr>
          <a:xfrm>
            <a:off x="425051" y="4143375"/>
            <a:ext cx="1752719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Taisns savienotājs 37">
            <a:extLst>
              <a:ext uri="{FF2B5EF4-FFF2-40B4-BE49-F238E27FC236}">
                <a16:creationId xmlns:a16="http://schemas.microsoft.com/office/drawing/2014/main" id="{26C87A04-5B5C-4857-10E1-EAC292130785}"/>
              </a:ext>
            </a:extLst>
          </p:cNvPr>
          <p:cNvCxnSpPr/>
          <p:nvPr/>
        </p:nvCxnSpPr>
        <p:spPr>
          <a:xfrm>
            <a:off x="425051" y="5107796"/>
            <a:ext cx="1752719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Taisns savienotājs 38">
            <a:extLst>
              <a:ext uri="{FF2B5EF4-FFF2-40B4-BE49-F238E27FC236}">
                <a16:creationId xmlns:a16="http://schemas.microsoft.com/office/drawing/2014/main" id="{276FDFEF-A34F-AF11-8899-DBAD5CB5666E}"/>
              </a:ext>
            </a:extLst>
          </p:cNvPr>
          <p:cNvCxnSpPr/>
          <p:nvPr/>
        </p:nvCxnSpPr>
        <p:spPr>
          <a:xfrm>
            <a:off x="397073" y="7087646"/>
            <a:ext cx="1752719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Taisns savienotājs 39">
            <a:extLst>
              <a:ext uri="{FF2B5EF4-FFF2-40B4-BE49-F238E27FC236}">
                <a16:creationId xmlns:a16="http://schemas.microsoft.com/office/drawing/2014/main" id="{3457FC6B-CBCD-F7D6-B9DC-BEA5FC5A4651}"/>
              </a:ext>
            </a:extLst>
          </p:cNvPr>
          <p:cNvCxnSpPr/>
          <p:nvPr/>
        </p:nvCxnSpPr>
        <p:spPr>
          <a:xfrm>
            <a:off x="380405" y="8517746"/>
            <a:ext cx="1752719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SubTitle">
            <a:extLst>
              <a:ext uri="{FF2B5EF4-FFF2-40B4-BE49-F238E27FC236}">
                <a16:creationId xmlns:a16="http://schemas.microsoft.com/office/drawing/2014/main" id="{C9F71BB9-FE1A-C609-B5F6-51F7E1C0A4FD}"/>
              </a:ext>
            </a:extLst>
          </p:cNvPr>
          <p:cNvSpPr txBox="1"/>
          <p:nvPr/>
        </p:nvSpPr>
        <p:spPr>
          <a:xfrm>
            <a:off x="507206" y="9138557"/>
            <a:ext cx="6367463" cy="1018252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lv-LV" sz="2400" b="1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LIZDA kā nozares sociālā partnera iesaiste</a:t>
            </a:r>
            <a:endParaRPr lang="en-US" sz="2400" b="1" dirty="0"/>
          </a:p>
        </p:txBody>
      </p:sp>
      <p:sp>
        <p:nvSpPr>
          <p:cNvPr id="44" name="headingtext-diagram-ypnbBi-0-0-1">
            <a:extLst>
              <a:ext uri="{FF2B5EF4-FFF2-40B4-BE49-F238E27FC236}">
                <a16:creationId xmlns:a16="http://schemas.microsoft.com/office/drawing/2014/main" id="{63368674-6942-6730-80C3-634A9025A2AA}"/>
              </a:ext>
            </a:extLst>
          </p:cNvPr>
          <p:cNvSpPr txBox="1"/>
          <p:nvPr/>
        </p:nvSpPr>
        <p:spPr>
          <a:xfrm>
            <a:off x="7672387" y="9043143"/>
            <a:ext cx="4605338" cy="657781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lv-LV" sz="285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9</a:t>
            </a:r>
            <a:r>
              <a:rPr lang="lv-LV" sz="2850" kern="12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 partijas - JĀ</a:t>
            </a:r>
          </a:p>
        </p:txBody>
      </p:sp>
      <p:sp>
        <p:nvSpPr>
          <p:cNvPr id="46" name="headingtext-diagram-ypnbBi-1-0-2">
            <a:extLst>
              <a:ext uri="{FF2B5EF4-FFF2-40B4-BE49-F238E27FC236}">
                <a16:creationId xmlns:a16="http://schemas.microsoft.com/office/drawing/2014/main" id="{E34CD2E5-DCD6-EFFE-4B95-02F713BE32A9}"/>
              </a:ext>
            </a:extLst>
          </p:cNvPr>
          <p:cNvSpPr txBox="1"/>
          <p:nvPr/>
        </p:nvSpPr>
        <p:spPr>
          <a:xfrm>
            <a:off x="12872441" y="8685607"/>
            <a:ext cx="5344718" cy="1637524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>
              <a:lnSpc>
                <a:spcPts val="3750"/>
              </a:lnSpc>
            </a:pPr>
            <a:r>
              <a:rPr lang="lv-LV" sz="285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MMN – ar atrunu </a:t>
            </a:r>
            <a:r>
              <a:rPr lang="lv-LV" sz="26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(Tur, kur netiek apdraudēta vai ierobežota skolu autonomija un LIZDA </a:t>
            </a:r>
            <a:r>
              <a:rPr lang="lv-LV" sz="2600" spc="8" dirty="0" err="1">
                <a:solidFill>
                  <a:srgbClr val="FFFFFF"/>
                </a:solidFill>
                <a:latin typeface="Instrument Serif" panose="00000500000000000000" pitchFamily="2" charset="0"/>
              </a:rPr>
              <a:t>nebiedru</a:t>
            </a:r>
            <a:r>
              <a:rPr lang="lv-LV" sz="2600" spc="8" dirty="0">
                <a:solidFill>
                  <a:srgbClr val="FFFFFF"/>
                </a:solidFill>
                <a:latin typeface="Instrument Serif" panose="00000500000000000000" pitchFamily="2" charset="0"/>
              </a:rPr>
              <a:t> intereses — jā.)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AFD10-92CE-DCE2-EA84-0A018FCB9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bb8d74a-a4de-4e37-9a64-fd1e5dd7dbc5-AI">
            <a:extLst>
              <a:ext uri="{FF2B5EF4-FFF2-40B4-BE49-F238E27FC236}">
                <a16:creationId xmlns:a16="http://schemas.microsoft.com/office/drawing/2014/main" id="{B2C554A6-8BA6-6645-4F6C-55E202215D8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7FAFF"/>
          </a:solidFill>
          <a:ln/>
        </p:spPr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6FF0563B-5459-5167-35C0-08013FCE75AB}"/>
              </a:ext>
            </a:extLst>
          </p:cNvPr>
          <p:cNvSpPr txBox="1"/>
          <p:nvPr/>
        </p:nvSpPr>
        <p:spPr>
          <a:xfrm>
            <a:off x="762000" y="914400"/>
            <a:ext cx="8110537" cy="148399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7650"/>
              </a:lnSpc>
              <a:buNone/>
            </a:pPr>
            <a:r>
              <a:rPr lang="lv-LV" sz="6900" dirty="0">
                <a:solidFill>
                  <a:srgbClr val="04142D"/>
                </a:solidFill>
                <a:latin typeface="Instrument Serif" panose="00000500000000000000" pitchFamily="2" charset="0"/>
              </a:rPr>
              <a:t>Ļoti liela v</a:t>
            </a:r>
            <a:r>
              <a:rPr lang="en-US" sz="6900" dirty="0" err="1">
                <a:solidFill>
                  <a:srgbClr val="04142D"/>
                </a:solidFill>
                <a:latin typeface="Instrument Serif" panose="00000500000000000000" pitchFamily="2" charset="0"/>
              </a:rPr>
              <a:t>ienprātība</a:t>
            </a:r>
            <a:r>
              <a:rPr lang="en-US" sz="6900" dirty="0">
                <a:solidFill>
                  <a:srgbClr val="04142D"/>
                </a:solidFill>
                <a:latin typeface="Instrument Serif" panose="00000500000000000000" pitchFamily="2" charset="0"/>
              </a:rPr>
              <a:t> </a:t>
            </a:r>
            <a:r>
              <a:rPr lang="en-US" sz="6900" dirty="0">
                <a:solidFill>
                  <a:srgbClr val="000000"/>
                </a:solidFill>
              </a:rPr>
              <a:t>
</a:t>
            </a:r>
            <a:endParaRPr lang="en-US" sz="6900" dirty="0"/>
          </a:p>
        </p:txBody>
      </p:sp>
      <p:graphicFrame>
        <p:nvGraphicFramePr>
          <p:cNvPr id="5" name="Table">
            <a:extLst>
              <a:ext uri="{FF2B5EF4-FFF2-40B4-BE49-F238E27FC236}">
                <a16:creationId xmlns:a16="http://schemas.microsoft.com/office/drawing/2014/main" id="{BCD51C43-12C6-D07D-2013-9981D04124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795133"/>
              </p:ext>
            </p:extLst>
          </p:nvPr>
        </p:nvGraphicFramePr>
        <p:xfrm>
          <a:off x="762000" y="2522220"/>
          <a:ext cx="16764002" cy="5547360"/>
        </p:xfrm>
        <a:graphic>
          <a:graphicData uri="http://schemas.openxmlformats.org/drawingml/2006/table">
            <a:tbl>
              <a:tblPr/>
              <a:tblGrid>
                <a:gridCol w="2701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4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5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323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3217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800" dirty="0" err="1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Partija</a:t>
                      </a:r>
                      <a:r>
                        <a:rPr lang="lv-LV" sz="280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s</a:t>
                      </a:r>
                      <a:endParaRPr lang="en-US" sz="2800" dirty="0">
                        <a:latin typeface="Instrument Serif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80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Sociālo partneru iesaiste</a:t>
                      </a:r>
                      <a:endParaRPr lang="en-US" sz="2800" dirty="0">
                        <a:latin typeface="Instrument Serif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80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Programma skolā 100% finansējums</a:t>
                      </a:r>
                      <a:endParaRPr lang="en-US" sz="2800" dirty="0">
                        <a:latin typeface="Instrument Serif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80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Studiju, studējošā kredīta dzēšana strādājošam pedagogam</a:t>
                      </a:r>
                      <a:endParaRPr lang="en-US" sz="2800" dirty="0">
                        <a:latin typeface="Instrument Serif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252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4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ZZS, AS, JV, NA, P, LPV, LA, JKP, SV, MMN</a:t>
                      </a: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Jā</a:t>
                      </a:r>
                      <a:r>
                        <a:rPr lang="lv-LV" sz="24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  - 9 partijas</a:t>
                      </a: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Jā</a:t>
                      </a:r>
                      <a:r>
                        <a:rPr lang="lv-LV" sz="24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 9 partijas</a:t>
                      </a: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Jā</a:t>
                      </a:r>
                      <a:r>
                        <a:rPr lang="lv-LV" sz="24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 – 10 partijas</a:t>
                      </a: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252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400" dirty="0">
                          <a:latin typeface="Inter" charset="0"/>
                        </a:rPr>
                        <a:t>Cits viedoklis</a:t>
                      </a: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400" dirty="0">
                          <a:latin typeface="Inter" charset="0"/>
                        </a:rPr>
                        <a:t>Nē –MMN (teikšana skolām, nevis interešu grupām)</a:t>
                      </a: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400" dirty="0">
                          <a:latin typeface="Inter" charset="0"/>
                        </a:rPr>
                        <a:t>Nē – MMN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lv-LV" sz="2400" dirty="0">
                          <a:latin typeface="Inter" charset="0"/>
                        </a:rPr>
                        <a:t>AS – ir atruna</a:t>
                      </a: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00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able gradient rule 1">
            <a:extLst>
              <a:ext uri="{FF2B5EF4-FFF2-40B4-BE49-F238E27FC236}">
                <a16:creationId xmlns:a16="http://schemas.microsoft.com/office/drawing/2014/main" id="{B1265083-EF83-D27A-E7DD-7B4929E020A4}"/>
              </a:ext>
            </a:extLst>
          </p:cNvPr>
          <p:cNvSpPr/>
          <p:nvPr/>
        </p:nvSpPr>
        <p:spPr>
          <a:xfrm>
            <a:off x="762000" y="6981825"/>
            <a:ext cx="16764000" cy="19050"/>
          </a:xfrm>
          <a:prstGeom prst="rect">
            <a:avLst/>
          </a:prstGeom>
          <a:gradFill>
            <a:gsLst>
              <a:gs pos="0">
                <a:srgbClr val="0022FF"/>
              </a:gs>
              <a:gs pos="50000">
                <a:srgbClr val="006FFC"/>
              </a:gs>
              <a:gs pos="100000">
                <a:srgbClr val="00CECB"/>
              </a:gs>
            </a:gsLst>
            <a:lin ang="0" scaled="0"/>
          </a:gradFill>
          <a:ln/>
        </p:spPr>
      </p:sp>
    </p:spTree>
    <p:extLst>
      <p:ext uri="{BB962C8B-B14F-4D97-AF65-F5344CB8AC3E}">
        <p14:creationId xmlns:p14="http://schemas.microsoft.com/office/powerpoint/2010/main" val="3542424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C3949-BD92-90F7-2C63-112875D9E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bb8d74a-a4de-4e37-9a64-fd1e5dd7dbc5-AI">
            <a:extLst>
              <a:ext uri="{FF2B5EF4-FFF2-40B4-BE49-F238E27FC236}">
                <a16:creationId xmlns:a16="http://schemas.microsoft.com/office/drawing/2014/main" id="{77CA8F66-AEC0-816C-AA03-D71929D64D0A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7FAFF"/>
          </a:solidFill>
          <a:ln/>
        </p:spPr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9B637211-1000-0441-71A6-9D6ED4ADFFC9}"/>
              </a:ext>
            </a:extLst>
          </p:cNvPr>
          <p:cNvSpPr txBox="1"/>
          <p:nvPr/>
        </p:nvSpPr>
        <p:spPr>
          <a:xfrm>
            <a:off x="762000" y="914400"/>
            <a:ext cx="8110537" cy="148399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7650"/>
              </a:lnSpc>
              <a:buNone/>
            </a:pPr>
            <a:r>
              <a:rPr lang="lv-LV" sz="6900" dirty="0">
                <a:solidFill>
                  <a:srgbClr val="04142D"/>
                </a:solidFill>
                <a:latin typeface="Instrument Serif" panose="00000500000000000000" pitchFamily="2" charset="0"/>
              </a:rPr>
              <a:t>Liela v</a:t>
            </a:r>
            <a:r>
              <a:rPr lang="en-US" sz="6900" dirty="0" err="1">
                <a:solidFill>
                  <a:srgbClr val="04142D"/>
                </a:solidFill>
                <a:latin typeface="Instrument Serif" panose="00000500000000000000" pitchFamily="2" charset="0"/>
              </a:rPr>
              <a:t>ienprātība</a:t>
            </a:r>
            <a:r>
              <a:rPr lang="en-US" sz="6900" dirty="0">
                <a:solidFill>
                  <a:srgbClr val="04142D"/>
                </a:solidFill>
                <a:latin typeface="Instrument Serif" panose="00000500000000000000" pitchFamily="2" charset="0"/>
              </a:rPr>
              <a:t> </a:t>
            </a:r>
            <a:r>
              <a:rPr lang="en-US" sz="6900" dirty="0">
                <a:solidFill>
                  <a:srgbClr val="000000"/>
                </a:solidFill>
              </a:rPr>
              <a:t>
</a:t>
            </a:r>
            <a:endParaRPr lang="en-US" sz="6900" dirty="0"/>
          </a:p>
        </p:txBody>
      </p:sp>
      <p:graphicFrame>
        <p:nvGraphicFramePr>
          <p:cNvPr id="5" name="Table">
            <a:extLst>
              <a:ext uri="{FF2B5EF4-FFF2-40B4-BE49-F238E27FC236}">
                <a16:creationId xmlns:a16="http://schemas.microsoft.com/office/drawing/2014/main" id="{FDB9DDB6-9DF6-8C0D-5A5A-EB1611708C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432381"/>
              </p:ext>
            </p:extLst>
          </p:nvPr>
        </p:nvGraphicFramePr>
        <p:xfrm>
          <a:off x="762000" y="2522220"/>
          <a:ext cx="16764002" cy="5655929"/>
        </p:xfrm>
        <a:graphic>
          <a:graphicData uri="http://schemas.openxmlformats.org/drawingml/2006/table">
            <a:tbl>
              <a:tblPr/>
              <a:tblGrid>
                <a:gridCol w="2701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4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5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323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3217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800" dirty="0" err="1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Partija</a:t>
                      </a:r>
                      <a:r>
                        <a:rPr lang="lv-LV" sz="280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s</a:t>
                      </a:r>
                      <a:endParaRPr lang="en-US" sz="2800" dirty="0">
                        <a:latin typeface="Instrument Serif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80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Vecāku atbildības palielināšana</a:t>
                      </a:r>
                      <a:endParaRPr lang="en-US" sz="2800" dirty="0">
                        <a:latin typeface="Instrument Serif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80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Programma skolā 100% finansējums</a:t>
                      </a:r>
                      <a:endParaRPr lang="en-US" sz="2800" dirty="0">
                        <a:latin typeface="Instrument Serif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800" dirty="0">
                          <a:solidFill>
                            <a:srgbClr val="0022FF"/>
                          </a:solidFill>
                          <a:latin typeface="Instrument Serif" panose="00000500000000000000" pitchFamily="2" charset="0"/>
                        </a:rPr>
                        <a:t>Pirmsskolas skolotāju palīgu pienākumu, atbildības, atalgojuma pārskatīšana</a:t>
                      </a:r>
                      <a:endParaRPr lang="en-US" sz="2800" dirty="0">
                        <a:latin typeface="Instrument Serif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252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4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ZZS, AS, JV, NA, P, LPV, LA, JKP, SV, MMN</a:t>
                      </a: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Jā</a:t>
                      </a:r>
                      <a:r>
                        <a:rPr lang="lv-LV" sz="24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  - 8 partijas</a:t>
                      </a: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Jā</a:t>
                      </a:r>
                      <a:r>
                        <a:rPr lang="lv-LV" sz="24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 8 partijas</a:t>
                      </a: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 err="1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Jā</a:t>
                      </a:r>
                      <a:r>
                        <a:rPr lang="lv-LV" sz="2400" dirty="0">
                          <a:solidFill>
                            <a:srgbClr val="04142D"/>
                          </a:solidFill>
                          <a:latin typeface="Inter" panose="02000503000000020004" pitchFamily="2" charset="0"/>
                        </a:rPr>
                        <a:t> – 9 partijas</a:t>
                      </a: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252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400" dirty="0">
                          <a:latin typeface="Inter" charset="0"/>
                        </a:rPr>
                        <a:t>Cits viedoklis</a:t>
                      </a: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400" dirty="0">
                          <a:latin typeface="Inter" charset="0"/>
                        </a:rPr>
                        <a:t>Nē – SV, MMN (nav likumā jānosaka)</a:t>
                      </a: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400" dirty="0">
                          <a:latin typeface="Inter" charset="0"/>
                        </a:rPr>
                        <a:t>Nē – MMN, jo tas nav jānosaka likumā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lv-LV" sz="2400" dirty="0">
                          <a:latin typeface="Inter" charset="0"/>
                        </a:rPr>
                        <a:t>AS – ir atruna</a:t>
                      </a: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lv-LV" sz="2400" dirty="0">
                          <a:latin typeface="Inter" charset="0"/>
                        </a:rPr>
                        <a:t>SV - neatbildēja</a:t>
                      </a: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00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2400" dirty="0">
                        <a:latin typeface="Inter" charset="0"/>
                      </a:endParaRPr>
                    </a:p>
                  </a:txBody>
                  <a:tcPr marL="190500" marR="190500" marT="266700" marB="266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able gradient rule 1">
            <a:extLst>
              <a:ext uri="{FF2B5EF4-FFF2-40B4-BE49-F238E27FC236}">
                <a16:creationId xmlns:a16="http://schemas.microsoft.com/office/drawing/2014/main" id="{8FB7D1FB-28A8-DF8F-2318-50BA2A6B8304}"/>
              </a:ext>
            </a:extLst>
          </p:cNvPr>
          <p:cNvSpPr/>
          <p:nvPr/>
        </p:nvSpPr>
        <p:spPr>
          <a:xfrm>
            <a:off x="762000" y="6981825"/>
            <a:ext cx="16764000" cy="19050"/>
          </a:xfrm>
          <a:prstGeom prst="rect">
            <a:avLst/>
          </a:prstGeom>
          <a:gradFill>
            <a:gsLst>
              <a:gs pos="0">
                <a:srgbClr val="0022FF"/>
              </a:gs>
              <a:gs pos="50000">
                <a:srgbClr val="006FFC"/>
              </a:gs>
              <a:gs pos="100000">
                <a:srgbClr val="00CECB"/>
              </a:gs>
            </a:gsLst>
            <a:lin ang="0" scaled="0"/>
          </a:gradFill>
          <a:ln/>
        </p:spPr>
      </p:sp>
    </p:spTree>
    <p:extLst>
      <p:ext uri="{BB962C8B-B14F-4D97-AF65-F5344CB8AC3E}">
        <p14:creationId xmlns:p14="http://schemas.microsoft.com/office/powerpoint/2010/main" val="2619758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1c1567b-2f97-478b-8577-8d2a014b7c1d-AI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7FAFF"/>
          </a:solidFill>
          <a:ln/>
        </p:spPr>
      </p:sp>
      <p:pic>
        <p:nvPicPr>
          <p:cNvPr id="3" name="design-element-type-o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62000" y="1828800"/>
            <a:ext cx="9915525" cy="8458200"/>
          </a:xfrm>
          <a:prstGeom prst="rect">
            <a:avLst/>
          </a:prstGeom>
        </p:spPr>
      </p:pic>
      <p:sp>
        <p:nvSpPr>
          <p:cNvPr id="4" name="SubTitle"/>
          <p:cNvSpPr txBox="1"/>
          <p:nvPr/>
        </p:nvSpPr>
        <p:spPr>
          <a:xfrm>
            <a:off x="762000" y="8001298"/>
            <a:ext cx="6891338" cy="147256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700" kern="1200" spc="45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Analīze par to, ko partijas nepasaka tieši</a:t>
            </a:r>
            <a:r>
              <a:rPr lang="en-US" sz="2700" dirty="0">
                <a:solidFill>
                  <a:srgbClr val="000000"/>
                </a:solidFill>
              </a:rPr>
              <a:t>
</a:t>
            </a:r>
            <a:r>
              <a:rPr lang="en-US" sz="2700" kern="1200" spc="45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vai uz ko atsakās atbildēt, norādot uz</a:t>
            </a:r>
            <a:r>
              <a:rPr lang="en-US" sz="2700" dirty="0">
                <a:solidFill>
                  <a:srgbClr val="000000"/>
                </a:solidFill>
              </a:rPr>
              <a:t>
</a:t>
            </a:r>
            <a:r>
              <a:rPr lang="en-US" sz="2700" kern="1200" spc="45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potenciālajiem riskiem.</a:t>
            </a:r>
            <a:endParaRPr lang="en-US" sz="2700" dirty="0"/>
          </a:p>
        </p:txBody>
      </p:sp>
      <p:sp>
        <p:nvSpPr>
          <p:cNvPr id="5" name="Title 3"/>
          <p:cNvSpPr txBox="1"/>
          <p:nvPr/>
        </p:nvSpPr>
        <p:spPr>
          <a:xfrm>
            <a:off x="762000" y="914400"/>
            <a:ext cx="6891338" cy="17583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6530"/>
              </a:lnSpc>
              <a:buNone/>
            </a:pPr>
            <a:r>
              <a:rPr lang="en-US" sz="5700" dirty="0">
                <a:solidFill>
                  <a:srgbClr val="04142D"/>
                </a:solidFill>
                <a:latin typeface="Instrument Serif" panose="00000500000000000000" pitchFamily="2" charset="0"/>
              </a:rPr>
              <a:t>Partiju specifiskās atrunas</a:t>
            </a:r>
            <a:r>
              <a:rPr lang="en-US" sz="5700" dirty="0">
                <a:solidFill>
                  <a:srgbClr val="000000"/>
                </a:solidFill>
              </a:rPr>
              <a:t>
</a:t>
            </a:r>
            <a:r>
              <a:rPr lang="en-US" sz="5700" dirty="0">
                <a:solidFill>
                  <a:srgbClr val="04142D"/>
                </a:solidFill>
                <a:latin typeface="Instrument Serif" panose="00000500000000000000" pitchFamily="2" charset="0"/>
              </a:rPr>
              <a:t>un izvairīgās atbildes</a:t>
            </a:r>
            <a:endParaRPr lang="en-US" sz="5700" dirty="0"/>
          </a:p>
        </p:txBody>
      </p:sp>
      <p:sp>
        <p:nvSpPr>
          <p:cNvPr id="6" name="::before"/>
          <p:cNvSpPr txBox="1"/>
          <p:nvPr/>
        </p:nvSpPr>
        <p:spPr>
          <a:xfrm>
            <a:off x="9120188" y="885825"/>
            <a:ext cx="587971" cy="1005840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ctr"/>
          <a:lstStyle/>
          <a:p>
            <a:pPr marL="0" indent="0" algn="ctr">
              <a:lnSpc>
                <a:spcPts val="6750"/>
              </a:lnSpc>
              <a:buNone/>
            </a:pPr>
            <a:r>
              <a:rPr lang="en-US" sz="6000" dirty="0">
                <a:solidFill>
                  <a:srgbClr val="0022FF"/>
                </a:solidFill>
                <a:latin typeface="Instrument Serif" panose="00000500000000000000" pitchFamily="2" charset="0"/>
              </a:rPr>
              <a:t>01</a:t>
            </a:r>
            <a:endParaRPr lang="en-US" sz="6000" dirty="0"/>
          </a:p>
        </p:txBody>
      </p:sp>
      <p:sp>
        <p:nvSpPr>
          <p:cNvPr id="7" name="headingtext-diagram-w0iCmd-0-1"/>
          <p:cNvSpPr txBox="1"/>
          <p:nvPr/>
        </p:nvSpPr>
        <p:spPr>
          <a:xfrm>
            <a:off x="10027246" y="914400"/>
            <a:ext cx="7529513" cy="5772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2850" kern="1200" spc="8" dirty="0">
                <a:solidFill>
                  <a:srgbClr val="04142D"/>
                </a:solidFill>
                <a:latin typeface="Instrument Serif" panose="00000500000000000000" pitchFamily="2" charset="0"/>
              </a:rPr>
              <a:t>Apvienotais saraksts</a:t>
            </a:r>
            <a:endParaRPr lang="en-US" sz="2850" dirty="0"/>
          </a:p>
        </p:txBody>
      </p:sp>
      <p:sp>
        <p:nvSpPr>
          <p:cNvPr id="8" name="bodytext-diagram-w0iCmd-0-1"/>
          <p:cNvSpPr txBox="1"/>
          <p:nvPr/>
        </p:nvSpPr>
        <p:spPr>
          <a:xfrm>
            <a:off x="10027246" y="1466850"/>
            <a:ext cx="7529513" cy="1196340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Visvairāk atrunu, kas saistītas ar valsts ekonomisko</a:t>
            </a:r>
            <a:r>
              <a:rPr lang="en-US" sz="2100" dirty="0">
                <a:solidFill>
                  <a:srgbClr val="000000"/>
                </a:solidFill>
              </a:rPr>
              <a:t>
</a:t>
            </a: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situāciju un budžeta iespējām ("ja situācija</a:t>
            </a:r>
            <a:r>
              <a:rPr lang="en-US" sz="2100" dirty="0">
                <a:solidFill>
                  <a:srgbClr val="000000"/>
                </a:solidFill>
              </a:rPr>
              <a:t>
</a:t>
            </a: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neuzlabosies...").</a:t>
            </a:r>
            <a:endParaRPr lang="en-US" sz="2100" dirty="0"/>
          </a:p>
        </p:txBody>
      </p:sp>
      <p:sp>
        <p:nvSpPr>
          <p:cNvPr id="9" name="Rect"/>
          <p:cNvSpPr/>
          <p:nvPr/>
        </p:nvSpPr>
        <p:spPr>
          <a:xfrm>
            <a:off x="9144000" y="2744787"/>
            <a:ext cx="8382000" cy="9525"/>
          </a:xfrm>
          <a:prstGeom prst="rect">
            <a:avLst/>
          </a:prstGeom>
          <a:gradFill>
            <a:gsLst>
              <a:gs pos="0">
                <a:srgbClr val="0022FF"/>
              </a:gs>
              <a:gs pos="45000">
                <a:srgbClr val="006FFC"/>
              </a:gs>
              <a:gs pos="100000">
                <a:srgbClr val="00CECB"/>
              </a:gs>
            </a:gsLst>
            <a:lin ang="0" scaled="0"/>
          </a:gradFill>
          <a:ln/>
        </p:spPr>
      </p:sp>
      <p:sp>
        <p:nvSpPr>
          <p:cNvPr id="10" name="::before"/>
          <p:cNvSpPr txBox="1"/>
          <p:nvPr/>
        </p:nvSpPr>
        <p:spPr>
          <a:xfrm>
            <a:off x="9120188" y="3279775"/>
            <a:ext cx="701476" cy="1005840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ctr"/>
          <a:lstStyle/>
          <a:p>
            <a:pPr marL="0" indent="0" algn="ctr">
              <a:lnSpc>
                <a:spcPts val="6750"/>
              </a:lnSpc>
              <a:buNone/>
            </a:pPr>
            <a:r>
              <a:rPr lang="en-US" sz="6000" dirty="0">
                <a:solidFill>
                  <a:srgbClr val="0022FF"/>
                </a:solidFill>
                <a:latin typeface="Instrument Serif" panose="00000500000000000000" pitchFamily="2" charset="0"/>
              </a:rPr>
              <a:t>02</a:t>
            </a:r>
            <a:endParaRPr lang="en-US" sz="6000" dirty="0"/>
          </a:p>
        </p:txBody>
      </p:sp>
      <p:sp>
        <p:nvSpPr>
          <p:cNvPr id="11" name="headingtext-diagram-w0iCmd-1-2"/>
          <p:cNvSpPr txBox="1"/>
          <p:nvPr/>
        </p:nvSpPr>
        <p:spPr>
          <a:xfrm>
            <a:off x="10140752" y="3308350"/>
            <a:ext cx="7415213" cy="5772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2850" kern="1200" spc="8" dirty="0">
                <a:solidFill>
                  <a:srgbClr val="04142D"/>
                </a:solidFill>
                <a:latin typeface="Instrument Serif" panose="00000500000000000000" pitchFamily="2" charset="0"/>
              </a:rPr>
              <a:t>Mēs mainām noteikumus</a:t>
            </a:r>
            <a:endParaRPr lang="en-US" sz="2850" dirty="0"/>
          </a:p>
        </p:txBody>
      </p:sp>
      <p:sp>
        <p:nvSpPr>
          <p:cNvPr id="12" name="bodytext-diagram-w0iCmd-1-2"/>
          <p:cNvSpPr txBox="1"/>
          <p:nvPr/>
        </p:nvSpPr>
        <p:spPr>
          <a:xfrm>
            <a:off x="10140752" y="3860800"/>
            <a:ext cx="7415213" cy="11868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Uzskata, ka daudzi LIZDA jautājumi ir "interešu grupu</a:t>
            </a:r>
            <a:r>
              <a:rPr lang="en-US" sz="2100" dirty="0">
                <a:solidFill>
                  <a:srgbClr val="000000"/>
                </a:solidFill>
              </a:rPr>
              <a:t>
</a:t>
            </a: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politika" un nedrīkst ierobežot skolu autonomiju.</a:t>
            </a:r>
            <a:endParaRPr lang="en-US" sz="2100" dirty="0"/>
          </a:p>
        </p:txBody>
      </p:sp>
      <p:sp>
        <p:nvSpPr>
          <p:cNvPr id="13" name="Rect"/>
          <p:cNvSpPr/>
          <p:nvPr/>
        </p:nvSpPr>
        <p:spPr>
          <a:xfrm>
            <a:off x="9144000" y="5138738"/>
            <a:ext cx="8382000" cy="9525"/>
          </a:xfrm>
          <a:prstGeom prst="rect">
            <a:avLst/>
          </a:prstGeom>
          <a:gradFill>
            <a:gsLst>
              <a:gs pos="0">
                <a:srgbClr val="0022FF"/>
              </a:gs>
              <a:gs pos="45000">
                <a:srgbClr val="006FFC"/>
              </a:gs>
              <a:gs pos="100000">
                <a:srgbClr val="00CECB"/>
              </a:gs>
            </a:gsLst>
            <a:lin ang="0" scaled="0"/>
          </a:gradFill>
          <a:ln/>
        </p:spPr>
      </p:sp>
      <p:sp>
        <p:nvSpPr>
          <p:cNvPr id="14" name="::before"/>
          <p:cNvSpPr txBox="1"/>
          <p:nvPr/>
        </p:nvSpPr>
        <p:spPr>
          <a:xfrm>
            <a:off x="9120188" y="5673725"/>
            <a:ext cx="680938" cy="1005840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ctr"/>
          <a:lstStyle/>
          <a:p>
            <a:pPr marL="0" indent="0" algn="ctr">
              <a:lnSpc>
                <a:spcPts val="6750"/>
              </a:lnSpc>
              <a:buNone/>
            </a:pPr>
            <a:r>
              <a:rPr lang="en-US" sz="6000" dirty="0">
                <a:solidFill>
                  <a:srgbClr val="0022FF"/>
                </a:solidFill>
                <a:latin typeface="Instrument Serif" panose="00000500000000000000" pitchFamily="2" charset="0"/>
              </a:rPr>
              <a:t>03</a:t>
            </a:r>
            <a:endParaRPr lang="en-US" sz="6000" dirty="0"/>
          </a:p>
        </p:txBody>
      </p:sp>
      <p:sp>
        <p:nvSpPr>
          <p:cNvPr id="15" name="headingtext-diagram-w0iCmd-2-3"/>
          <p:cNvSpPr txBox="1"/>
          <p:nvPr/>
        </p:nvSpPr>
        <p:spPr>
          <a:xfrm>
            <a:off x="10120214" y="5702300"/>
            <a:ext cx="7443788" cy="5772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2850" kern="1200" spc="8" dirty="0">
                <a:solidFill>
                  <a:srgbClr val="04142D"/>
                </a:solidFill>
                <a:latin typeface="Instrument Serif" panose="00000500000000000000" pitchFamily="2" charset="0"/>
              </a:rPr>
              <a:t>Latvijas attīstībai</a:t>
            </a:r>
            <a:endParaRPr lang="en-US" sz="2850" dirty="0"/>
          </a:p>
        </p:txBody>
      </p:sp>
      <p:sp>
        <p:nvSpPr>
          <p:cNvPr id="16" name="bodytext-diagram-w0iCmd-2-3"/>
          <p:cNvSpPr txBox="1"/>
          <p:nvPr/>
        </p:nvSpPr>
        <p:spPr>
          <a:xfrm>
            <a:off x="10120214" y="6254750"/>
            <a:ext cx="7443788" cy="82486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100" kern="1200" spc="32" dirty="0" err="1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Vairākos</a:t>
            </a: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 </a:t>
            </a:r>
            <a:r>
              <a:rPr lang="en-US" sz="2100" kern="1200" spc="32" dirty="0" err="1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jautājumos</a:t>
            </a: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 atzīst, ka jautājums</a:t>
            </a:r>
            <a:r>
              <a:rPr lang="en-US" sz="2100" dirty="0">
                <a:solidFill>
                  <a:srgbClr val="000000"/>
                </a:solidFill>
              </a:rPr>
              <a:t>
</a:t>
            </a: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programmā nav detalizēti vērtēts.</a:t>
            </a:r>
            <a:endParaRPr lang="en-US" sz="2100" dirty="0"/>
          </a:p>
        </p:txBody>
      </p:sp>
      <p:sp>
        <p:nvSpPr>
          <p:cNvPr id="17" name="Rect"/>
          <p:cNvSpPr/>
          <p:nvPr/>
        </p:nvSpPr>
        <p:spPr>
          <a:xfrm>
            <a:off x="9144000" y="7532688"/>
            <a:ext cx="8382000" cy="9525"/>
          </a:xfrm>
          <a:prstGeom prst="rect">
            <a:avLst/>
          </a:prstGeom>
          <a:gradFill>
            <a:gsLst>
              <a:gs pos="0">
                <a:srgbClr val="0022FF"/>
              </a:gs>
              <a:gs pos="45000">
                <a:srgbClr val="006FFC"/>
              </a:gs>
              <a:gs pos="100000">
                <a:srgbClr val="00CECB"/>
              </a:gs>
            </a:gsLst>
            <a:lin ang="0" scaled="0"/>
          </a:gradFill>
          <a:ln/>
        </p:spPr>
      </p:sp>
      <p:sp>
        <p:nvSpPr>
          <p:cNvPr id="18" name="::before"/>
          <p:cNvSpPr txBox="1"/>
          <p:nvPr/>
        </p:nvSpPr>
        <p:spPr>
          <a:xfrm>
            <a:off x="9120188" y="8067675"/>
            <a:ext cx="697706" cy="1005840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ctr"/>
          <a:lstStyle/>
          <a:p>
            <a:pPr marL="0" indent="0" algn="ctr">
              <a:lnSpc>
                <a:spcPts val="6750"/>
              </a:lnSpc>
              <a:buNone/>
            </a:pPr>
            <a:r>
              <a:rPr lang="en-US" sz="6000" dirty="0">
                <a:solidFill>
                  <a:srgbClr val="0022FF"/>
                </a:solidFill>
                <a:latin typeface="Instrument Serif" panose="00000500000000000000" pitchFamily="2" charset="0"/>
              </a:rPr>
              <a:t>04</a:t>
            </a:r>
            <a:endParaRPr lang="en-US" sz="6000" dirty="0"/>
          </a:p>
        </p:txBody>
      </p:sp>
      <p:sp>
        <p:nvSpPr>
          <p:cNvPr id="19" name="headingtext-diagram-w0iCmd-3-4"/>
          <p:cNvSpPr txBox="1"/>
          <p:nvPr/>
        </p:nvSpPr>
        <p:spPr>
          <a:xfrm>
            <a:off x="10136981" y="8096250"/>
            <a:ext cx="7424737" cy="57721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2850" kern="1200" spc="8" dirty="0">
                <a:solidFill>
                  <a:srgbClr val="04142D"/>
                </a:solidFill>
                <a:latin typeface="Instrument Serif" panose="00000500000000000000" pitchFamily="2" charset="0"/>
              </a:rPr>
              <a:t>Nepilnīgas atbildes</a:t>
            </a:r>
            <a:endParaRPr lang="en-US" sz="2850" dirty="0"/>
          </a:p>
        </p:txBody>
      </p:sp>
      <p:sp>
        <p:nvSpPr>
          <p:cNvPr id="20" name="bodytext-diagram-w0iCmd-3-4"/>
          <p:cNvSpPr txBox="1"/>
          <p:nvPr/>
        </p:nvSpPr>
        <p:spPr>
          <a:xfrm>
            <a:off x="10136981" y="8648700"/>
            <a:ext cx="7424737" cy="824865"/>
          </a:xfrm>
          <a:prstGeom prst="rect">
            <a:avLst/>
          </a:prstGeom>
          <a:noFill/>
          <a:ln/>
        </p:spPr>
        <p:txBody>
          <a:bodyPr vertOverflow="clip"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JV, SV  - partijas </a:t>
            </a:r>
            <a:r>
              <a:rPr lang="en-US" sz="2100" kern="1200" spc="32" dirty="0" err="1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ar</a:t>
            </a: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 </a:t>
            </a:r>
            <a:r>
              <a:rPr lang="en-US" sz="2100" kern="1200" spc="32" dirty="0" err="1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nepilnīgām</a:t>
            </a:r>
            <a:r>
              <a:rPr lang="lv-LV" sz="2100" kern="1200" spc="32" dirty="0">
                <a:solidFill>
                  <a:srgbClr val="000000"/>
                </a:solidFill>
                <a:latin typeface="Inter" panose="02000503000000020004" pitchFamily="2" charset="0"/>
              </a:rPr>
              <a:t> </a:t>
            </a:r>
            <a:r>
              <a:rPr lang="en-US" sz="2100" kern="1200" spc="32" dirty="0" err="1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atbildēm</a:t>
            </a:r>
            <a:r>
              <a:rPr lang="en-US" sz="2100" kern="1200" spc="32" dirty="0">
                <a:solidFill>
                  <a:srgbClr val="04142D">
                    <a:alpha val="64000"/>
                  </a:srgbClr>
                </a:solidFill>
                <a:latin typeface="Inter" panose="02000503000000020004" pitchFamily="2" charset="0"/>
              </a:rPr>
              <a:t>.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6702C-9FEB-D7AE-96C0-54FCD9FC6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3CA3025-4836-7765-72EB-1D2D39005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6967" y="7611905"/>
            <a:ext cx="13716000" cy="1971198"/>
          </a:xfrm>
        </p:spPr>
        <p:txBody>
          <a:bodyPr/>
          <a:lstStyle/>
          <a:p>
            <a:r>
              <a:rPr lang="lv-LV" sz="7200" dirty="0">
                <a:solidFill>
                  <a:srgbClr val="002060"/>
                </a:solidFill>
              </a:rPr>
              <a:t>Paldies par uzmanību!</a:t>
            </a:r>
            <a:br>
              <a:rPr lang="lv-LV" sz="7200" dirty="0">
                <a:solidFill>
                  <a:srgbClr val="002060"/>
                </a:solidFill>
              </a:rPr>
            </a:br>
            <a:br>
              <a:rPr lang="lv-LV" sz="7200" dirty="0">
                <a:solidFill>
                  <a:srgbClr val="002060"/>
                </a:solidFill>
              </a:rPr>
            </a:br>
            <a:r>
              <a:rPr lang="lv-LV" sz="7200" dirty="0">
                <a:solidFill>
                  <a:srgbClr val="002060"/>
                </a:solidFill>
              </a:rPr>
              <a:t>3.oktobrī balsojam!</a:t>
            </a:r>
            <a:br>
              <a:rPr lang="lv-LV" sz="7200" dirty="0">
                <a:solidFill>
                  <a:srgbClr val="002060"/>
                </a:solidFill>
              </a:rPr>
            </a:br>
            <a:r>
              <a:rPr lang="lv-LV" sz="7200" dirty="0">
                <a:solidFill>
                  <a:srgbClr val="002060"/>
                </a:solidFill>
              </a:rPr>
              <a:t>Atbalstām kandidātus no izglītības un zinātnes nozares!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5533E46-61D0-BC34-DF53-7AEB48D97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306" y="518160"/>
            <a:ext cx="3548673" cy="318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230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7BCB2CD-5476-A9DC-9E7D-14C389631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271463"/>
            <a:ext cx="16718280" cy="1981200"/>
          </a:xfrm>
        </p:spPr>
        <p:txBody>
          <a:bodyPr>
            <a:normAutofit fontScale="90000"/>
          </a:bodyPr>
          <a:lstStyle/>
          <a:p>
            <a:pPr algn="ctr"/>
            <a:r>
              <a:rPr lang="lv-LV" b="1" dirty="0">
                <a:solidFill>
                  <a:srgbClr val="002060"/>
                </a:solidFill>
              </a:rPr>
              <a:t>Sadarbība ar politiķiem </a:t>
            </a:r>
            <a:br>
              <a:rPr lang="lv-LV" b="1" dirty="0">
                <a:solidFill>
                  <a:srgbClr val="002060"/>
                </a:solidFill>
              </a:rPr>
            </a:br>
            <a:r>
              <a:rPr lang="lv-LV" b="1" dirty="0">
                <a:solidFill>
                  <a:srgbClr val="002060"/>
                </a:solidFill>
              </a:rPr>
              <a:t>(deputāti, ministri, parlamentārie sekretāri) </a:t>
            </a:r>
            <a:br>
              <a:rPr lang="lv-LV" b="1" dirty="0">
                <a:solidFill>
                  <a:srgbClr val="002060"/>
                </a:solidFill>
              </a:rPr>
            </a:br>
            <a:r>
              <a:rPr lang="lv-LV" b="1" dirty="0">
                <a:solidFill>
                  <a:srgbClr val="002060"/>
                </a:solidFill>
              </a:rPr>
              <a:t>14.Saeimas, valdību pilnvaru laikā: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30B7421D-6758-1FDC-7779-EAC6BB06F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921" y="2768444"/>
            <a:ext cx="17028159" cy="700988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lv-LV" sz="3600" b="1" dirty="0">
                <a:solidFill>
                  <a:srgbClr val="002060"/>
                </a:solidFill>
              </a:rPr>
              <a:t>Česlavs </a:t>
            </a:r>
            <a:r>
              <a:rPr lang="lv-LV" sz="3600" b="1" dirty="0" err="1">
                <a:solidFill>
                  <a:srgbClr val="002060"/>
                </a:solidFill>
              </a:rPr>
              <a:t>Batņa</a:t>
            </a:r>
            <a:r>
              <a:rPr lang="lv-LV" sz="3600" b="1" dirty="0">
                <a:solidFill>
                  <a:srgbClr val="002060"/>
                </a:solidFill>
              </a:rPr>
              <a:t>, Edgars </a:t>
            </a:r>
            <a:r>
              <a:rPr lang="lv-LV" sz="3600" b="1" dirty="0" err="1">
                <a:solidFill>
                  <a:srgbClr val="002060"/>
                </a:solidFill>
              </a:rPr>
              <a:t>Tavars</a:t>
            </a:r>
            <a:r>
              <a:rPr lang="lv-LV" sz="3600" b="1" dirty="0">
                <a:solidFill>
                  <a:srgbClr val="002060"/>
                </a:solidFill>
              </a:rPr>
              <a:t>; Ilze Vergina </a:t>
            </a:r>
            <a:r>
              <a:rPr lang="lv-LV" sz="3600" dirty="0">
                <a:solidFill>
                  <a:srgbClr val="002060"/>
                </a:solidFill>
              </a:rPr>
              <a:t>- APVIENOTAIS SARAKSTS - Latvijas Zaļā partija, Latvijas Reģionu Apvienība, Liepājas partija</a:t>
            </a:r>
          </a:p>
          <a:p>
            <a:pPr algn="just"/>
            <a:endParaRPr lang="lv-LV" sz="3600" dirty="0">
              <a:solidFill>
                <a:srgbClr val="002060"/>
              </a:solidFill>
            </a:endParaRPr>
          </a:p>
          <a:p>
            <a:pPr algn="just"/>
            <a:r>
              <a:rPr lang="lv-LV" sz="3600" b="1" dirty="0">
                <a:solidFill>
                  <a:srgbClr val="002060"/>
                </a:solidFill>
              </a:rPr>
              <a:t>Līga Kļaviņa, Harijs Rokpelnis, Viktors Valainis </a:t>
            </a:r>
            <a:r>
              <a:rPr lang="lv-LV" sz="3600" dirty="0">
                <a:solidFill>
                  <a:srgbClr val="002060"/>
                </a:solidFill>
              </a:rPr>
              <a:t>- Zaļo un Zemnieku savienība</a:t>
            </a:r>
          </a:p>
          <a:p>
            <a:pPr algn="just"/>
            <a:endParaRPr lang="lv-LV" sz="3600" dirty="0">
              <a:solidFill>
                <a:srgbClr val="002060"/>
              </a:solidFill>
            </a:endParaRPr>
          </a:p>
          <a:p>
            <a:pPr algn="just"/>
            <a:r>
              <a:rPr lang="lv-LV" sz="3600" b="1" dirty="0">
                <a:solidFill>
                  <a:srgbClr val="002060"/>
                </a:solidFill>
              </a:rPr>
              <a:t>Agita Zariņa – Stūre, Edmunds Jurēvics, </a:t>
            </a:r>
            <a:r>
              <a:rPr lang="lv-LV" sz="3600" b="1" dirty="0" err="1">
                <a:solidFill>
                  <a:srgbClr val="002060"/>
                </a:solidFill>
              </a:rPr>
              <a:t>Evika</a:t>
            </a:r>
            <a:r>
              <a:rPr lang="lv-LV" sz="3600" b="1" dirty="0">
                <a:solidFill>
                  <a:srgbClr val="002060"/>
                </a:solidFill>
              </a:rPr>
              <a:t> Siliņa, Dace Melbārde - </a:t>
            </a:r>
            <a:r>
              <a:rPr lang="lv-LV" sz="3600" dirty="0">
                <a:solidFill>
                  <a:srgbClr val="002060"/>
                </a:solidFill>
              </a:rPr>
              <a:t>JAUNĀ VIENOTĪBA</a:t>
            </a:r>
          </a:p>
          <a:p>
            <a:pPr algn="just"/>
            <a:endParaRPr lang="lv-LV" sz="3600" dirty="0">
              <a:solidFill>
                <a:srgbClr val="002060"/>
              </a:solidFill>
            </a:endParaRPr>
          </a:p>
          <a:p>
            <a:pPr algn="just"/>
            <a:r>
              <a:rPr lang="lv-LV" sz="3600" b="1" dirty="0">
                <a:solidFill>
                  <a:srgbClr val="002060"/>
                </a:solidFill>
              </a:rPr>
              <a:t>Antoņina </a:t>
            </a:r>
            <a:r>
              <a:rPr lang="lv-LV" sz="3600" b="1" dirty="0" err="1">
                <a:solidFill>
                  <a:srgbClr val="002060"/>
                </a:solidFill>
              </a:rPr>
              <a:t>Ņenaševa</a:t>
            </a:r>
            <a:r>
              <a:rPr lang="lv-LV" sz="3600" b="1" dirty="0">
                <a:solidFill>
                  <a:srgbClr val="002060"/>
                </a:solidFill>
              </a:rPr>
              <a:t>, Aleksandrs Kalējs </a:t>
            </a:r>
            <a:r>
              <a:rPr lang="lv-LV" sz="3600" dirty="0">
                <a:solidFill>
                  <a:srgbClr val="002060"/>
                </a:solidFill>
              </a:rPr>
              <a:t>– PROGRESĪVIE</a:t>
            </a:r>
          </a:p>
          <a:p>
            <a:pPr algn="just"/>
            <a:endParaRPr lang="lv-LV" sz="3600" dirty="0">
              <a:solidFill>
                <a:srgbClr val="002060"/>
              </a:solidFill>
            </a:endParaRPr>
          </a:p>
          <a:p>
            <a:pPr algn="just"/>
            <a:r>
              <a:rPr lang="lv-LV" sz="3600" b="1" dirty="0">
                <a:solidFill>
                  <a:srgbClr val="002060"/>
                </a:solidFill>
              </a:rPr>
              <a:t>Ilze </a:t>
            </a:r>
            <a:r>
              <a:rPr lang="lv-LV" sz="3600" b="1" dirty="0" err="1">
                <a:solidFill>
                  <a:srgbClr val="002060"/>
                </a:solidFill>
              </a:rPr>
              <a:t>Stobova</a:t>
            </a:r>
            <a:r>
              <a:rPr lang="lv-LV" sz="3600" b="1" dirty="0">
                <a:solidFill>
                  <a:srgbClr val="002060"/>
                </a:solidFill>
              </a:rPr>
              <a:t> </a:t>
            </a:r>
            <a:r>
              <a:rPr lang="lv-LV" sz="3600" dirty="0">
                <a:solidFill>
                  <a:srgbClr val="002060"/>
                </a:solidFill>
              </a:rPr>
              <a:t>- LATVIJA PIRMAJĀ VIETĀ</a:t>
            </a:r>
          </a:p>
          <a:p>
            <a:pPr algn="just"/>
            <a:endParaRPr lang="lv-LV" sz="3600" dirty="0">
              <a:solidFill>
                <a:srgbClr val="002060"/>
              </a:solidFill>
            </a:endParaRPr>
          </a:p>
          <a:p>
            <a:pPr algn="just"/>
            <a:r>
              <a:rPr lang="lv-LV" sz="3600" b="1" dirty="0">
                <a:solidFill>
                  <a:srgbClr val="002060"/>
                </a:solidFill>
              </a:rPr>
              <a:t>Normunds Dzintars, Nauris Puntulis </a:t>
            </a:r>
            <a:r>
              <a:rPr lang="lv-LV" sz="3600" dirty="0">
                <a:solidFill>
                  <a:srgbClr val="002060"/>
                </a:solidFill>
              </a:rPr>
              <a:t>- Nacionālā apvienība "Visu Latvijai!"-"Tēvzemei un Brīvībai/LNNK"</a:t>
            </a:r>
          </a:p>
          <a:p>
            <a:pPr algn="just"/>
            <a:endParaRPr lang="lv-LV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77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80195DFC-1783-C51E-F22D-835AF0C41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2326484"/>
            <a:ext cx="17236440" cy="23369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v-LV" sz="4800" dirty="0">
                <a:solidFill>
                  <a:srgbClr val="002060"/>
                </a:solidFill>
              </a:rPr>
              <a:t>Lūgums! </a:t>
            </a:r>
          </a:p>
          <a:p>
            <a:pPr marL="0" indent="0" algn="ctr">
              <a:buNone/>
            </a:pPr>
            <a:r>
              <a:rPr lang="lv-LV" sz="4800" dirty="0">
                <a:solidFill>
                  <a:srgbClr val="002060"/>
                </a:solidFill>
              </a:rPr>
              <a:t>Jums jāizvēlas tikai viens vēstījums izglītības un zinātnes nozarē strādājošajiem, ko Jūs apsolāt aizstāvēt nākamajā Saeimas </a:t>
            </a:r>
            <a:r>
              <a:rPr lang="lv-LV" sz="4800" dirty="0" err="1">
                <a:solidFill>
                  <a:srgbClr val="002060"/>
                </a:solidFill>
              </a:rPr>
              <a:t>sasaukumā</a:t>
            </a:r>
            <a:r>
              <a:rPr lang="lv-LV" sz="4800" dirty="0">
                <a:solidFill>
                  <a:srgbClr val="002060"/>
                </a:solidFill>
              </a:rPr>
              <a:t>. </a:t>
            </a:r>
          </a:p>
          <a:p>
            <a:pPr marL="0" indent="0" algn="ctr">
              <a:buNone/>
            </a:pPr>
            <a:r>
              <a:rPr lang="lv-LV" sz="4800" dirty="0">
                <a:solidFill>
                  <a:srgbClr val="002060"/>
                </a:solidFill>
              </a:rPr>
              <a:t>Ko Jūs izvēlētos!? </a:t>
            </a:r>
          </a:p>
          <a:p>
            <a:pPr marL="0" indent="0" algn="ctr">
              <a:buNone/>
            </a:pPr>
            <a:r>
              <a:rPr lang="lv-LV" sz="4800" dirty="0">
                <a:solidFill>
                  <a:srgbClr val="002060"/>
                </a:solidFill>
              </a:rPr>
              <a:t>Lūgums pamatot vienā teikumā!</a:t>
            </a:r>
          </a:p>
        </p:txBody>
      </p:sp>
    </p:spTree>
    <p:extLst>
      <p:ext uri="{BB962C8B-B14F-4D97-AF65-F5344CB8AC3E}">
        <p14:creationId xmlns:p14="http://schemas.microsoft.com/office/powerpoint/2010/main" val="2355150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1255</Words>
  <Application>Microsoft Office PowerPoint</Application>
  <PresentationFormat>Custom</PresentationFormat>
  <Paragraphs>204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Calibri Light</vt:lpstr>
      <vt:lpstr>Arial</vt:lpstr>
      <vt:lpstr>Instrument Serif</vt:lpstr>
      <vt:lpstr>Calibri</vt:lpstr>
      <vt:lpstr>Inter</vt:lpstr>
      <vt:lpstr>Office Theme</vt:lpstr>
      <vt:lpstr>Politisko partiju  aptaujas rezultāti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Paldies par uzmanību!  3.oktobrī balsojam! Atbalstām kandidātus no izglītības un zinātnes nozares!</vt:lpstr>
      <vt:lpstr>Sadarbība ar politiķiem  (deputāti, ministri, parlamentārie sekretāri)  14.Saeimas, valdību pilnvaru laikā:</vt:lpstr>
      <vt:lpstr>PowerPoint Presentation</vt:lpstr>
    </vt:vector>
  </TitlesOfParts>
  <Company>SLIDE CRAFT TECHNOLOGIES PRIVATE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Exporter Version:1.4.9</dc:title>
  <dc:subject> </dc:subject>
  <dc:creator>Presentations.AI</dc:creator>
  <cp:lastModifiedBy>Dell</cp:lastModifiedBy>
  <cp:revision>26</cp:revision>
  <dcterms:created xsi:type="dcterms:W3CDTF">2026-09-16T01:18:26Z</dcterms:created>
  <dcterms:modified xsi:type="dcterms:W3CDTF">2026-09-16T13:20:35Z</dcterms:modified>
</cp:coreProperties>
</file>